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91" r:id="rId4"/>
    <p:sldId id="295" r:id="rId5"/>
    <p:sldId id="296" r:id="rId6"/>
    <p:sldId id="292" r:id="rId7"/>
    <p:sldId id="297" r:id="rId8"/>
    <p:sldId id="299" r:id="rId9"/>
    <p:sldId id="300" r:id="rId10"/>
    <p:sldId id="282" r:id="rId11"/>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5B5C7296-B0A7-439E-817E-080B65EE1360}" type="datetimeFigureOut">
              <a:rPr lang="vi-VN" smtClean="0"/>
              <a:t>26/02/2018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34554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B5C7296-B0A7-439E-817E-080B65EE1360}" type="datetimeFigureOut">
              <a:rPr lang="vi-VN" smtClean="0"/>
              <a:t>26/02/2018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291938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B5C7296-B0A7-439E-817E-080B65EE1360}" type="datetimeFigureOut">
              <a:rPr lang="vi-VN" smtClean="0"/>
              <a:t>26/02/2018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305827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B5C7296-B0A7-439E-817E-080B65EE1360}" type="datetimeFigureOut">
              <a:rPr lang="vi-VN" smtClean="0"/>
              <a:t>26/02/2018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41986853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5C7296-B0A7-439E-817E-080B65EE1360}" type="datetimeFigureOut">
              <a:rPr lang="vi-VN" smtClean="0"/>
              <a:t>26/02/2018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919634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5B5C7296-B0A7-439E-817E-080B65EE1360}" type="datetimeFigureOut">
              <a:rPr lang="vi-VN" smtClean="0"/>
              <a:t>26/02/2018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2726128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5B5C7296-B0A7-439E-817E-080B65EE1360}" type="datetimeFigureOut">
              <a:rPr lang="vi-VN" smtClean="0"/>
              <a:t>26/02/2018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245519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5B5C7296-B0A7-439E-817E-080B65EE1360}" type="datetimeFigureOut">
              <a:rPr lang="vi-VN" smtClean="0"/>
              <a:t>26/02/2018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1475898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C7296-B0A7-439E-817E-080B65EE1360}" type="datetimeFigureOut">
              <a:rPr lang="vi-VN" smtClean="0"/>
              <a:t>26/02/2018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216138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5C7296-B0A7-439E-817E-080B65EE1360}" type="datetimeFigureOut">
              <a:rPr lang="vi-VN" smtClean="0"/>
              <a:t>26/02/2018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3650480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5C7296-B0A7-439E-817E-080B65EE1360}" type="datetimeFigureOut">
              <a:rPr lang="vi-VN" smtClean="0"/>
              <a:t>26/02/2018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EBE9D0D-4F35-4A6D-BEAF-284014FDFC78}" type="slidenum">
              <a:rPr lang="vi-VN" smtClean="0"/>
              <a:t>‹#›</a:t>
            </a:fld>
            <a:endParaRPr lang="vi-VN"/>
          </a:p>
        </p:txBody>
      </p:sp>
    </p:spTree>
    <p:extLst>
      <p:ext uri="{BB962C8B-B14F-4D97-AF65-F5344CB8AC3E}">
        <p14:creationId xmlns:p14="http://schemas.microsoft.com/office/powerpoint/2010/main" val="3825940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5C7296-B0A7-439E-817E-080B65EE1360}" type="datetimeFigureOut">
              <a:rPr lang="vi-VN" smtClean="0"/>
              <a:t>26/02/2018</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BE9D0D-4F35-4A6D-BEAF-284014FDFC78}" type="slidenum">
              <a:rPr lang="vi-VN" smtClean="0"/>
              <a:t>‹#›</a:t>
            </a:fld>
            <a:endParaRPr lang="vi-VN"/>
          </a:p>
        </p:txBody>
      </p:sp>
    </p:spTree>
    <p:extLst>
      <p:ext uri="{BB962C8B-B14F-4D97-AF65-F5344CB8AC3E}">
        <p14:creationId xmlns:p14="http://schemas.microsoft.com/office/powerpoint/2010/main" val="2582746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88640"/>
            <a:ext cx="8134672" cy="648072"/>
          </a:xfrm>
        </p:spPr>
        <p:txBody>
          <a:bodyPr>
            <a:normAutofit/>
          </a:bodyPr>
          <a:lstStyle/>
          <a:p>
            <a:pPr algn="l"/>
            <a:r>
              <a:rPr lang="en-US" sz="2400" b="1" i="1" dirty="0" err="1" smtClean="0">
                <a:solidFill>
                  <a:schemeClr val="bg1"/>
                </a:solidFill>
                <a:latin typeface="Times New Roman" pitchFamily="18" charset="0"/>
                <a:cs typeface="Times New Roman" pitchFamily="18" charset="0"/>
              </a:rPr>
              <a:t>Khuong</a:t>
            </a:r>
            <a:r>
              <a:rPr lang="en-US" sz="2400" b="1" i="1" dirty="0" smtClean="0">
                <a:solidFill>
                  <a:schemeClr val="bg1"/>
                </a:solidFill>
                <a:latin typeface="Times New Roman" pitchFamily="18" charset="0"/>
                <a:cs typeface="Times New Roman" pitchFamily="18" charset="0"/>
              </a:rPr>
              <a:t> </a:t>
            </a:r>
            <a:r>
              <a:rPr lang="en-US" sz="2400" b="1" i="1" dirty="0" err="1" smtClean="0">
                <a:solidFill>
                  <a:schemeClr val="bg1"/>
                </a:solidFill>
                <a:latin typeface="Times New Roman" pitchFamily="18" charset="0"/>
                <a:cs typeface="Times New Roman" pitchFamily="18" charset="0"/>
              </a:rPr>
              <a:t>Dinh</a:t>
            </a:r>
            <a:r>
              <a:rPr lang="en-US" sz="2400" b="1" i="1" dirty="0">
                <a:solidFill>
                  <a:schemeClr val="bg1"/>
                </a:solidFill>
                <a:latin typeface="Times New Roman" pitchFamily="18" charset="0"/>
                <a:cs typeface="Times New Roman" pitchFamily="18" charset="0"/>
              </a:rPr>
              <a:t> </a:t>
            </a:r>
            <a:r>
              <a:rPr lang="en-US" sz="2400" b="1" i="1" dirty="0" smtClean="0">
                <a:solidFill>
                  <a:schemeClr val="bg1"/>
                </a:solidFill>
                <a:latin typeface="Times New Roman" pitchFamily="18" charset="0"/>
                <a:cs typeface="Times New Roman" pitchFamily="18" charset="0"/>
              </a:rPr>
              <a:t>Secondary school </a:t>
            </a:r>
            <a:endParaRPr lang="vi-VN" sz="2400" b="1" i="1" dirty="0">
              <a:solidFill>
                <a:schemeClr val="bg1"/>
              </a:solidFill>
              <a:latin typeface="Times New Roman" pitchFamily="18" charset="0"/>
              <a:cs typeface="Times New Roman" pitchFamily="18" charset="0"/>
            </a:endParaRPr>
          </a:p>
        </p:txBody>
      </p:sp>
      <p:sp>
        <p:nvSpPr>
          <p:cNvPr id="3" name="Subtitle 2"/>
          <p:cNvSpPr>
            <a:spLocks noGrp="1"/>
          </p:cNvSpPr>
          <p:nvPr>
            <p:ph type="subTitle" idx="1"/>
          </p:nvPr>
        </p:nvSpPr>
        <p:spPr>
          <a:xfrm>
            <a:off x="179512" y="908720"/>
            <a:ext cx="8640960" cy="5544616"/>
          </a:xfrm>
        </p:spPr>
        <p:txBody>
          <a:bodyPr/>
          <a:lstStyle/>
          <a:p>
            <a:pPr algn="l"/>
            <a:r>
              <a:rPr lang="en-US" sz="3600" b="1" dirty="0" smtClean="0">
                <a:solidFill>
                  <a:schemeClr val="tx1"/>
                </a:solidFill>
                <a:latin typeface="Times New Roman" pitchFamily="18" charset="0"/>
                <a:cs typeface="Times New Roman" pitchFamily="18" charset="0"/>
              </a:rPr>
              <a:t>                </a:t>
            </a:r>
            <a:r>
              <a:rPr lang="en-US" sz="3600" b="1" dirty="0" smtClean="0">
                <a:solidFill>
                  <a:schemeClr val="bg1"/>
                </a:solidFill>
                <a:latin typeface="Times New Roman" pitchFamily="18" charset="0"/>
                <a:cs typeface="Times New Roman" pitchFamily="18" charset="0"/>
              </a:rPr>
              <a:t> Unit 9-  Skills 1 </a:t>
            </a:r>
          </a:p>
          <a:p>
            <a:pPr algn="l"/>
            <a:endParaRPr lang="en-US" b="1" dirty="0" smtClean="0"/>
          </a:p>
          <a:p>
            <a:pPr algn="l"/>
            <a:r>
              <a:rPr lang="en-US" b="1" dirty="0"/>
              <a:t> </a:t>
            </a:r>
            <a:r>
              <a:rPr lang="en-US" b="1" dirty="0" smtClean="0"/>
              <a:t>                   </a:t>
            </a:r>
          </a:p>
          <a:p>
            <a:pPr algn="l"/>
            <a:r>
              <a:rPr lang="en-US" b="1" i="1" dirty="0">
                <a:solidFill>
                  <a:schemeClr val="bg1"/>
                </a:solidFill>
              </a:rPr>
              <a:t> </a:t>
            </a:r>
            <a:r>
              <a:rPr lang="en-US" b="1" i="1" dirty="0" smtClean="0">
                <a:solidFill>
                  <a:schemeClr val="bg1"/>
                </a:solidFill>
              </a:rPr>
              <a:t>                          Teacher: To </a:t>
            </a:r>
            <a:r>
              <a:rPr lang="en-US" b="1" i="1" dirty="0" err="1" smtClean="0">
                <a:solidFill>
                  <a:schemeClr val="bg1"/>
                </a:solidFill>
              </a:rPr>
              <a:t>Thi</a:t>
            </a:r>
            <a:r>
              <a:rPr lang="en-US" b="1" i="1" dirty="0" smtClean="0">
                <a:solidFill>
                  <a:schemeClr val="bg1"/>
                </a:solidFill>
              </a:rPr>
              <a:t> Ha Phuong</a:t>
            </a:r>
            <a:endParaRPr lang="vi-VN" b="1" i="1" dirty="0">
              <a:solidFill>
                <a:schemeClr val="bg1"/>
              </a:solidFill>
            </a:endParaRPr>
          </a:p>
        </p:txBody>
      </p:sp>
    </p:spTree>
    <p:extLst>
      <p:ext uri="{BB962C8B-B14F-4D97-AF65-F5344CB8AC3E}">
        <p14:creationId xmlns:p14="http://schemas.microsoft.com/office/powerpoint/2010/main" val="3340364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4009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0832" y="437223"/>
            <a:ext cx="8229600" cy="1335593"/>
          </a:xfrm>
        </p:spPr>
        <p:txBody>
          <a:bodyPr>
            <a:noAutofit/>
          </a:bodyPr>
          <a:lstStyle/>
          <a:p>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vi-VN" sz="2800" b="1" dirty="0" smtClean="0">
                <a:latin typeface="Times New Roman" pitchFamily="18" charset="0"/>
                <a:cs typeface="Times New Roman" pitchFamily="18" charset="0"/>
              </a:rPr>
              <a:t>UNIT </a:t>
            </a:r>
            <a:r>
              <a:rPr lang="en-US" sz="2800" b="1" dirty="0">
                <a:latin typeface="Times New Roman" pitchFamily="18" charset="0"/>
                <a:cs typeface="Times New Roman" pitchFamily="18" charset="0"/>
              </a:rPr>
              <a:t>9: CITIES OF THE WORLD</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b="1" dirty="0">
                <a:latin typeface="Times New Roman" pitchFamily="18" charset="0"/>
                <a:cs typeface="Times New Roman" pitchFamily="18" charset="0"/>
              </a:rPr>
              <a:t>Lesson 5: Skills 1</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vi-VN" sz="2800" dirty="0">
              <a:latin typeface="Times New Roman" pitchFamily="18" charset="0"/>
              <a:cs typeface="Times New Roman" pitchFamily="18" charset="0"/>
            </a:endParaRPr>
          </a:p>
        </p:txBody>
      </p:sp>
      <p:sp>
        <p:nvSpPr>
          <p:cNvPr id="4" name="Rectangle 3"/>
          <p:cNvSpPr/>
          <p:nvPr/>
        </p:nvSpPr>
        <p:spPr>
          <a:xfrm>
            <a:off x="5908973" y="404664"/>
            <a:ext cx="2948179" cy="382605"/>
          </a:xfrm>
          <a:prstGeom prst="rect">
            <a:avLst/>
          </a:prstGeom>
        </p:spPr>
        <p:txBody>
          <a:bodyPr wrap="none">
            <a:spAutoFit/>
          </a:bodyPr>
          <a:lstStyle/>
          <a:p>
            <a:pPr marL="12700">
              <a:lnSpc>
                <a:spcPts val="2380"/>
              </a:lnSpc>
            </a:pPr>
            <a:r>
              <a:rPr lang="vi-VN" dirty="0">
                <a:solidFill>
                  <a:srgbClr val="990033"/>
                </a:solidFill>
                <a:latin typeface="+mj-lt"/>
                <a:cs typeface="Arial"/>
              </a:rPr>
              <a:t>Saturday,</a:t>
            </a:r>
            <a:r>
              <a:rPr lang="vi-VN" spc="-25" dirty="0">
                <a:solidFill>
                  <a:srgbClr val="990033"/>
                </a:solidFill>
                <a:latin typeface="+mj-lt"/>
                <a:cs typeface="Arial"/>
              </a:rPr>
              <a:t> </a:t>
            </a:r>
            <a:r>
              <a:rPr lang="en-US" dirty="0" smtClean="0">
                <a:solidFill>
                  <a:srgbClr val="990033"/>
                </a:solidFill>
                <a:latin typeface="+mj-lt"/>
                <a:cs typeface="Arial"/>
              </a:rPr>
              <a:t>February</a:t>
            </a:r>
            <a:r>
              <a:rPr lang="vi-VN" spc="-50" dirty="0" smtClean="0">
                <a:solidFill>
                  <a:srgbClr val="990033"/>
                </a:solidFill>
                <a:latin typeface="+mj-lt"/>
                <a:cs typeface="Arial"/>
              </a:rPr>
              <a:t> </a:t>
            </a:r>
            <a:r>
              <a:rPr lang="en-US" dirty="0" smtClean="0">
                <a:solidFill>
                  <a:srgbClr val="990033"/>
                </a:solidFill>
                <a:latin typeface="+mj-lt"/>
                <a:cs typeface="Arial"/>
              </a:rPr>
              <a:t>18</a:t>
            </a:r>
            <a:r>
              <a:rPr lang="en-US" spc="7" baseline="25641" dirty="0" smtClean="0">
                <a:solidFill>
                  <a:srgbClr val="990033"/>
                </a:solidFill>
                <a:latin typeface="+mj-lt"/>
                <a:cs typeface="Arial"/>
              </a:rPr>
              <a:t>th</a:t>
            </a:r>
            <a:r>
              <a:rPr lang="vi-VN" dirty="0" smtClean="0">
                <a:solidFill>
                  <a:srgbClr val="990033"/>
                </a:solidFill>
                <a:latin typeface="+mj-lt"/>
                <a:cs typeface="Arial"/>
              </a:rPr>
              <a:t>, </a:t>
            </a:r>
            <a:r>
              <a:rPr lang="vi-VN" dirty="0">
                <a:solidFill>
                  <a:srgbClr val="990033"/>
                </a:solidFill>
                <a:latin typeface="+mj-lt"/>
                <a:cs typeface="Arial"/>
              </a:rPr>
              <a:t>2017</a:t>
            </a:r>
            <a:endParaRPr lang="vi-VN" dirty="0">
              <a:latin typeface="+mj-lt"/>
              <a:cs typeface="Arial"/>
            </a:endParaRPr>
          </a:p>
        </p:txBody>
      </p:sp>
      <p:sp>
        <p:nvSpPr>
          <p:cNvPr id="5" name="Rectangle 4"/>
          <p:cNvSpPr/>
          <p:nvPr/>
        </p:nvSpPr>
        <p:spPr>
          <a:xfrm>
            <a:off x="1106086" y="2666660"/>
            <a:ext cx="1997470" cy="461665"/>
          </a:xfrm>
          <a:prstGeom prst="rect">
            <a:avLst/>
          </a:prstGeom>
        </p:spPr>
        <p:txBody>
          <a:bodyPr wrap="none">
            <a:spAutoFit/>
          </a:bodyPr>
          <a:lstStyle/>
          <a:p>
            <a:pPr lvl="0">
              <a:spcBef>
                <a:spcPct val="20000"/>
              </a:spcBef>
            </a:pPr>
            <a:r>
              <a:rPr lang="en-US" sz="2400" b="1" dirty="0">
                <a:solidFill>
                  <a:prstClr val="black"/>
                </a:solidFill>
                <a:latin typeface="Times New Roman" pitchFamily="18" charset="0"/>
                <a:cs typeface="Times New Roman" pitchFamily="18" charset="0"/>
              </a:rPr>
              <a:t>1. Vocabulary</a:t>
            </a:r>
            <a:endParaRPr lang="en-US" sz="2000" dirty="0">
              <a:solidFill>
                <a:prstClr val="black"/>
              </a:solidFill>
              <a:latin typeface="Times New Roman" pitchFamily="18" charset="0"/>
              <a:cs typeface="Times New Roman" pitchFamily="18" charset="0"/>
            </a:endParaRPr>
          </a:p>
        </p:txBody>
      </p:sp>
      <p:sp>
        <p:nvSpPr>
          <p:cNvPr id="6" name="Rectangle 5"/>
          <p:cNvSpPr/>
          <p:nvPr/>
        </p:nvSpPr>
        <p:spPr>
          <a:xfrm>
            <a:off x="1519597" y="3514911"/>
            <a:ext cx="3349048" cy="400110"/>
          </a:xfrm>
          <a:prstGeom prst="rect">
            <a:avLst/>
          </a:prstGeom>
        </p:spPr>
        <p:txBody>
          <a:bodyPr wrap="square">
            <a:spAutoFit/>
          </a:bodyPr>
          <a:lstStyle/>
          <a:p>
            <a:pPr lvl="0">
              <a:spcBef>
                <a:spcPct val="20000"/>
              </a:spcBef>
            </a:pPr>
            <a:r>
              <a:rPr lang="en-US" sz="2000" i="1" dirty="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Purpose (n): </a:t>
            </a:r>
            <a:r>
              <a:rPr lang="en-US" sz="2000" dirty="0" err="1">
                <a:solidFill>
                  <a:prstClr val="black"/>
                </a:solidFill>
                <a:latin typeface="Times New Roman" pitchFamily="18" charset="0"/>
                <a:cs typeface="Times New Roman" pitchFamily="18" charset="0"/>
              </a:rPr>
              <a:t>mục</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đích</a:t>
            </a:r>
            <a:endParaRPr lang="en-US" sz="2000" dirty="0">
              <a:solidFill>
                <a:prstClr val="black"/>
              </a:solidFill>
              <a:latin typeface="Times New Roman" pitchFamily="18" charset="0"/>
              <a:cs typeface="Times New Roman" pitchFamily="18" charset="0"/>
            </a:endParaRPr>
          </a:p>
        </p:txBody>
      </p:sp>
      <p:sp>
        <p:nvSpPr>
          <p:cNvPr id="7" name="Rectangle 6"/>
          <p:cNvSpPr/>
          <p:nvPr/>
        </p:nvSpPr>
        <p:spPr>
          <a:xfrm>
            <a:off x="1547664" y="4014325"/>
            <a:ext cx="4995341" cy="400110"/>
          </a:xfrm>
          <a:prstGeom prst="rect">
            <a:avLst/>
          </a:prstGeom>
        </p:spPr>
        <p:txBody>
          <a:bodyPr wrap="square">
            <a:spAutoFit/>
          </a:bodyPr>
          <a:lstStyle/>
          <a:p>
            <a:r>
              <a:rPr lang="en-US" sz="2000" dirty="0">
                <a:solidFill>
                  <a:prstClr val="black"/>
                </a:solidFill>
                <a:latin typeface="Times New Roman" pitchFamily="18" charset="0"/>
                <a:cs typeface="Times New Roman" pitchFamily="18" charset="0"/>
              </a:rPr>
              <a:t>* Swedish (a): </a:t>
            </a:r>
            <a:r>
              <a:rPr lang="en-US" sz="2000" dirty="0" err="1">
                <a:solidFill>
                  <a:prstClr val="black"/>
                </a:solidFill>
                <a:latin typeface="Times New Roman" pitchFamily="18" charset="0"/>
                <a:cs typeface="Times New Roman" pitchFamily="18" charset="0"/>
              </a:rPr>
              <a:t>thuộc</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về</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Thụy</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Điển</a:t>
            </a:r>
            <a:endParaRPr lang="en-US" dirty="0"/>
          </a:p>
        </p:txBody>
      </p:sp>
      <p:sp>
        <p:nvSpPr>
          <p:cNvPr id="8" name="Rectangle 7"/>
          <p:cNvSpPr/>
          <p:nvPr/>
        </p:nvSpPr>
        <p:spPr>
          <a:xfrm>
            <a:off x="1547664" y="4397042"/>
            <a:ext cx="1863011" cy="400110"/>
          </a:xfrm>
          <a:prstGeom prst="rect">
            <a:avLst/>
          </a:prstGeom>
        </p:spPr>
        <p:txBody>
          <a:bodyPr wrap="none">
            <a:spAutoFit/>
          </a:bodyPr>
          <a:lstStyle/>
          <a:p>
            <a:pPr lvl="0">
              <a:spcBef>
                <a:spcPct val="20000"/>
              </a:spcBef>
            </a:pPr>
            <a:r>
              <a:rPr lang="en-US" sz="2000" dirty="0">
                <a:solidFill>
                  <a:prstClr val="black"/>
                </a:solidFill>
                <a:latin typeface="Times New Roman" pitchFamily="18" charset="0"/>
                <a:cs typeface="Times New Roman" pitchFamily="18" charset="0"/>
              </a:rPr>
              <a:t>* Rent  (v): </a:t>
            </a:r>
            <a:r>
              <a:rPr lang="en-US" sz="2000" dirty="0" err="1">
                <a:solidFill>
                  <a:prstClr val="black"/>
                </a:solidFill>
                <a:latin typeface="Times New Roman" pitchFamily="18" charset="0"/>
                <a:cs typeface="Times New Roman" pitchFamily="18" charset="0"/>
              </a:rPr>
              <a:t>thuê</a:t>
            </a:r>
            <a:endParaRPr lang="en-US" sz="2000" dirty="0">
              <a:solidFill>
                <a:prstClr val="black"/>
              </a:solidFill>
              <a:latin typeface="Times New Roman" pitchFamily="18" charset="0"/>
              <a:cs typeface="Times New Roman" pitchFamily="18" charset="0"/>
            </a:endParaRPr>
          </a:p>
        </p:txBody>
      </p:sp>
      <p:sp>
        <p:nvSpPr>
          <p:cNvPr id="9" name="Rectangle 8"/>
          <p:cNvSpPr/>
          <p:nvPr/>
        </p:nvSpPr>
        <p:spPr>
          <a:xfrm>
            <a:off x="1622703" y="4815458"/>
            <a:ext cx="3245942" cy="400110"/>
          </a:xfrm>
          <a:prstGeom prst="rect">
            <a:avLst/>
          </a:prstGeom>
        </p:spPr>
        <p:txBody>
          <a:bodyPr wrap="square">
            <a:spAutoFit/>
          </a:bodyPr>
          <a:lstStyle/>
          <a:p>
            <a:r>
              <a:rPr lang="en-US" sz="2000" dirty="0">
                <a:solidFill>
                  <a:prstClr val="black"/>
                </a:solidFill>
                <a:latin typeface="Times New Roman" pitchFamily="18" charset="0"/>
                <a:cs typeface="Times New Roman" pitchFamily="18" charset="0"/>
              </a:rPr>
              <a:t>* Discover (v): </a:t>
            </a:r>
            <a:r>
              <a:rPr lang="en-US" sz="2000" dirty="0" err="1">
                <a:solidFill>
                  <a:prstClr val="black"/>
                </a:solidFill>
                <a:latin typeface="Times New Roman" pitchFamily="18" charset="0"/>
                <a:cs typeface="Times New Roman" pitchFamily="18" charset="0"/>
              </a:rPr>
              <a:t>khám</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phá</a:t>
            </a:r>
            <a:endParaRPr lang="en-US" dirty="0"/>
          </a:p>
        </p:txBody>
      </p:sp>
      <p:sp>
        <p:nvSpPr>
          <p:cNvPr id="11" name="Rectangle 10"/>
          <p:cNvSpPr/>
          <p:nvPr/>
        </p:nvSpPr>
        <p:spPr>
          <a:xfrm>
            <a:off x="1106086" y="2175247"/>
            <a:ext cx="1593706" cy="461665"/>
          </a:xfrm>
          <a:prstGeom prst="rect">
            <a:avLst/>
          </a:prstGeom>
        </p:spPr>
        <p:txBody>
          <a:bodyPr wrap="none">
            <a:spAutoFit/>
          </a:bodyPr>
          <a:lstStyle/>
          <a:p>
            <a:r>
              <a:rPr lang="en-US" sz="2400" dirty="0">
                <a:solidFill>
                  <a:prstClr val="black"/>
                </a:solidFill>
                <a:latin typeface="Times New Roman" pitchFamily="18" charset="0"/>
                <a:ea typeface="+mj-ea"/>
                <a:cs typeface="Times New Roman" pitchFamily="18" charset="0"/>
              </a:rPr>
              <a:t>A: Reading</a:t>
            </a:r>
            <a:endParaRPr lang="en-US" sz="1600" dirty="0"/>
          </a:p>
        </p:txBody>
      </p:sp>
      <p:sp>
        <p:nvSpPr>
          <p:cNvPr id="12" name="Rectangle 11"/>
          <p:cNvSpPr/>
          <p:nvPr/>
        </p:nvSpPr>
        <p:spPr>
          <a:xfrm>
            <a:off x="1555180" y="3111351"/>
            <a:ext cx="4600996" cy="400110"/>
          </a:xfrm>
          <a:prstGeom prst="rect">
            <a:avLst/>
          </a:prstGeom>
        </p:spPr>
        <p:txBody>
          <a:bodyPr wrap="square">
            <a:spAutoFit/>
          </a:bodyPr>
          <a:lstStyle/>
          <a:p>
            <a:r>
              <a:rPr lang="en-US" sz="2000" dirty="0">
                <a:solidFill>
                  <a:prstClr val="black"/>
                </a:solidFill>
                <a:latin typeface="Times New Roman" pitchFamily="18" charset="0"/>
                <a:ea typeface="+mj-ea"/>
                <a:cs typeface="Times New Roman" pitchFamily="18" charset="0"/>
              </a:rPr>
              <a:t>* Postcard (n): </a:t>
            </a:r>
            <a:r>
              <a:rPr lang="en-US" sz="2000" dirty="0" err="1">
                <a:solidFill>
                  <a:prstClr val="black"/>
                </a:solidFill>
                <a:latin typeface="Times New Roman" pitchFamily="18" charset="0"/>
                <a:ea typeface="+mj-ea"/>
                <a:cs typeface="Times New Roman" pitchFamily="18" charset="0"/>
              </a:rPr>
              <a:t>bưu</a:t>
            </a:r>
            <a:r>
              <a:rPr lang="en-US" sz="2000" dirty="0">
                <a:solidFill>
                  <a:prstClr val="black"/>
                </a:solidFill>
                <a:latin typeface="Times New Roman" pitchFamily="18" charset="0"/>
                <a:ea typeface="+mj-ea"/>
                <a:cs typeface="Times New Roman" pitchFamily="18" charset="0"/>
              </a:rPr>
              <a:t> </a:t>
            </a:r>
            <a:r>
              <a:rPr lang="en-US" sz="2000" dirty="0" err="1">
                <a:solidFill>
                  <a:prstClr val="black"/>
                </a:solidFill>
                <a:latin typeface="Times New Roman" pitchFamily="18" charset="0"/>
                <a:ea typeface="+mj-ea"/>
                <a:cs typeface="Times New Roman" pitchFamily="18" charset="0"/>
              </a:rPr>
              <a:t>thiếp</a:t>
            </a:r>
            <a:endParaRPr lang="en-US" sz="1400" dirty="0"/>
          </a:p>
        </p:txBody>
      </p:sp>
      <p:pic>
        <p:nvPicPr>
          <p:cNvPr id="14" name="Picture 1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080" y="2211033"/>
            <a:ext cx="3744416" cy="3882263"/>
          </a:xfrm>
          <a:prstGeom prst="rect">
            <a:avLst/>
          </a:prstGeom>
        </p:spPr>
      </p:pic>
    </p:spTree>
    <p:extLst>
      <p:ext uri="{BB962C8B-B14F-4D97-AF65-F5344CB8AC3E}">
        <p14:creationId xmlns:p14="http://schemas.microsoft.com/office/powerpoint/2010/main" val="30893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32"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ircle(out)">
                                      <p:cBhvr>
                                        <p:cTn id="22" dur="75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up)">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left)">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up)">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up)">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9"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0832" y="437223"/>
            <a:ext cx="8229600" cy="1335593"/>
          </a:xfrm>
        </p:spPr>
        <p:txBody>
          <a:bodyPr>
            <a:noAutofit/>
          </a:bodyPr>
          <a:lstStyle/>
          <a:p>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vi-VN" sz="2800" b="1" dirty="0" smtClean="0">
                <a:latin typeface="Times New Roman" pitchFamily="18" charset="0"/>
                <a:cs typeface="Times New Roman" pitchFamily="18" charset="0"/>
              </a:rPr>
              <a:t>UNIT </a:t>
            </a:r>
            <a:r>
              <a:rPr lang="en-US" sz="2800" b="1" dirty="0" smtClean="0">
                <a:latin typeface="Times New Roman" pitchFamily="18" charset="0"/>
                <a:cs typeface="Times New Roman" pitchFamily="18" charset="0"/>
              </a:rPr>
              <a:t>9: CITIES OF THE WORLD</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Lesson 5: Skills 1</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vi-VN" sz="2800" dirty="0">
              <a:latin typeface="Times New Roman" pitchFamily="18" charset="0"/>
              <a:cs typeface="Times New Roman" pitchFamily="18" charset="0"/>
            </a:endParaRPr>
          </a:p>
        </p:txBody>
      </p:sp>
      <p:sp>
        <p:nvSpPr>
          <p:cNvPr id="4" name="Rectangle 3"/>
          <p:cNvSpPr/>
          <p:nvPr/>
        </p:nvSpPr>
        <p:spPr>
          <a:xfrm>
            <a:off x="5908973" y="404664"/>
            <a:ext cx="2948179" cy="382605"/>
          </a:xfrm>
          <a:prstGeom prst="rect">
            <a:avLst/>
          </a:prstGeom>
        </p:spPr>
        <p:txBody>
          <a:bodyPr wrap="none">
            <a:spAutoFit/>
          </a:bodyPr>
          <a:lstStyle/>
          <a:p>
            <a:pPr marL="12700">
              <a:lnSpc>
                <a:spcPts val="2380"/>
              </a:lnSpc>
            </a:pPr>
            <a:r>
              <a:rPr lang="vi-VN" dirty="0">
                <a:solidFill>
                  <a:srgbClr val="990033"/>
                </a:solidFill>
                <a:latin typeface="+mj-lt"/>
                <a:cs typeface="Arial"/>
              </a:rPr>
              <a:t>Saturday,</a:t>
            </a:r>
            <a:r>
              <a:rPr lang="vi-VN" spc="-25" dirty="0">
                <a:solidFill>
                  <a:srgbClr val="990033"/>
                </a:solidFill>
                <a:latin typeface="+mj-lt"/>
                <a:cs typeface="Arial"/>
              </a:rPr>
              <a:t> </a:t>
            </a:r>
            <a:r>
              <a:rPr lang="en-US" dirty="0" smtClean="0">
                <a:solidFill>
                  <a:srgbClr val="990033"/>
                </a:solidFill>
                <a:latin typeface="+mj-lt"/>
                <a:cs typeface="Arial"/>
              </a:rPr>
              <a:t>February</a:t>
            </a:r>
            <a:r>
              <a:rPr lang="vi-VN" spc="-50" dirty="0" smtClean="0">
                <a:solidFill>
                  <a:srgbClr val="990033"/>
                </a:solidFill>
                <a:latin typeface="+mj-lt"/>
                <a:cs typeface="Arial"/>
              </a:rPr>
              <a:t> </a:t>
            </a:r>
            <a:r>
              <a:rPr lang="en-US" dirty="0" smtClean="0">
                <a:solidFill>
                  <a:srgbClr val="990033"/>
                </a:solidFill>
                <a:latin typeface="+mj-lt"/>
                <a:cs typeface="Arial"/>
              </a:rPr>
              <a:t>18</a:t>
            </a:r>
            <a:r>
              <a:rPr lang="en-US" spc="7" baseline="25641" dirty="0" smtClean="0">
                <a:solidFill>
                  <a:srgbClr val="990033"/>
                </a:solidFill>
                <a:latin typeface="+mj-lt"/>
                <a:cs typeface="Arial"/>
              </a:rPr>
              <a:t>th</a:t>
            </a:r>
            <a:r>
              <a:rPr lang="vi-VN" dirty="0" smtClean="0">
                <a:solidFill>
                  <a:srgbClr val="990033"/>
                </a:solidFill>
                <a:latin typeface="+mj-lt"/>
                <a:cs typeface="Arial"/>
              </a:rPr>
              <a:t>, </a:t>
            </a:r>
            <a:r>
              <a:rPr lang="vi-VN" dirty="0">
                <a:solidFill>
                  <a:srgbClr val="990033"/>
                </a:solidFill>
                <a:latin typeface="+mj-lt"/>
                <a:cs typeface="Arial"/>
              </a:rPr>
              <a:t>2017</a:t>
            </a:r>
            <a:endParaRPr lang="vi-VN" dirty="0">
              <a:latin typeface="+mj-lt"/>
              <a:cs typeface="Arial"/>
            </a:endParaRPr>
          </a:p>
        </p:txBody>
      </p:sp>
      <p:sp>
        <p:nvSpPr>
          <p:cNvPr id="5" name="Rectangle 4"/>
          <p:cNvSpPr/>
          <p:nvPr/>
        </p:nvSpPr>
        <p:spPr>
          <a:xfrm>
            <a:off x="287209" y="2336237"/>
            <a:ext cx="1997470" cy="461665"/>
          </a:xfrm>
          <a:prstGeom prst="rect">
            <a:avLst/>
          </a:prstGeom>
        </p:spPr>
        <p:txBody>
          <a:bodyPr wrap="none">
            <a:spAutoFit/>
          </a:bodyPr>
          <a:lstStyle/>
          <a:p>
            <a:pPr lvl="0">
              <a:spcBef>
                <a:spcPct val="20000"/>
              </a:spcBef>
            </a:pPr>
            <a:r>
              <a:rPr lang="en-US" sz="2400" b="1" dirty="0">
                <a:solidFill>
                  <a:prstClr val="black"/>
                </a:solidFill>
                <a:latin typeface="Times New Roman" pitchFamily="18" charset="0"/>
                <a:cs typeface="Times New Roman" pitchFamily="18" charset="0"/>
              </a:rPr>
              <a:t>1. Vocabulary</a:t>
            </a:r>
            <a:endParaRPr lang="en-US" sz="2000" dirty="0">
              <a:solidFill>
                <a:prstClr val="black"/>
              </a:solidFill>
              <a:latin typeface="Times New Roman" pitchFamily="18" charset="0"/>
              <a:cs typeface="Times New Roman" pitchFamily="18" charset="0"/>
            </a:endParaRPr>
          </a:p>
        </p:txBody>
      </p:sp>
      <p:sp>
        <p:nvSpPr>
          <p:cNvPr id="6" name="Rectangle 5"/>
          <p:cNvSpPr/>
          <p:nvPr/>
        </p:nvSpPr>
        <p:spPr>
          <a:xfrm>
            <a:off x="395536" y="3184488"/>
            <a:ext cx="3349048" cy="400110"/>
          </a:xfrm>
          <a:prstGeom prst="rect">
            <a:avLst/>
          </a:prstGeom>
        </p:spPr>
        <p:txBody>
          <a:bodyPr wrap="square">
            <a:spAutoFit/>
          </a:bodyPr>
          <a:lstStyle/>
          <a:p>
            <a:pPr lvl="0">
              <a:spcBef>
                <a:spcPct val="20000"/>
              </a:spcBef>
            </a:pPr>
            <a:r>
              <a:rPr lang="en-US" sz="2000" i="1" dirty="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Purpose (n): </a:t>
            </a:r>
            <a:r>
              <a:rPr lang="en-US" sz="2000" dirty="0" err="1">
                <a:solidFill>
                  <a:prstClr val="black"/>
                </a:solidFill>
                <a:latin typeface="Times New Roman" pitchFamily="18" charset="0"/>
                <a:cs typeface="Times New Roman" pitchFamily="18" charset="0"/>
              </a:rPr>
              <a:t>mục</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đích</a:t>
            </a:r>
            <a:endParaRPr lang="en-US" sz="2000" dirty="0">
              <a:solidFill>
                <a:prstClr val="black"/>
              </a:solidFill>
              <a:latin typeface="Times New Roman" pitchFamily="18" charset="0"/>
              <a:cs typeface="Times New Roman" pitchFamily="18" charset="0"/>
            </a:endParaRPr>
          </a:p>
        </p:txBody>
      </p:sp>
      <p:sp>
        <p:nvSpPr>
          <p:cNvPr id="7" name="Rectangle 6"/>
          <p:cNvSpPr/>
          <p:nvPr/>
        </p:nvSpPr>
        <p:spPr>
          <a:xfrm>
            <a:off x="423603" y="3683902"/>
            <a:ext cx="4995341" cy="400110"/>
          </a:xfrm>
          <a:prstGeom prst="rect">
            <a:avLst/>
          </a:prstGeom>
        </p:spPr>
        <p:txBody>
          <a:bodyPr wrap="square">
            <a:spAutoFit/>
          </a:bodyPr>
          <a:lstStyle/>
          <a:p>
            <a:r>
              <a:rPr lang="en-US" sz="2000" dirty="0">
                <a:solidFill>
                  <a:prstClr val="black"/>
                </a:solidFill>
                <a:latin typeface="Times New Roman" pitchFamily="18" charset="0"/>
                <a:cs typeface="Times New Roman" pitchFamily="18" charset="0"/>
              </a:rPr>
              <a:t>* Swedish (a): </a:t>
            </a:r>
            <a:r>
              <a:rPr lang="en-US" sz="2000" dirty="0" err="1">
                <a:solidFill>
                  <a:prstClr val="black"/>
                </a:solidFill>
                <a:latin typeface="Times New Roman" pitchFamily="18" charset="0"/>
                <a:cs typeface="Times New Roman" pitchFamily="18" charset="0"/>
              </a:rPr>
              <a:t>thuộc</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về</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Thụy</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Điển</a:t>
            </a:r>
            <a:endParaRPr lang="en-US" dirty="0"/>
          </a:p>
        </p:txBody>
      </p:sp>
      <p:sp>
        <p:nvSpPr>
          <p:cNvPr id="8" name="Rectangle 7"/>
          <p:cNvSpPr/>
          <p:nvPr/>
        </p:nvSpPr>
        <p:spPr>
          <a:xfrm>
            <a:off x="423603" y="4066619"/>
            <a:ext cx="1863011" cy="400110"/>
          </a:xfrm>
          <a:prstGeom prst="rect">
            <a:avLst/>
          </a:prstGeom>
        </p:spPr>
        <p:txBody>
          <a:bodyPr wrap="none">
            <a:spAutoFit/>
          </a:bodyPr>
          <a:lstStyle/>
          <a:p>
            <a:pPr lvl="0">
              <a:spcBef>
                <a:spcPct val="20000"/>
              </a:spcBef>
            </a:pPr>
            <a:r>
              <a:rPr lang="en-US" sz="2000" dirty="0">
                <a:solidFill>
                  <a:prstClr val="black"/>
                </a:solidFill>
                <a:latin typeface="Times New Roman" pitchFamily="18" charset="0"/>
                <a:cs typeface="Times New Roman" pitchFamily="18" charset="0"/>
              </a:rPr>
              <a:t>* Rent  (v): </a:t>
            </a:r>
            <a:r>
              <a:rPr lang="en-US" sz="2000" dirty="0" err="1">
                <a:solidFill>
                  <a:prstClr val="black"/>
                </a:solidFill>
                <a:latin typeface="Times New Roman" pitchFamily="18" charset="0"/>
                <a:cs typeface="Times New Roman" pitchFamily="18" charset="0"/>
              </a:rPr>
              <a:t>thuê</a:t>
            </a:r>
            <a:endParaRPr lang="en-US" sz="2000" dirty="0">
              <a:solidFill>
                <a:prstClr val="black"/>
              </a:solidFill>
              <a:latin typeface="Times New Roman" pitchFamily="18" charset="0"/>
              <a:cs typeface="Times New Roman" pitchFamily="18" charset="0"/>
            </a:endParaRPr>
          </a:p>
        </p:txBody>
      </p:sp>
      <p:sp>
        <p:nvSpPr>
          <p:cNvPr id="9" name="Rectangle 8"/>
          <p:cNvSpPr/>
          <p:nvPr/>
        </p:nvSpPr>
        <p:spPr>
          <a:xfrm>
            <a:off x="498642" y="4485035"/>
            <a:ext cx="3245942" cy="400110"/>
          </a:xfrm>
          <a:prstGeom prst="rect">
            <a:avLst/>
          </a:prstGeom>
        </p:spPr>
        <p:txBody>
          <a:bodyPr wrap="square">
            <a:spAutoFit/>
          </a:bodyPr>
          <a:lstStyle/>
          <a:p>
            <a:r>
              <a:rPr lang="en-US" sz="2000" dirty="0" smtClean="0">
                <a:solidFill>
                  <a:prstClr val="black"/>
                </a:solidFill>
                <a:latin typeface="Times New Roman" pitchFamily="18" charset="0"/>
                <a:cs typeface="Times New Roman" pitchFamily="18" charset="0"/>
              </a:rPr>
              <a:t>* Discover (v): </a:t>
            </a:r>
            <a:r>
              <a:rPr lang="en-US" sz="2000" dirty="0" err="1" smtClean="0">
                <a:solidFill>
                  <a:prstClr val="black"/>
                </a:solidFill>
                <a:latin typeface="Times New Roman" pitchFamily="18" charset="0"/>
                <a:cs typeface="Times New Roman" pitchFamily="18" charset="0"/>
              </a:rPr>
              <a:t>khám</a:t>
            </a:r>
            <a:r>
              <a:rPr lang="en-US" sz="2000" dirty="0" smtClean="0">
                <a:solidFill>
                  <a:prstClr val="black"/>
                </a:solidFill>
                <a:latin typeface="Times New Roman" pitchFamily="18" charset="0"/>
                <a:cs typeface="Times New Roman" pitchFamily="18" charset="0"/>
              </a:rPr>
              <a:t> </a:t>
            </a:r>
            <a:r>
              <a:rPr lang="en-US" sz="2000" dirty="0" err="1" smtClean="0">
                <a:solidFill>
                  <a:prstClr val="black"/>
                </a:solidFill>
                <a:latin typeface="Times New Roman" pitchFamily="18" charset="0"/>
                <a:cs typeface="Times New Roman" pitchFamily="18" charset="0"/>
              </a:rPr>
              <a:t>phá</a:t>
            </a:r>
            <a:endParaRPr lang="en-US" dirty="0"/>
          </a:p>
        </p:txBody>
      </p:sp>
      <p:sp>
        <p:nvSpPr>
          <p:cNvPr id="11" name="Rectangle 10"/>
          <p:cNvSpPr/>
          <p:nvPr/>
        </p:nvSpPr>
        <p:spPr>
          <a:xfrm>
            <a:off x="287209" y="1844824"/>
            <a:ext cx="1681871" cy="461665"/>
          </a:xfrm>
          <a:prstGeom prst="rect">
            <a:avLst/>
          </a:prstGeom>
        </p:spPr>
        <p:txBody>
          <a:bodyPr wrap="none">
            <a:spAutoFit/>
          </a:bodyPr>
          <a:lstStyle/>
          <a:p>
            <a:r>
              <a:rPr lang="en-US" sz="2400" b="1" dirty="0">
                <a:solidFill>
                  <a:prstClr val="black"/>
                </a:solidFill>
                <a:latin typeface="Times New Roman" pitchFamily="18" charset="0"/>
                <a:ea typeface="+mj-ea"/>
                <a:cs typeface="Times New Roman" pitchFamily="18" charset="0"/>
              </a:rPr>
              <a:t>A: Reading</a:t>
            </a:r>
            <a:endParaRPr lang="en-US" sz="1600" b="1" dirty="0"/>
          </a:p>
        </p:txBody>
      </p:sp>
      <p:sp>
        <p:nvSpPr>
          <p:cNvPr id="12" name="Rectangle 11"/>
          <p:cNvSpPr/>
          <p:nvPr/>
        </p:nvSpPr>
        <p:spPr>
          <a:xfrm>
            <a:off x="431119" y="2780928"/>
            <a:ext cx="4600996" cy="400110"/>
          </a:xfrm>
          <a:prstGeom prst="rect">
            <a:avLst/>
          </a:prstGeom>
        </p:spPr>
        <p:txBody>
          <a:bodyPr wrap="square">
            <a:spAutoFit/>
          </a:bodyPr>
          <a:lstStyle/>
          <a:p>
            <a:r>
              <a:rPr lang="en-US" sz="2000" dirty="0">
                <a:solidFill>
                  <a:prstClr val="black"/>
                </a:solidFill>
                <a:latin typeface="Times New Roman" pitchFamily="18" charset="0"/>
                <a:ea typeface="+mj-ea"/>
                <a:cs typeface="Times New Roman" pitchFamily="18" charset="0"/>
              </a:rPr>
              <a:t>* Postcard (n): </a:t>
            </a:r>
            <a:r>
              <a:rPr lang="en-US" sz="2000" dirty="0" err="1">
                <a:solidFill>
                  <a:prstClr val="black"/>
                </a:solidFill>
                <a:latin typeface="Times New Roman" pitchFamily="18" charset="0"/>
                <a:ea typeface="+mj-ea"/>
                <a:cs typeface="Times New Roman" pitchFamily="18" charset="0"/>
              </a:rPr>
              <a:t>bưu</a:t>
            </a:r>
            <a:r>
              <a:rPr lang="en-US" sz="2000" dirty="0">
                <a:solidFill>
                  <a:prstClr val="black"/>
                </a:solidFill>
                <a:latin typeface="Times New Roman" pitchFamily="18" charset="0"/>
                <a:ea typeface="+mj-ea"/>
                <a:cs typeface="Times New Roman" pitchFamily="18" charset="0"/>
              </a:rPr>
              <a:t> </a:t>
            </a:r>
            <a:r>
              <a:rPr lang="en-US" sz="2000" dirty="0" err="1">
                <a:solidFill>
                  <a:prstClr val="black"/>
                </a:solidFill>
                <a:latin typeface="Times New Roman" pitchFamily="18" charset="0"/>
                <a:ea typeface="+mj-ea"/>
                <a:cs typeface="Times New Roman" pitchFamily="18" charset="0"/>
              </a:rPr>
              <a:t>thiếp</a:t>
            </a:r>
            <a:endParaRPr lang="en-US" sz="1400" dirty="0"/>
          </a:p>
        </p:txBody>
      </p:sp>
      <p:cxnSp>
        <p:nvCxnSpPr>
          <p:cNvPr id="10" name="Straight Connector 9"/>
          <p:cNvCxnSpPr/>
          <p:nvPr/>
        </p:nvCxnSpPr>
        <p:spPr>
          <a:xfrm flipH="1">
            <a:off x="4067942" y="2075656"/>
            <a:ext cx="2" cy="4449688"/>
          </a:xfrm>
          <a:prstGeom prst="line">
            <a:avLst/>
          </a:prstGeom>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139954" y="2844219"/>
            <a:ext cx="4716016" cy="3785652"/>
          </a:xfrm>
          <a:prstGeom prst="rect">
            <a:avLst/>
          </a:prstGeom>
        </p:spPr>
        <p:txBody>
          <a:bodyPr wrap="square">
            <a:spAutoFit/>
          </a:bodyPr>
          <a:lstStyle/>
          <a:p>
            <a:r>
              <a:rPr lang="en-US" sz="2000" i="1" dirty="0" smtClean="0">
                <a:solidFill>
                  <a:prstClr val="black"/>
                </a:solidFill>
                <a:latin typeface="Times New Roman" pitchFamily="18" charset="0"/>
                <a:ea typeface="+mj-ea"/>
                <a:cs typeface="Times New Roman" pitchFamily="18" charset="0"/>
              </a:rPr>
              <a:t>2 </a:t>
            </a:r>
            <a:r>
              <a:rPr lang="en-US" sz="2000" i="1" dirty="0">
                <a:solidFill>
                  <a:prstClr val="black"/>
                </a:solidFill>
                <a:latin typeface="Times New Roman" pitchFamily="18" charset="0"/>
                <a:ea typeface="+mj-ea"/>
                <a:cs typeface="Times New Roman" pitchFamily="18" charset="0"/>
              </a:rPr>
              <a:t>. What do you think is written on this postcard?</a:t>
            </a:r>
          </a:p>
          <a:p>
            <a:r>
              <a:rPr lang="en-US" sz="2000" dirty="0">
                <a:solidFill>
                  <a:prstClr val="black"/>
                </a:solidFill>
                <a:latin typeface="Times New Roman" pitchFamily="18" charset="0"/>
                <a:ea typeface="+mj-ea"/>
                <a:cs typeface="Times New Roman" pitchFamily="18" charset="0"/>
              </a:rPr>
              <a:t>-&gt;The sender writes about his/her stay in the city.</a:t>
            </a:r>
          </a:p>
          <a:p>
            <a:r>
              <a:rPr lang="en-US" sz="2000" i="1" dirty="0">
                <a:solidFill>
                  <a:prstClr val="black"/>
                </a:solidFill>
                <a:latin typeface="Times New Roman" pitchFamily="18" charset="0"/>
                <a:ea typeface="+mj-ea"/>
                <a:cs typeface="Times New Roman" pitchFamily="18" charset="0"/>
              </a:rPr>
              <a:t>3. What is the purpose of writing and sending postcards while you are on holiday</a:t>
            </a:r>
            <a:r>
              <a:rPr lang="en-US" sz="2000" dirty="0">
                <a:solidFill>
                  <a:prstClr val="black"/>
                </a:solidFill>
                <a:latin typeface="Times New Roman" pitchFamily="18" charset="0"/>
                <a:ea typeface="+mj-ea"/>
                <a:cs typeface="Times New Roman" pitchFamily="18" charset="0"/>
              </a:rPr>
              <a:t>?</a:t>
            </a:r>
          </a:p>
          <a:p>
            <a:r>
              <a:rPr lang="en-US" sz="2000" dirty="0">
                <a:solidFill>
                  <a:prstClr val="black"/>
                </a:solidFill>
                <a:latin typeface="Times New Roman" pitchFamily="18" charset="0"/>
                <a:ea typeface="+mj-ea"/>
                <a:cs typeface="Times New Roman" pitchFamily="18" charset="0"/>
              </a:rPr>
              <a:t>-&gt;We send postcards to tell our family and/or friends that we are having a good time, but we still miss them and want to send some photos of the place where we are so that, although they cannot be with us there they can still see how beautiful it is.</a:t>
            </a:r>
          </a:p>
        </p:txBody>
      </p:sp>
      <p:sp>
        <p:nvSpPr>
          <p:cNvPr id="16" name="Rectangle 15"/>
          <p:cNvSpPr/>
          <p:nvPr/>
        </p:nvSpPr>
        <p:spPr>
          <a:xfrm>
            <a:off x="4067944" y="1844824"/>
            <a:ext cx="5328594" cy="400110"/>
          </a:xfrm>
          <a:prstGeom prst="rect">
            <a:avLst/>
          </a:prstGeom>
        </p:spPr>
        <p:txBody>
          <a:bodyPr wrap="square">
            <a:spAutoFit/>
          </a:bodyPr>
          <a:lstStyle/>
          <a:p>
            <a:pPr lvl="0"/>
            <a:r>
              <a:rPr lang="en-US" sz="2000" b="1" dirty="0">
                <a:solidFill>
                  <a:prstClr val="black"/>
                </a:solidFill>
                <a:latin typeface="Times New Roman" pitchFamily="18" charset="0"/>
                <a:cs typeface="Times New Roman" pitchFamily="18" charset="0"/>
              </a:rPr>
              <a:t>2. Read the post and answer </a:t>
            </a:r>
            <a:r>
              <a:rPr lang="en-US" sz="2000" b="1" dirty="0" smtClean="0">
                <a:solidFill>
                  <a:prstClr val="black"/>
                </a:solidFill>
                <a:latin typeface="Times New Roman" pitchFamily="18" charset="0"/>
                <a:cs typeface="Times New Roman" pitchFamily="18" charset="0"/>
              </a:rPr>
              <a:t>the questions</a:t>
            </a:r>
            <a:endParaRPr lang="en-US" sz="2000" b="1" dirty="0">
              <a:solidFill>
                <a:prstClr val="black"/>
              </a:solidFill>
              <a:latin typeface="Times New Roman" pitchFamily="18" charset="0"/>
              <a:cs typeface="Times New Roman" pitchFamily="18" charset="0"/>
            </a:endParaRPr>
          </a:p>
        </p:txBody>
      </p:sp>
      <p:sp>
        <p:nvSpPr>
          <p:cNvPr id="17" name="Rectangle 16"/>
          <p:cNvSpPr/>
          <p:nvPr/>
        </p:nvSpPr>
        <p:spPr>
          <a:xfrm>
            <a:off x="4153395" y="2236802"/>
            <a:ext cx="5099127" cy="400110"/>
          </a:xfrm>
          <a:prstGeom prst="rect">
            <a:avLst/>
          </a:prstGeom>
        </p:spPr>
        <p:txBody>
          <a:bodyPr wrap="square">
            <a:spAutoFit/>
          </a:bodyPr>
          <a:lstStyle/>
          <a:p>
            <a:r>
              <a:rPr lang="en-US" sz="2000" i="1" dirty="0">
                <a:solidFill>
                  <a:prstClr val="black"/>
                </a:solidFill>
                <a:latin typeface="Times New Roman" pitchFamily="18" charset="0"/>
                <a:cs typeface="Times New Roman" pitchFamily="18" charset="0"/>
              </a:rPr>
              <a:t>1.What is the </a:t>
            </a:r>
            <a:r>
              <a:rPr lang="en-US" sz="2000" i="1" dirty="0" smtClean="0">
                <a:solidFill>
                  <a:prstClr val="black"/>
                </a:solidFill>
                <a:latin typeface="Times New Roman" pitchFamily="18" charset="0"/>
                <a:cs typeface="Times New Roman" pitchFamily="18" charset="0"/>
              </a:rPr>
              <a:t>picture </a:t>
            </a:r>
            <a:r>
              <a:rPr lang="en-US" sz="2000" i="1" dirty="0">
                <a:solidFill>
                  <a:prstClr val="black"/>
                </a:solidFill>
                <a:latin typeface="Times New Roman" pitchFamily="18" charset="0"/>
                <a:cs typeface="Times New Roman" pitchFamily="18" charset="0"/>
              </a:rPr>
              <a:t>on the postcard of?</a:t>
            </a:r>
            <a:endParaRPr lang="en-US" i="1" dirty="0"/>
          </a:p>
        </p:txBody>
      </p:sp>
      <p:sp>
        <p:nvSpPr>
          <p:cNvPr id="18" name="Rectangle 17"/>
          <p:cNvSpPr/>
          <p:nvPr/>
        </p:nvSpPr>
        <p:spPr>
          <a:xfrm>
            <a:off x="4456053" y="2573408"/>
            <a:ext cx="4111885" cy="400110"/>
          </a:xfrm>
          <a:prstGeom prst="rect">
            <a:avLst/>
          </a:prstGeom>
        </p:spPr>
        <p:txBody>
          <a:bodyPr wrap="square">
            <a:spAutoFit/>
          </a:bodyPr>
          <a:lstStyle/>
          <a:p>
            <a:r>
              <a:rPr lang="en-US" sz="2000" dirty="0">
                <a:solidFill>
                  <a:prstClr val="black"/>
                </a:solidFill>
                <a:latin typeface="Times New Roman" pitchFamily="18" charset="0"/>
                <a:cs typeface="Times New Roman" pitchFamily="18" charset="0"/>
              </a:rPr>
              <a:t>-&gt; The photo is of Stockholm, Sweden</a:t>
            </a:r>
            <a:endParaRPr lang="en-US" dirty="0"/>
          </a:p>
        </p:txBody>
      </p:sp>
    </p:spTree>
    <p:extLst>
      <p:ext uri="{BB962C8B-B14F-4D97-AF65-F5344CB8AC3E}">
        <p14:creationId xmlns:p14="http://schemas.microsoft.com/office/powerpoint/2010/main" val="106690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up)">
                                      <p:cBhvr>
                                        <p:cTn id="12" dur="500"/>
                                        <p:tgtEl>
                                          <p:spTgt spid="17"/>
                                        </p:tgtEl>
                                      </p:cBhvr>
                                    </p:animEffect>
                                  </p:childTnLst>
                                </p:cTn>
                              </p:par>
                              <p:par>
                                <p:cTn id="13" presetID="47" presetClass="entr" presetSubtype="0" fill="hold"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fade">
                                      <p:cBhvr>
                                        <p:cTn id="15" dur="1000"/>
                                        <p:tgtEl>
                                          <p:spTgt spid="15">
                                            <p:txEl>
                                              <p:pRg st="0" end="0"/>
                                            </p:txEl>
                                          </p:spTgt>
                                        </p:tgtEl>
                                      </p:cBhvr>
                                    </p:animEffect>
                                    <p:anim calcmode="lin" valueType="num">
                                      <p:cBhvr>
                                        <p:cTn id="16"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15">
                                            <p:txEl>
                                              <p:pRg st="0" end="0"/>
                                            </p:txEl>
                                          </p:spTgt>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15">
                                            <p:txEl>
                                              <p:pRg st="2" end="2"/>
                                            </p:txEl>
                                          </p:spTgt>
                                        </p:tgtEl>
                                        <p:attrNameLst>
                                          <p:attrName>style.visibility</p:attrName>
                                        </p:attrNameLst>
                                      </p:cBhvr>
                                      <p:to>
                                        <p:strVal val="visible"/>
                                      </p:to>
                                    </p:set>
                                    <p:animEffect transition="in" filter="fade">
                                      <p:cBhvr>
                                        <p:cTn id="20" dur="1000"/>
                                        <p:tgtEl>
                                          <p:spTgt spid="15">
                                            <p:txEl>
                                              <p:pRg st="2" end="2"/>
                                            </p:txEl>
                                          </p:spTgt>
                                        </p:tgtEl>
                                      </p:cBhvr>
                                    </p:animEffect>
                                    <p:anim calcmode="lin" valueType="num">
                                      <p:cBhvr>
                                        <p:cTn id="21" dur="1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iterate type="wd">
                                    <p:tmPct val="10000"/>
                                  </p:iterate>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ppt_x</p:attrName>
                                        </p:attrNameLst>
                                      </p:cBhvr>
                                      <p:tavLst>
                                        <p:tav tm="0">
                                          <p:val>
                                            <p:strVal val="#ppt_x"/>
                                          </p:val>
                                        </p:tav>
                                        <p:tav tm="100000">
                                          <p:val>
                                            <p:strVal val="#ppt_x"/>
                                          </p:val>
                                        </p:tav>
                                      </p:tavLst>
                                    </p:anim>
                                    <p:anim calcmode="lin" valueType="num">
                                      <p:cBhvr>
                                        <p:cTn id="2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nodeType="clickEffect">
                                  <p:stCondLst>
                                    <p:cond delay="0"/>
                                  </p:stCondLst>
                                  <p:childTnLst>
                                    <p:set>
                                      <p:cBhvr>
                                        <p:cTn id="33" dur="1" fill="hold">
                                          <p:stCondLst>
                                            <p:cond delay="0"/>
                                          </p:stCondLst>
                                        </p:cTn>
                                        <p:tgtEl>
                                          <p:spTgt spid="15">
                                            <p:txEl>
                                              <p:pRg st="1" end="1"/>
                                            </p:txEl>
                                          </p:spTgt>
                                        </p:tgtEl>
                                        <p:attrNameLst>
                                          <p:attrName>style.visibility</p:attrName>
                                        </p:attrNameLst>
                                      </p:cBhvr>
                                      <p:to>
                                        <p:strVal val="visible"/>
                                      </p:to>
                                    </p:set>
                                    <p:animEffect transition="in" filter="fade">
                                      <p:cBhvr>
                                        <p:cTn id="34" dur="1000"/>
                                        <p:tgtEl>
                                          <p:spTgt spid="15">
                                            <p:txEl>
                                              <p:pRg st="1" end="1"/>
                                            </p:txEl>
                                          </p:spTgt>
                                        </p:tgtEl>
                                      </p:cBhvr>
                                    </p:animEffect>
                                    <p:anim calcmode="lin" valueType="num">
                                      <p:cBhvr>
                                        <p:cTn id="35"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5">
                                            <p:txEl>
                                              <p:pRg st="1" end="1"/>
                                            </p:txEl>
                                          </p:spTgt>
                                        </p:tgtEl>
                                        <p:attrNameLst>
                                          <p:attrName>ppt_y</p:attrName>
                                        </p:attrNameLst>
                                      </p:cBhvr>
                                      <p:tavLst>
                                        <p:tav tm="0">
                                          <p:val>
                                            <p:strVal val="#ppt_y-.1"/>
                                          </p:val>
                                        </p:tav>
                                        <p:tav tm="100000">
                                          <p:val>
                                            <p:strVal val="#ppt_y"/>
                                          </p:val>
                                        </p:tav>
                                      </p:tavLst>
                                    </p:anim>
                                  </p:childTnLst>
                                </p:cTn>
                              </p:par>
                              <p:par>
                                <p:cTn id="37" presetID="47" presetClass="entr" presetSubtype="0" fill="hold" nodeType="withEffect">
                                  <p:stCondLst>
                                    <p:cond delay="0"/>
                                  </p:stCondLst>
                                  <p:childTnLst>
                                    <p:set>
                                      <p:cBhvr>
                                        <p:cTn id="38" dur="1" fill="hold">
                                          <p:stCondLst>
                                            <p:cond delay="0"/>
                                          </p:stCondLst>
                                        </p:cTn>
                                        <p:tgtEl>
                                          <p:spTgt spid="15">
                                            <p:txEl>
                                              <p:pRg st="3" end="3"/>
                                            </p:txEl>
                                          </p:spTgt>
                                        </p:tgtEl>
                                        <p:attrNameLst>
                                          <p:attrName>style.visibility</p:attrName>
                                        </p:attrNameLst>
                                      </p:cBhvr>
                                      <p:to>
                                        <p:strVal val="visible"/>
                                      </p:to>
                                    </p:set>
                                    <p:animEffect transition="in" filter="fade">
                                      <p:cBhvr>
                                        <p:cTn id="39" dur="1000"/>
                                        <p:tgtEl>
                                          <p:spTgt spid="15">
                                            <p:txEl>
                                              <p:pRg st="3" end="3"/>
                                            </p:txEl>
                                          </p:spTgt>
                                        </p:tgtEl>
                                      </p:cBhvr>
                                    </p:animEffect>
                                    <p:anim calcmode="lin" valueType="num">
                                      <p:cBhvr>
                                        <p:cTn id="40" dur="1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itle 1"/>
          <p:cNvSpPr txBox="1">
            <a:spLocks/>
          </p:cNvSpPr>
          <p:nvPr/>
        </p:nvSpPr>
        <p:spPr>
          <a:xfrm>
            <a:off x="457200" y="-171400"/>
            <a:ext cx="8229600" cy="43204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t/>
            </a:r>
            <a:br>
              <a:rPr lang="en-US" sz="2800" b="1" dirty="0" smtClean="0"/>
            </a:br>
            <a:r>
              <a:rPr lang="vi-VN" sz="2800" b="1" dirty="0" smtClean="0"/>
              <a:t>UNIT </a:t>
            </a:r>
            <a:r>
              <a:rPr lang="en-US" sz="2800" b="1" dirty="0" smtClean="0"/>
              <a:t>9: CITIES OF THE WORLD</a:t>
            </a:r>
            <a:r>
              <a:rPr lang="en-US" sz="2800" dirty="0" smtClean="0"/>
              <a:t/>
            </a:r>
            <a:br>
              <a:rPr lang="en-US" sz="2800" dirty="0" smtClean="0"/>
            </a:br>
            <a:r>
              <a:rPr lang="en-US" sz="2800" b="1" dirty="0" smtClean="0"/>
              <a:t>Lesson 5: Skills 1</a:t>
            </a:r>
            <a:endParaRPr lang="vi-VN" sz="2800" dirty="0"/>
          </a:p>
        </p:txBody>
      </p:sp>
      <p:sp>
        <p:nvSpPr>
          <p:cNvPr id="6" name="Content Placeholder 2"/>
          <p:cNvSpPr txBox="1">
            <a:spLocks/>
          </p:cNvSpPr>
          <p:nvPr/>
        </p:nvSpPr>
        <p:spPr>
          <a:xfrm>
            <a:off x="251520" y="1268760"/>
            <a:ext cx="7992888" cy="489654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b="1" u="sng" dirty="0" err="1" smtClean="0">
                <a:latin typeface="Times New Roman" pitchFamily="18" charset="0"/>
                <a:cs typeface="Times New Roman" pitchFamily="18" charset="0"/>
              </a:rPr>
              <a:t>A.Reading</a:t>
            </a:r>
            <a:r>
              <a:rPr lang="en-US" sz="2400" b="1" u="sng" dirty="0" smtClean="0">
                <a:latin typeface="Times New Roman" pitchFamily="18" charset="0"/>
                <a:cs typeface="Times New Roman" pitchFamily="18" charset="0"/>
              </a:rPr>
              <a:t> </a:t>
            </a:r>
          </a:p>
          <a:p>
            <a:pPr marL="0" indent="0">
              <a:lnSpc>
                <a:spcPct val="150000"/>
              </a:lnSpc>
              <a:buFont typeface="Arial" pitchFamily="34" charset="0"/>
              <a:buNone/>
            </a:pPr>
            <a:r>
              <a:rPr lang="en-US" sz="2000" b="1" dirty="0" smtClean="0">
                <a:latin typeface="Times New Roman" pitchFamily="18" charset="0"/>
                <a:cs typeface="Times New Roman" pitchFamily="18" charset="0"/>
              </a:rPr>
              <a:t>1. Vocabulary</a:t>
            </a:r>
          </a:p>
          <a:p>
            <a:pPr marL="0" indent="0">
              <a:lnSpc>
                <a:spcPct val="150000"/>
              </a:lnSpc>
              <a:buFont typeface="Arial" pitchFamily="34" charset="0"/>
              <a:buNone/>
            </a:pPr>
            <a:r>
              <a:rPr lang="en-US" sz="2000" b="1" dirty="0" smtClean="0">
                <a:latin typeface="Times New Roman" pitchFamily="18" charset="0"/>
                <a:cs typeface="Times New Roman" pitchFamily="18" charset="0"/>
              </a:rPr>
              <a:t>2. Read the blog again and answer the questions</a:t>
            </a:r>
          </a:p>
          <a:p>
            <a:pPr marL="0" indent="0" algn="just">
              <a:spcBef>
                <a:spcPts val="0"/>
              </a:spcBef>
              <a:buFont typeface="Arial" pitchFamily="34" charset="0"/>
              <a:buNone/>
              <a:tabLst>
                <a:tab pos="203200" algn="l"/>
              </a:tabLst>
            </a:pPr>
            <a:r>
              <a:rPr lang="en-US" sz="2000" b="1" i="1" dirty="0" smtClean="0">
                <a:latin typeface="Times New Roman" pitchFamily="18" charset="0"/>
                <a:cs typeface="Times New Roman" pitchFamily="18" charset="0"/>
              </a:rPr>
              <a:t>        1. What city is Mai in?</a:t>
            </a:r>
          </a:p>
          <a:p>
            <a:pPr marL="0" indent="0" algn="just">
              <a:spcBef>
                <a:spcPts val="0"/>
              </a:spcBef>
              <a:buFont typeface="Arial" pitchFamily="34" charset="0"/>
              <a:buNone/>
              <a:tabLst>
                <a:tab pos="368300" algn="l"/>
              </a:tabLst>
            </a:pPr>
            <a:r>
              <a:rPr lang="en-US" sz="2000" b="1" i="1" dirty="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       2. Who is with her?</a:t>
            </a:r>
          </a:p>
          <a:p>
            <a:pPr marL="0" indent="0" algn="just">
              <a:spcBef>
                <a:spcPts val="0"/>
              </a:spcBef>
              <a:buFont typeface="Arial" pitchFamily="34" charset="0"/>
              <a:buNone/>
              <a:tabLst>
                <a:tab pos="203200" algn="l"/>
              </a:tabLst>
            </a:pPr>
            <a:r>
              <a:rPr lang="en-US" sz="2000" b="1" i="1" dirty="0" smtClean="0">
                <a:latin typeface="Times New Roman" pitchFamily="18" charset="0"/>
                <a:cs typeface="Times New Roman" pitchFamily="18" charset="0"/>
              </a:rPr>
              <a:t>	    3. What has the weather been like?.</a:t>
            </a:r>
          </a:p>
          <a:p>
            <a:pPr marL="0" indent="0">
              <a:buFont typeface="Arial" pitchFamily="34" charset="0"/>
              <a:buNone/>
            </a:pPr>
            <a:r>
              <a:rPr lang="en-US" sz="2000" b="1" i="1" dirty="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      4. Where is Mai staying?</a:t>
            </a:r>
          </a:p>
          <a:p>
            <a:pPr marL="0" lvl="0" indent="0">
              <a:buNone/>
            </a:pPr>
            <a:r>
              <a:rPr lang="en-US" sz="2000" b="1" i="1" dirty="0" smtClean="0">
                <a:latin typeface="Times New Roman" pitchFamily="18" charset="0"/>
                <a:cs typeface="Times New Roman" pitchFamily="18" charset="0"/>
              </a:rPr>
              <a:t>       5</a:t>
            </a:r>
            <a:r>
              <a:rPr lang="en-US" sz="2000" b="1" i="1" dirty="0">
                <a:latin typeface="Times New Roman" pitchFamily="18" charset="0"/>
                <a:cs typeface="Times New Roman" pitchFamily="18" charset="0"/>
              </a:rPr>
              <a:t>. What has she done so far</a:t>
            </a:r>
            <a:r>
              <a:rPr lang="en-US" sz="2000" b="1" i="1" dirty="0" smtClean="0">
                <a:latin typeface="Times New Roman" pitchFamily="18" charset="0"/>
                <a:cs typeface="Times New Roman" pitchFamily="18" charset="0"/>
              </a:rPr>
              <a:t>?</a:t>
            </a:r>
          </a:p>
          <a:p>
            <a:pPr marL="0" indent="0">
              <a:buNone/>
              <a:tabLst>
                <a:tab pos="203200" algn="l"/>
              </a:tabLst>
            </a:pPr>
            <a:r>
              <a:rPr lang="en-US" sz="1800" b="1" i="1" dirty="0" smtClean="0">
                <a:solidFill>
                  <a:prstClr val="black"/>
                </a:solidFill>
                <a:latin typeface="Times New Roman" pitchFamily="18" charset="0"/>
                <a:cs typeface="Times New Roman" pitchFamily="18" charset="0"/>
              </a:rPr>
              <a:t>	    6. What do you think ‘</a:t>
            </a:r>
            <a:r>
              <a:rPr lang="en-US" sz="1800" b="1" i="1" dirty="0" err="1" smtClean="0">
                <a:solidFill>
                  <a:prstClr val="black"/>
                </a:solidFill>
                <a:latin typeface="Times New Roman" pitchFamily="18" charset="0"/>
                <a:cs typeface="Times New Roman" pitchFamily="18" charset="0"/>
              </a:rPr>
              <a:t>fika</a:t>
            </a:r>
            <a:r>
              <a:rPr lang="en-US" sz="1800" b="1" i="1" dirty="0" smtClean="0">
                <a:solidFill>
                  <a:prstClr val="black"/>
                </a:solidFill>
                <a:latin typeface="Times New Roman" pitchFamily="18" charset="0"/>
                <a:cs typeface="Times New Roman" pitchFamily="18" charset="0"/>
              </a:rPr>
              <a:t>’ means?</a:t>
            </a:r>
          </a:p>
          <a:p>
            <a:pPr marL="0" indent="0">
              <a:buNone/>
              <a:tabLst>
                <a:tab pos="203200" algn="l"/>
              </a:tabLst>
            </a:pPr>
            <a:r>
              <a:rPr lang="en-US" sz="1800" b="1" i="1" dirty="0" smtClean="0">
                <a:solidFill>
                  <a:prstClr val="black"/>
                </a:solidFill>
                <a:latin typeface="Times New Roman" pitchFamily="18" charset="0"/>
                <a:cs typeface="Times New Roman" pitchFamily="18" charset="0"/>
              </a:rPr>
              <a:t>        7</a:t>
            </a:r>
            <a:r>
              <a:rPr lang="en-US" sz="1800" b="1" i="1" dirty="0">
                <a:solidFill>
                  <a:prstClr val="black"/>
                </a:solidFill>
                <a:latin typeface="Times New Roman" pitchFamily="18" charset="0"/>
                <a:cs typeface="Times New Roman" pitchFamily="18" charset="0"/>
              </a:rPr>
              <a:t>. What will she do tomorrow?</a:t>
            </a:r>
          </a:p>
          <a:p>
            <a:pPr marL="0" indent="0">
              <a:buNone/>
              <a:tabLst>
                <a:tab pos="203200" algn="l"/>
              </a:tabLst>
            </a:pPr>
            <a:r>
              <a:rPr lang="en-US" sz="1800" b="1" i="1" dirty="0" smtClean="0">
                <a:solidFill>
                  <a:prstClr val="black"/>
                </a:solidFill>
                <a:latin typeface="Times New Roman" pitchFamily="18" charset="0"/>
                <a:cs typeface="Times New Roman" pitchFamily="18" charset="0"/>
              </a:rPr>
              <a:t>        8</a:t>
            </a:r>
            <a:r>
              <a:rPr lang="en-US" sz="1800" b="1" i="1" dirty="0">
                <a:solidFill>
                  <a:prstClr val="black"/>
                </a:solidFill>
                <a:latin typeface="Times New Roman" pitchFamily="18" charset="0"/>
                <a:cs typeface="Times New Roman" pitchFamily="18" charset="0"/>
              </a:rPr>
              <a:t>. How is Mai feeling? How do you know?</a:t>
            </a:r>
          </a:p>
          <a:p>
            <a:pPr marL="0" indent="0">
              <a:spcBef>
                <a:spcPts val="300"/>
              </a:spcBef>
              <a:spcAft>
                <a:spcPts val="300"/>
              </a:spcAft>
              <a:buNone/>
            </a:pPr>
            <a:endParaRPr lang="en-US" sz="2000" dirty="0" smtClean="0">
              <a:latin typeface="Times New Roman" pitchFamily="18" charset="0"/>
              <a:cs typeface="Times New Roman" pitchFamily="18" charset="0"/>
            </a:endParaRPr>
          </a:p>
          <a:p>
            <a:pPr marL="0" indent="0">
              <a:buFont typeface="Arial" pitchFamily="34" charset="0"/>
              <a:buNone/>
            </a:pPr>
            <a:endParaRPr lang="en-US" sz="2000" dirty="0" smtClean="0">
              <a:latin typeface="Times New Roman" pitchFamily="18" charset="0"/>
              <a:cs typeface="Times New Roman" pitchFamily="18" charset="0"/>
            </a:endParaRPr>
          </a:p>
          <a:p>
            <a:pPr marL="0" indent="0">
              <a:buFont typeface="Arial" pitchFamily="34" charset="0"/>
              <a:buNone/>
            </a:pPr>
            <a:endParaRPr lang="vi-VN" sz="2000" b="1" i="1" dirty="0">
              <a:latin typeface="Times New Roman" pitchFamily="18" charset="0"/>
              <a:cs typeface="Times New Roman" pitchFamily="18" charset="0"/>
            </a:endParaRPr>
          </a:p>
        </p:txBody>
      </p:sp>
    </p:spTree>
    <p:extLst>
      <p:ext uri="{BB962C8B-B14F-4D97-AF65-F5344CB8AC3E}">
        <p14:creationId xmlns:p14="http://schemas.microsoft.com/office/powerpoint/2010/main" val="146904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randombar(horizontal)">
                                      <p:cBhvr>
                                        <p:cTn id="7" dur="500"/>
                                        <p:tgtEl>
                                          <p:spTgt spid="6">
                                            <p:txEl>
                                              <p:pRg st="3" end="3"/>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xEl>
                                              <p:pRg st="4" end="4"/>
                                            </p:txEl>
                                          </p:spTgt>
                                        </p:tgtEl>
                                        <p:attrNameLst>
                                          <p:attrName>style.visibility</p:attrName>
                                        </p:attrNameLst>
                                      </p:cBhvr>
                                      <p:to>
                                        <p:strVal val="visible"/>
                                      </p:to>
                                    </p:set>
                                    <p:animEffect transition="in" filter="randombar(horizontal)">
                                      <p:cBhvr>
                                        <p:cTn id="10" dur="500"/>
                                        <p:tgtEl>
                                          <p:spTgt spid="6">
                                            <p:txEl>
                                              <p:pRg st="4" end="4"/>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animEffect transition="in" filter="randombar(horizontal)">
                                      <p:cBhvr>
                                        <p:cTn id="13" dur="500"/>
                                        <p:tgtEl>
                                          <p:spTgt spid="6">
                                            <p:txEl>
                                              <p:pRg st="5" end="5"/>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6">
                                            <p:txEl>
                                              <p:pRg st="6" end="6"/>
                                            </p:txEl>
                                          </p:spTgt>
                                        </p:tgtEl>
                                        <p:attrNameLst>
                                          <p:attrName>style.visibility</p:attrName>
                                        </p:attrNameLst>
                                      </p:cBhvr>
                                      <p:to>
                                        <p:strVal val="visible"/>
                                      </p:to>
                                    </p:set>
                                    <p:animEffect transition="in" filter="randombar(horizontal)">
                                      <p:cBhvr>
                                        <p:cTn id="16" dur="500"/>
                                        <p:tgtEl>
                                          <p:spTgt spid="6">
                                            <p:txEl>
                                              <p:pRg st="6" end="6"/>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animEffect transition="in" filter="randombar(horizontal)">
                                      <p:cBhvr>
                                        <p:cTn id="19" dur="500"/>
                                        <p:tgtEl>
                                          <p:spTgt spid="6">
                                            <p:txEl>
                                              <p:pRg st="7" end="7"/>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6">
                                            <p:txEl>
                                              <p:pRg st="8" end="8"/>
                                            </p:txEl>
                                          </p:spTgt>
                                        </p:tgtEl>
                                        <p:attrNameLst>
                                          <p:attrName>style.visibility</p:attrName>
                                        </p:attrNameLst>
                                      </p:cBhvr>
                                      <p:to>
                                        <p:strVal val="visible"/>
                                      </p:to>
                                    </p:set>
                                    <p:animEffect transition="in" filter="randombar(horizontal)">
                                      <p:cBhvr>
                                        <p:cTn id="22" dur="500"/>
                                        <p:tgtEl>
                                          <p:spTgt spid="6">
                                            <p:txEl>
                                              <p:pRg st="8" end="8"/>
                                            </p:txEl>
                                          </p:spTgt>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animEffect transition="in" filter="randombar(horizontal)">
                                      <p:cBhvr>
                                        <p:cTn id="25" dur="500"/>
                                        <p:tgtEl>
                                          <p:spTgt spid="6">
                                            <p:txEl>
                                              <p:pRg st="9" end="9"/>
                                            </p:txEl>
                                          </p:spTgt>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6">
                                            <p:txEl>
                                              <p:pRg st="10" end="10"/>
                                            </p:txEl>
                                          </p:spTgt>
                                        </p:tgtEl>
                                        <p:attrNameLst>
                                          <p:attrName>style.visibility</p:attrName>
                                        </p:attrNameLst>
                                      </p:cBhvr>
                                      <p:to>
                                        <p:strVal val="visible"/>
                                      </p:to>
                                    </p:set>
                                    <p:animEffect transition="in" filter="randombar(horizontal)">
                                      <p:cBhvr>
                                        <p:cTn id="28"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36" y="44624"/>
            <a:ext cx="9144000" cy="6858000"/>
          </a:xfrm>
          <a:prstGeom prst="rect">
            <a:avLst/>
          </a:prstGeom>
        </p:spPr>
      </p:pic>
      <p:sp>
        <p:nvSpPr>
          <p:cNvPr id="5" name="Title 1"/>
          <p:cNvSpPr txBox="1">
            <a:spLocks/>
          </p:cNvSpPr>
          <p:nvPr/>
        </p:nvSpPr>
        <p:spPr>
          <a:xfrm>
            <a:off x="457200" y="-171400"/>
            <a:ext cx="8229600" cy="43204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t/>
            </a:r>
            <a:br>
              <a:rPr lang="en-US" sz="2800" b="1" dirty="0" smtClean="0"/>
            </a:br>
            <a:r>
              <a:rPr lang="vi-VN" sz="2800" b="1" dirty="0" smtClean="0"/>
              <a:t>UNIT </a:t>
            </a:r>
            <a:r>
              <a:rPr lang="en-US" sz="2800" b="1" dirty="0" smtClean="0"/>
              <a:t>9: CITIES OF THE WORLD</a:t>
            </a:r>
            <a:r>
              <a:rPr lang="en-US" sz="2800" dirty="0" smtClean="0"/>
              <a:t/>
            </a:r>
            <a:br>
              <a:rPr lang="en-US" sz="2800" dirty="0" smtClean="0"/>
            </a:br>
            <a:r>
              <a:rPr lang="en-US" sz="2800" b="1" dirty="0" smtClean="0">
                <a:latin typeface="Times New Roman" pitchFamily="18" charset="0"/>
                <a:cs typeface="Times New Roman" pitchFamily="18" charset="0"/>
              </a:rPr>
              <a:t>Lesson 5: Skills 1</a:t>
            </a:r>
            <a:endParaRPr lang="vi-VN" sz="2800" dirty="0">
              <a:latin typeface="Times New Roman" pitchFamily="18" charset="0"/>
              <a:cs typeface="Times New Roman" pitchFamily="18" charset="0"/>
            </a:endParaRPr>
          </a:p>
        </p:txBody>
      </p:sp>
      <p:sp>
        <p:nvSpPr>
          <p:cNvPr id="9" name="Rectangle 8"/>
          <p:cNvSpPr/>
          <p:nvPr/>
        </p:nvSpPr>
        <p:spPr>
          <a:xfrm>
            <a:off x="457200" y="2060848"/>
            <a:ext cx="8363272" cy="3938258"/>
          </a:xfrm>
          <a:prstGeom prst="rect">
            <a:avLst/>
          </a:prstGeom>
        </p:spPr>
        <p:txBody>
          <a:bodyPr wrap="square">
            <a:spAutoFit/>
          </a:bodyPr>
          <a:lstStyle/>
          <a:p>
            <a:pPr lvl="0" algn="just">
              <a:lnSpc>
                <a:spcPct val="150000"/>
              </a:lnSpc>
              <a:tabLst>
                <a:tab pos="203200" algn="l"/>
              </a:tabLst>
            </a:pPr>
            <a:r>
              <a:rPr lang="en-US" sz="2000" b="1" i="1" dirty="0">
                <a:solidFill>
                  <a:srgbClr val="C00000"/>
                </a:solidFill>
                <a:latin typeface="Times New Roman" pitchFamily="18" charset="0"/>
                <a:cs typeface="Times New Roman" pitchFamily="18" charset="0"/>
              </a:rPr>
              <a:t>5. What has she done so far?</a:t>
            </a:r>
          </a:p>
          <a:p>
            <a:pPr lvl="0" algn="just">
              <a:lnSpc>
                <a:spcPct val="130000"/>
              </a:lnSpc>
              <a:tabLst>
                <a:tab pos="368300" algn="l"/>
              </a:tabLst>
            </a:pPr>
            <a:r>
              <a:rPr lang="en-US" sz="1900" b="1" i="1" dirty="0">
                <a:solidFill>
                  <a:prstClr val="black"/>
                </a:solidFill>
                <a:latin typeface="Times New Roman" pitchFamily="18" charset="0"/>
                <a:cs typeface="Times New Roman" pitchFamily="18" charset="0"/>
              </a:rPr>
              <a:t>-&gt;She has visited the Royal Palace and had ‘</a:t>
            </a:r>
            <a:r>
              <a:rPr lang="en-US" sz="1900" b="1" i="1" dirty="0" err="1">
                <a:solidFill>
                  <a:prstClr val="black"/>
                </a:solidFill>
                <a:latin typeface="Times New Roman" pitchFamily="18" charset="0"/>
                <a:cs typeface="Times New Roman" pitchFamily="18" charset="0"/>
              </a:rPr>
              <a:t>fika</a:t>
            </a:r>
            <a:r>
              <a:rPr lang="en-US" sz="1900" b="1" i="1" dirty="0">
                <a:solidFill>
                  <a:prstClr val="black"/>
                </a:solidFill>
                <a:latin typeface="Times New Roman" pitchFamily="18" charset="0"/>
                <a:cs typeface="Times New Roman" pitchFamily="18" charset="0"/>
              </a:rPr>
              <a:t>’ in a café in the Old Town.</a:t>
            </a:r>
          </a:p>
          <a:p>
            <a:pPr lvl="0" algn="just">
              <a:lnSpc>
                <a:spcPct val="150000"/>
              </a:lnSpc>
              <a:tabLst>
                <a:tab pos="203200" algn="l"/>
              </a:tabLst>
            </a:pPr>
            <a:r>
              <a:rPr lang="en-US" sz="2000" b="1" i="1" dirty="0">
                <a:solidFill>
                  <a:srgbClr val="C00000"/>
                </a:solidFill>
                <a:latin typeface="Times New Roman" pitchFamily="18" charset="0"/>
                <a:cs typeface="Times New Roman" pitchFamily="18" charset="0"/>
              </a:rPr>
              <a:t>6. What do you think ‘</a:t>
            </a:r>
            <a:r>
              <a:rPr lang="en-US" sz="2000" b="1" i="1" dirty="0" err="1">
                <a:solidFill>
                  <a:srgbClr val="C00000"/>
                </a:solidFill>
                <a:latin typeface="Times New Roman" pitchFamily="18" charset="0"/>
                <a:cs typeface="Times New Roman" pitchFamily="18" charset="0"/>
              </a:rPr>
              <a:t>fika</a:t>
            </a:r>
            <a:r>
              <a:rPr lang="en-US" sz="2000" b="1" i="1" dirty="0">
                <a:solidFill>
                  <a:srgbClr val="C00000"/>
                </a:solidFill>
                <a:latin typeface="Times New Roman" pitchFamily="18" charset="0"/>
                <a:cs typeface="Times New Roman" pitchFamily="18" charset="0"/>
              </a:rPr>
              <a:t>’ means?</a:t>
            </a:r>
          </a:p>
          <a:p>
            <a:pPr lvl="0" algn="just">
              <a:lnSpc>
                <a:spcPct val="130000"/>
              </a:lnSpc>
              <a:tabLst>
                <a:tab pos="203200" algn="l"/>
              </a:tabLst>
            </a:pPr>
            <a:r>
              <a:rPr lang="en-US" sz="1900" b="1" i="1" dirty="0">
                <a:solidFill>
                  <a:prstClr val="black"/>
                </a:solidFill>
                <a:latin typeface="Times New Roman" pitchFamily="18" charset="0"/>
                <a:cs typeface="Times New Roman" pitchFamily="18" charset="0"/>
              </a:rPr>
              <a:t>-&gt;‘</a:t>
            </a:r>
            <a:r>
              <a:rPr lang="en-US" sz="1900" b="1" i="1" dirty="0" err="1">
                <a:solidFill>
                  <a:prstClr val="black"/>
                </a:solidFill>
                <a:latin typeface="Times New Roman" pitchFamily="18" charset="0"/>
                <a:cs typeface="Times New Roman" pitchFamily="18" charset="0"/>
              </a:rPr>
              <a:t>Fika</a:t>
            </a:r>
            <a:r>
              <a:rPr lang="en-US" sz="1900" b="1" i="1" dirty="0">
                <a:solidFill>
                  <a:prstClr val="black"/>
                </a:solidFill>
                <a:latin typeface="Times New Roman" pitchFamily="18" charset="0"/>
                <a:cs typeface="Times New Roman" pitchFamily="18" charset="0"/>
              </a:rPr>
              <a:t>’ (a Swedish word) means a leisure break when one drinks tea/coffee and perhaps has some biscuits with friends and family. </a:t>
            </a:r>
            <a:endParaRPr lang="en-US" sz="1900" b="1" i="1" dirty="0" smtClean="0">
              <a:solidFill>
                <a:prstClr val="black"/>
              </a:solidFill>
              <a:latin typeface="Times New Roman" pitchFamily="18" charset="0"/>
              <a:cs typeface="Times New Roman" pitchFamily="18" charset="0"/>
            </a:endParaRPr>
          </a:p>
          <a:p>
            <a:pPr lvl="0" algn="just">
              <a:lnSpc>
                <a:spcPct val="130000"/>
              </a:lnSpc>
              <a:tabLst>
                <a:tab pos="203200" algn="l"/>
              </a:tabLst>
            </a:pPr>
            <a:r>
              <a:rPr lang="en-US" sz="2000" b="1" i="1" dirty="0" smtClean="0">
                <a:solidFill>
                  <a:srgbClr val="C00000"/>
                </a:solidFill>
                <a:latin typeface="Times New Roman" pitchFamily="18" charset="0"/>
                <a:cs typeface="Times New Roman" pitchFamily="18" charset="0"/>
              </a:rPr>
              <a:t>7</a:t>
            </a:r>
            <a:r>
              <a:rPr lang="en-US" sz="2000" b="1" i="1" dirty="0">
                <a:solidFill>
                  <a:srgbClr val="C00000"/>
                </a:solidFill>
                <a:latin typeface="Times New Roman" pitchFamily="18" charset="0"/>
                <a:cs typeface="Times New Roman" pitchFamily="18" charset="0"/>
              </a:rPr>
              <a:t>. What will she do tomorrow?</a:t>
            </a:r>
          </a:p>
          <a:p>
            <a:pPr lvl="0"/>
            <a:r>
              <a:rPr lang="en-US" sz="1900" b="1" i="1" dirty="0">
                <a:solidFill>
                  <a:prstClr val="black"/>
                </a:solidFill>
                <a:latin typeface="Times New Roman" pitchFamily="18" charset="0"/>
                <a:cs typeface="Times New Roman" pitchFamily="18" charset="0"/>
              </a:rPr>
              <a:t>-&gt;She will cycle to discover the city.</a:t>
            </a:r>
          </a:p>
          <a:p>
            <a:pPr lvl="0" algn="just">
              <a:lnSpc>
                <a:spcPct val="150000"/>
              </a:lnSpc>
              <a:tabLst>
                <a:tab pos="203200" algn="l"/>
              </a:tabLst>
            </a:pPr>
            <a:r>
              <a:rPr lang="en-US" sz="2000" b="1" i="1" dirty="0">
                <a:solidFill>
                  <a:srgbClr val="C00000"/>
                </a:solidFill>
                <a:latin typeface="Times New Roman" pitchFamily="18" charset="0"/>
                <a:cs typeface="Times New Roman" pitchFamily="18" charset="0"/>
              </a:rPr>
              <a:t>8. How is Mai feeling? How do you know?</a:t>
            </a:r>
          </a:p>
          <a:p>
            <a:pPr marR="165100" lvl="0" algn="just">
              <a:lnSpc>
                <a:spcPct val="104000"/>
              </a:lnSpc>
              <a:tabLst>
                <a:tab pos="368300" algn="l"/>
              </a:tabLst>
            </a:pPr>
            <a:r>
              <a:rPr lang="en-US" sz="1900" b="1" i="1" dirty="0">
                <a:solidFill>
                  <a:prstClr val="black"/>
                </a:solidFill>
                <a:latin typeface="Times New Roman" pitchFamily="18" charset="0"/>
                <a:cs typeface="Times New Roman" pitchFamily="18" charset="0"/>
              </a:rPr>
              <a:t>-&gt; Mai is feeling happy. She used the words such as “fantastic”, “perfect”, “amazing”, “too beautiful for words</a:t>
            </a:r>
          </a:p>
        </p:txBody>
      </p:sp>
      <p:sp>
        <p:nvSpPr>
          <p:cNvPr id="2" name="Rectangle 1"/>
          <p:cNvSpPr/>
          <p:nvPr/>
        </p:nvSpPr>
        <p:spPr>
          <a:xfrm>
            <a:off x="304403" y="1117193"/>
            <a:ext cx="7219925" cy="1077218"/>
          </a:xfrm>
          <a:prstGeom prst="rect">
            <a:avLst/>
          </a:prstGeom>
        </p:spPr>
        <p:txBody>
          <a:bodyPr wrap="square">
            <a:spAutoFit/>
          </a:bodyPr>
          <a:lstStyle/>
          <a:p>
            <a:pPr lvl="0"/>
            <a:r>
              <a:rPr lang="en-US" sz="2400" b="1" dirty="0" err="1">
                <a:solidFill>
                  <a:prstClr val="black"/>
                </a:solidFill>
                <a:latin typeface="Times New Roman" pitchFamily="18" charset="0"/>
                <a:cs typeface="Times New Roman" pitchFamily="18" charset="0"/>
              </a:rPr>
              <a:t>A.Reading</a:t>
            </a:r>
            <a:r>
              <a:rPr lang="en-US" sz="2400" b="1" u="sng" dirty="0">
                <a:solidFill>
                  <a:prstClr val="black"/>
                </a:solidFill>
                <a:latin typeface="Times New Roman" pitchFamily="18" charset="0"/>
                <a:cs typeface="Times New Roman" pitchFamily="18" charset="0"/>
              </a:rPr>
              <a:t> </a:t>
            </a:r>
          </a:p>
          <a:p>
            <a:pPr lvl="0"/>
            <a:r>
              <a:rPr lang="en-US" sz="2000" b="1" dirty="0">
                <a:solidFill>
                  <a:prstClr val="black"/>
                </a:solidFill>
                <a:latin typeface="Times New Roman" pitchFamily="18" charset="0"/>
                <a:cs typeface="Times New Roman" pitchFamily="18" charset="0"/>
              </a:rPr>
              <a:t>1. Vocabulary</a:t>
            </a:r>
          </a:p>
          <a:p>
            <a:pPr lvl="0"/>
            <a:r>
              <a:rPr lang="en-US" sz="2000" b="1" dirty="0">
                <a:solidFill>
                  <a:prstClr val="black"/>
                </a:solidFill>
                <a:latin typeface="Times New Roman" pitchFamily="18" charset="0"/>
                <a:cs typeface="Times New Roman" pitchFamily="18" charset="0"/>
              </a:rPr>
              <a:t>2. Read the blog again and answer the questions</a:t>
            </a:r>
          </a:p>
        </p:txBody>
      </p:sp>
    </p:spTree>
    <p:extLst>
      <p:ext uri="{BB962C8B-B14F-4D97-AF65-F5344CB8AC3E}">
        <p14:creationId xmlns:p14="http://schemas.microsoft.com/office/powerpoint/2010/main" val="204942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75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8" dur="750" fill="hold"/>
                                        <p:tgtEl>
                                          <p:spTgt spid="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75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2" dur="750" fill="hold"/>
                                        <p:tgtEl>
                                          <p:spTgt spid="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
                                            <p:txEl>
                                              <p:pRg st="6" end="6"/>
                                            </p:txEl>
                                          </p:spTgt>
                                        </p:tgtEl>
                                        <p:attrNameLst>
                                          <p:attrName>style.visibility</p:attrName>
                                        </p:attrNameLst>
                                      </p:cBhvr>
                                      <p:to>
                                        <p:strVal val="visible"/>
                                      </p:to>
                                    </p:set>
                                    <p:anim calcmode="lin" valueType="num">
                                      <p:cBhvr additive="base">
                                        <p:cTn id="15" dur="750" fill="hold"/>
                                        <p:tgtEl>
                                          <p:spTgt spid="9">
                                            <p:txEl>
                                              <p:pRg st="6" end="6"/>
                                            </p:txEl>
                                          </p:spTgt>
                                        </p:tgtEl>
                                        <p:attrNameLst>
                                          <p:attrName>ppt_x</p:attrName>
                                        </p:attrNameLst>
                                      </p:cBhvr>
                                      <p:tavLst>
                                        <p:tav tm="0">
                                          <p:val>
                                            <p:strVal val="0-#ppt_w/2"/>
                                          </p:val>
                                        </p:tav>
                                        <p:tav tm="100000">
                                          <p:val>
                                            <p:strVal val="#ppt_x"/>
                                          </p:val>
                                        </p:tav>
                                      </p:tavLst>
                                    </p:anim>
                                    <p:anim calcmode="lin" valueType="num">
                                      <p:cBhvr additive="base">
                                        <p:cTn id="16" dur="750" fill="hold"/>
                                        <p:tgtEl>
                                          <p:spTgt spid="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animEffect transition="in" filter="fade">
                                      <p:cBhvr>
                                        <p:cTn id="21" dur="1000"/>
                                        <p:tgtEl>
                                          <p:spTgt spid="9">
                                            <p:txEl>
                                              <p:pRg st="7" end="7"/>
                                            </p:txEl>
                                          </p:spTgt>
                                        </p:tgtEl>
                                      </p:cBhvr>
                                    </p:animEffect>
                                    <p:anim calcmode="lin" valueType="num">
                                      <p:cBhvr>
                                        <p:cTn id="22"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7" end="7"/>
                                            </p:txEl>
                                          </p:spTgt>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9">
                                            <p:txEl>
                                              <p:pRg st="5" end="5"/>
                                            </p:txEl>
                                          </p:spTgt>
                                        </p:tgtEl>
                                        <p:attrNameLst>
                                          <p:attrName>style.visibility</p:attrName>
                                        </p:attrNameLst>
                                      </p:cBhvr>
                                      <p:to>
                                        <p:strVal val="visible"/>
                                      </p:to>
                                    </p:set>
                                    <p:animEffect transition="in" filter="fade">
                                      <p:cBhvr>
                                        <p:cTn id="26" dur="1000"/>
                                        <p:tgtEl>
                                          <p:spTgt spid="9">
                                            <p:txEl>
                                              <p:pRg st="5" end="5"/>
                                            </p:txEl>
                                          </p:spTgt>
                                        </p:tgtEl>
                                      </p:cBhvr>
                                    </p:animEffect>
                                    <p:anim calcmode="lin" valueType="num">
                                      <p:cBhvr>
                                        <p:cTn id="27"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5" end="5"/>
                                            </p:txEl>
                                          </p:spTgt>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1000"/>
                                        <p:tgtEl>
                                          <p:spTgt spid="9">
                                            <p:txEl>
                                              <p:pRg st="3" end="3"/>
                                            </p:txEl>
                                          </p:spTgt>
                                        </p:tgtEl>
                                      </p:cBhvr>
                                    </p:animEffect>
                                    <p:anim calcmode="lin" valueType="num">
                                      <p:cBhvr>
                                        <p:cTn id="32"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3" end="3"/>
                                            </p:txEl>
                                          </p:spTgt>
                                        </p:tgtEl>
                                        <p:attrNameLst>
                                          <p:attrName>ppt_y</p:attrName>
                                        </p:attrNameLst>
                                      </p:cBhvr>
                                      <p:tavLst>
                                        <p:tav tm="0">
                                          <p:val>
                                            <p:strVal val="#ppt_y-.1"/>
                                          </p:val>
                                        </p:tav>
                                        <p:tav tm="100000">
                                          <p:val>
                                            <p:strVal val="#ppt_y"/>
                                          </p:val>
                                        </p:tav>
                                      </p:tavLst>
                                    </p:anim>
                                  </p:childTnLst>
                                </p:cTn>
                              </p:par>
                              <p:par>
                                <p:cTn id="34" presetID="47" presetClass="entr" presetSubtype="0" fill="hold" nodeType="with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par>
                                <p:cTn id="39" presetID="47" presetClass="entr" presetSubtype="0" fill="hold" nodeType="withEffect">
                                  <p:stCondLst>
                                    <p:cond delay="0"/>
                                  </p:stCondLst>
                                  <p:childTnLst>
                                    <p:set>
                                      <p:cBhvr>
                                        <p:cTn id="40" dur="1" fill="hold">
                                          <p:stCondLst>
                                            <p:cond delay="0"/>
                                          </p:stCondLst>
                                        </p:cTn>
                                        <p:tgtEl>
                                          <p:spTgt spid="9">
                                            <p:txEl>
                                              <p:pRg st="1" end="1"/>
                                            </p:txEl>
                                          </p:spTgt>
                                        </p:tgtEl>
                                        <p:attrNameLst>
                                          <p:attrName>style.visibility</p:attrName>
                                        </p:attrNameLst>
                                      </p:cBhvr>
                                      <p:to>
                                        <p:strVal val="visible"/>
                                      </p:to>
                                    </p:set>
                                    <p:animEffect transition="in" filter="fade">
                                      <p:cBhvr>
                                        <p:cTn id="41" dur="1000"/>
                                        <p:tgtEl>
                                          <p:spTgt spid="9">
                                            <p:txEl>
                                              <p:pRg st="1" end="1"/>
                                            </p:txEl>
                                          </p:spTgt>
                                        </p:tgtEl>
                                      </p:cBhvr>
                                    </p:animEffect>
                                    <p:anim calcmode="lin" valueType="num">
                                      <p:cBhvr>
                                        <p:cTn id="42"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43"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itle 1"/>
          <p:cNvSpPr txBox="1">
            <a:spLocks/>
          </p:cNvSpPr>
          <p:nvPr/>
        </p:nvSpPr>
        <p:spPr>
          <a:xfrm>
            <a:off x="457200" y="-171400"/>
            <a:ext cx="8229600" cy="43204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t/>
            </a:r>
            <a:br>
              <a:rPr lang="en-US" sz="2800" b="1" dirty="0" smtClean="0"/>
            </a:br>
            <a:r>
              <a:rPr lang="vi-VN" sz="2800" b="1" dirty="0" smtClean="0"/>
              <a:t>UNIT </a:t>
            </a:r>
            <a:r>
              <a:rPr lang="en-US" sz="2800" b="1" dirty="0" smtClean="0"/>
              <a:t>9: CITIES OF THE WORLD</a:t>
            </a:r>
            <a:r>
              <a:rPr lang="en-US" sz="2800" dirty="0" smtClean="0"/>
              <a:t/>
            </a:r>
            <a:br>
              <a:rPr lang="en-US" sz="2800" dirty="0" smtClean="0"/>
            </a:br>
            <a:r>
              <a:rPr lang="en-US" sz="2800" b="1" dirty="0" smtClean="0"/>
              <a:t>Lesson 5: Skills 1</a:t>
            </a:r>
            <a:endParaRPr lang="vi-VN" sz="2800" dirty="0"/>
          </a:p>
        </p:txBody>
      </p:sp>
      <p:sp>
        <p:nvSpPr>
          <p:cNvPr id="6" name="Content Placeholder 2"/>
          <p:cNvSpPr txBox="1">
            <a:spLocks/>
          </p:cNvSpPr>
          <p:nvPr/>
        </p:nvSpPr>
        <p:spPr>
          <a:xfrm>
            <a:off x="251520" y="1268760"/>
            <a:ext cx="7992888" cy="489654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b="1" u="sng" dirty="0" err="1" smtClean="0">
                <a:latin typeface="Times New Roman" pitchFamily="18" charset="0"/>
                <a:cs typeface="Times New Roman" pitchFamily="18" charset="0"/>
              </a:rPr>
              <a:t>A.Reading</a:t>
            </a:r>
            <a:r>
              <a:rPr lang="en-US" sz="2400" b="1" u="sng" dirty="0" smtClean="0">
                <a:latin typeface="Times New Roman" pitchFamily="18" charset="0"/>
                <a:cs typeface="Times New Roman" pitchFamily="18" charset="0"/>
              </a:rPr>
              <a:t> </a:t>
            </a:r>
          </a:p>
          <a:p>
            <a:pPr marL="0" indent="0">
              <a:lnSpc>
                <a:spcPct val="150000"/>
              </a:lnSpc>
              <a:buFont typeface="Arial" pitchFamily="34" charset="0"/>
              <a:buNone/>
            </a:pPr>
            <a:r>
              <a:rPr lang="en-US" sz="2000" b="1" dirty="0" smtClean="0">
                <a:latin typeface="Times New Roman" pitchFamily="18" charset="0"/>
                <a:cs typeface="Times New Roman" pitchFamily="18" charset="0"/>
              </a:rPr>
              <a:t>1. Vocabulary</a:t>
            </a:r>
          </a:p>
          <a:p>
            <a:pPr marL="0" indent="0">
              <a:lnSpc>
                <a:spcPct val="150000"/>
              </a:lnSpc>
              <a:buFont typeface="Arial" pitchFamily="34" charset="0"/>
              <a:buNone/>
            </a:pPr>
            <a:r>
              <a:rPr lang="en-US" sz="2000" b="1" dirty="0" smtClean="0">
                <a:latin typeface="Times New Roman" pitchFamily="18" charset="0"/>
                <a:cs typeface="Times New Roman" pitchFamily="18" charset="0"/>
              </a:rPr>
              <a:t>2</a:t>
            </a:r>
            <a:r>
              <a:rPr lang="en-US" sz="2000" b="1" u="sng"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Read the blog again and answer the questions</a:t>
            </a:r>
          </a:p>
          <a:p>
            <a:pPr marL="0" indent="0" algn="just">
              <a:lnSpc>
                <a:spcPct val="150000"/>
              </a:lnSpc>
              <a:spcBef>
                <a:spcPts val="0"/>
              </a:spcBef>
              <a:buFont typeface="Arial" pitchFamily="34" charset="0"/>
              <a:buNone/>
              <a:tabLst>
                <a:tab pos="203200" algn="l"/>
              </a:tabLst>
            </a:pPr>
            <a:r>
              <a:rPr lang="en-US" sz="2000" b="1" i="1" dirty="0" smtClean="0">
                <a:latin typeface="Times New Roman" pitchFamily="18" charset="0"/>
                <a:cs typeface="Times New Roman" pitchFamily="18" charset="0"/>
              </a:rPr>
              <a:t>       </a:t>
            </a:r>
            <a:r>
              <a:rPr lang="en-US" sz="2000" b="1" i="1" dirty="0" smtClean="0">
                <a:solidFill>
                  <a:srgbClr val="C00000"/>
                </a:solidFill>
                <a:latin typeface="Times New Roman" pitchFamily="18" charset="0"/>
                <a:cs typeface="Times New Roman" pitchFamily="18" charset="0"/>
              </a:rPr>
              <a:t>1. What city is Mai in?</a:t>
            </a:r>
          </a:p>
          <a:p>
            <a:pPr marL="0" indent="0" algn="just">
              <a:lnSpc>
                <a:spcPct val="150000"/>
              </a:lnSpc>
              <a:spcBef>
                <a:spcPts val="0"/>
              </a:spcBef>
              <a:buFont typeface="Arial" pitchFamily="34" charset="0"/>
              <a:buNone/>
              <a:tabLst>
                <a:tab pos="368300" algn="l"/>
              </a:tabLst>
            </a:pPr>
            <a:r>
              <a:rPr lang="en-US" sz="2000" b="1" i="1" dirty="0" smtClean="0">
                <a:latin typeface="Times New Roman" pitchFamily="18" charset="0"/>
                <a:cs typeface="Times New Roman" pitchFamily="18" charset="0"/>
              </a:rPr>
              <a:t>	    -&gt; Mai is in Stockholm.</a:t>
            </a:r>
          </a:p>
          <a:p>
            <a:pPr marL="0" indent="0" algn="just">
              <a:lnSpc>
                <a:spcPct val="150000"/>
              </a:lnSpc>
              <a:spcBef>
                <a:spcPts val="0"/>
              </a:spcBef>
              <a:buNone/>
              <a:tabLst>
                <a:tab pos="203200" algn="l"/>
              </a:tabLst>
            </a:pPr>
            <a:r>
              <a:rPr lang="en-US" sz="2000" b="1" i="1" dirty="0" smtClean="0">
                <a:latin typeface="Times New Roman" pitchFamily="18" charset="0"/>
                <a:cs typeface="Times New Roman" pitchFamily="18" charset="0"/>
              </a:rPr>
              <a:t>	    </a:t>
            </a:r>
            <a:r>
              <a:rPr lang="en-US" sz="2000" b="1" i="1" dirty="0">
                <a:solidFill>
                  <a:srgbClr val="C00000"/>
                </a:solidFill>
                <a:latin typeface="Times New Roman" pitchFamily="18" charset="0"/>
                <a:cs typeface="Times New Roman" pitchFamily="18" charset="0"/>
              </a:rPr>
              <a:t>2. Who is with her?</a:t>
            </a:r>
          </a:p>
          <a:p>
            <a:pPr marL="0" indent="0" algn="just">
              <a:lnSpc>
                <a:spcPct val="150000"/>
              </a:lnSpc>
              <a:spcBef>
                <a:spcPts val="0"/>
              </a:spcBef>
              <a:buFont typeface="Arial" pitchFamily="34" charset="0"/>
              <a:buNone/>
              <a:tabLst>
                <a:tab pos="203200" algn="l"/>
              </a:tabLst>
            </a:pPr>
            <a:r>
              <a:rPr lang="en-US" sz="2000" b="1" i="1" dirty="0" smtClean="0">
                <a:latin typeface="Times New Roman" pitchFamily="18" charset="0"/>
                <a:cs typeface="Times New Roman" pitchFamily="18" charset="0"/>
              </a:rPr>
              <a:t>  	      -&gt; She is there with her family (Mum, Dad, and her brother </a:t>
            </a:r>
            <a:r>
              <a:rPr lang="en-US" sz="2000" b="1" i="1" dirty="0" err="1" smtClean="0">
                <a:latin typeface="Times New Roman" pitchFamily="18" charset="0"/>
                <a:cs typeface="Times New Roman" pitchFamily="18" charset="0"/>
              </a:rPr>
              <a:t>Phuc</a:t>
            </a:r>
            <a:r>
              <a:rPr lang="en-US" sz="2000" b="1" i="1" dirty="0" smtClean="0">
                <a:latin typeface="Times New Roman" pitchFamily="18" charset="0"/>
                <a:cs typeface="Times New Roman" pitchFamily="18" charset="0"/>
              </a:rPr>
              <a:t>)</a:t>
            </a:r>
          </a:p>
          <a:p>
            <a:pPr marL="0" indent="0" algn="just">
              <a:lnSpc>
                <a:spcPct val="150000"/>
              </a:lnSpc>
              <a:spcBef>
                <a:spcPts val="0"/>
              </a:spcBef>
              <a:buNone/>
              <a:tabLst>
                <a:tab pos="203200" algn="l"/>
              </a:tabLst>
            </a:pPr>
            <a:r>
              <a:rPr lang="en-US" sz="2000" b="1" i="1" dirty="0" smtClean="0">
                <a:latin typeface="Times New Roman" pitchFamily="18" charset="0"/>
                <a:cs typeface="Times New Roman" pitchFamily="18" charset="0"/>
              </a:rPr>
              <a:t>	    </a:t>
            </a:r>
            <a:r>
              <a:rPr lang="en-US" sz="2000" b="1" i="1" dirty="0">
                <a:solidFill>
                  <a:srgbClr val="C00000"/>
                </a:solidFill>
                <a:latin typeface="Times New Roman" pitchFamily="18" charset="0"/>
                <a:cs typeface="Times New Roman" pitchFamily="18" charset="0"/>
              </a:rPr>
              <a:t>3. What has the weather been like?</a:t>
            </a:r>
          </a:p>
          <a:p>
            <a:pPr marL="0" indent="0">
              <a:lnSpc>
                <a:spcPct val="150000"/>
              </a:lnSpc>
              <a:buFont typeface="Arial" pitchFamily="34" charset="0"/>
              <a:buNone/>
            </a:pPr>
            <a:r>
              <a:rPr lang="en-US" sz="2000" b="1" i="1" dirty="0" smtClean="0">
                <a:latin typeface="Times New Roman" pitchFamily="18" charset="0"/>
                <a:cs typeface="Times New Roman" pitchFamily="18" charset="0"/>
              </a:rPr>
              <a:t>         -&gt;The weather has been perfect. It is sunny.</a:t>
            </a:r>
          </a:p>
          <a:p>
            <a:pPr marL="0" indent="0" algn="just">
              <a:lnSpc>
                <a:spcPct val="150000"/>
              </a:lnSpc>
              <a:spcBef>
                <a:spcPts val="0"/>
              </a:spcBef>
              <a:buNone/>
              <a:tabLst>
                <a:tab pos="203200" algn="l"/>
              </a:tabLst>
            </a:pPr>
            <a:r>
              <a:rPr lang="en-US" sz="2000" b="1" i="1" dirty="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      </a:t>
            </a:r>
            <a:r>
              <a:rPr lang="en-US" sz="2000" b="1" i="1" dirty="0">
                <a:solidFill>
                  <a:srgbClr val="C00000"/>
                </a:solidFill>
                <a:latin typeface="Times New Roman" pitchFamily="18" charset="0"/>
                <a:cs typeface="Times New Roman" pitchFamily="18" charset="0"/>
              </a:rPr>
              <a:t>4. Where is Mai staying?</a:t>
            </a:r>
          </a:p>
          <a:p>
            <a:pPr marL="0" indent="0">
              <a:lnSpc>
                <a:spcPct val="150000"/>
              </a:lnSpc>
              <a:buFont typeface="Arial" pitchFamily="34" charset="0"/>
              <a:buNone/>
            </a:pPr>
            <a:r>
              <a:rPr lang="en-US" sz="2000" b="1" i="1" dirty="0" smtClean="0">
                <a:latin typeface="Times New Roman" pitchFamily="18" charset="0"/>
                <a:cs typeface="Times New Roman" pitchFamily="18" charset="0"/>
              </a:rPr>
              <a:t>          -&gt; Mai is staying in a hotel</a:t>
            </a:r>
          </a:p>
          <a:p>
            <a:pPr marL="0" indent="0">
              <a:lnSpc>
                <a:spcPts val="1375"/>
              </a:lnSpc>
              <a:spcBef>
                <a:spcPts val="300"/>
              </a:spcBef>
              <a:spcAft>
                <a:spcPts val="300"/>
              </a:spcAft>
              <a:buNone/>
            </a:pPr>
            <a:endParaRPr lang="en-US" sz="2000" dirty="0" smtClean="0">
              <a:latin typeface="Times New Roman" pitchFamily="18" charset="0"/>
              <a:cs typeface="Times New Roman" pitchFamily="18" charset="0"/>
            </a:endParaRPr>
          </a:p>
          <a:p>
            <a:pPr marL="0" indent="0">
              <a:buFont typeface="Arial" pitchFamily="34" charset="0"/>
              <a:buNone/>
            </a:pPr>
            <a:endParaRPr lang="en-US" sz="2000" dirty="0" smtClean="0">
              <a:latin typeface="Times New Roman" pitchFamily="18" charset="0"/>
              <a:cs typeface="Times New Roman" pitchFamily="18" charset="0"/>
            </a:endParaRPr>
          </a:p>
          <a:p>
            <a:pPr marL="0" indent="0">
              <a:buFont typeface="Arial" pitchFamily="34" charset="0"/>
              <a:buNone/>
            </a:pPr>
            <a:endParaRPr lang="vi-VN" sz="2000" b="1" i="1" dirty="0">
              <a:latin typeface="Times New Roman" pitchFamily="18" charset="0"/>
              <a:cs typeface="Times New Roman" pitchFamily="18" charset="0"/>
            </a:endParaRPr>
          </a:p>
        </p:txBody>
      </p:sp>
    </p:spTree>
    <p:extLst>
      <p:ext uri="{BB962C8B-B14F-4D97-AF65-F5344CB8AC3E}">
        <p14:creationId xmlns:p14="http://schemas.microsoft.com/office/powerpoint/2010/main" val="378432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box(in)">
                                      <p:cBhvr>
                                        <p:cTn id="7" dur="1000"/>
                                        <p:tgtEl>
                                          <p:spTgt spid="6">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5" end="5"/>
                                            </p:txEl>
                                          </p:spTgt>
                                        </p:tgtEl>
                                        <p:attrNameLst>
                                          <p:attrName>style.visibility</p:attrName>
                                        </p:attrNameLst>
                                      </p:cBhvr>
                                      <p:to>
                                        <p:strVal val="visible"/>
                                      </p:to>
                                    </p:set>
                                    <p:animEffect transition="in" filter="box(in)">
                                      <p:cBhvr>
                                        <p:cTn id="10" dur="1000"/>
                                        <p:tgtEl>
                                          <p:spTgt spid="6">
                                            <p:txEl>
                                              <p:pRg st="5" end="5"/>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7" end="7"/>
                                            </p:txEl>
                                          </p:spTgt>
                                        </p:tgtEl>
                                        <p:attrNameLst>
                                          <p:attrName>style.visibility</p:attrName>
                                        </p:attrNameLst>
                                      </p:cBhvr>
                                      <p:to>
                                        <p:strVal val="visible"/>
                                      </p:to>
                                    </p:set>
                                    <p:animEffect transition="in" filter="box(in)">
                                      <p:cBhvr>
                                        <p:cTn id="13" dur="1000"/>
                                        <p:tgtEl>
                                          <p:spTgt spid="6">
                                            <p:txEl>
                                              <p:pRg st="7" end="7"/>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9" end="9"/>
                                            </p:txEl>
                                          </p:spTgt>
                                        </p:tgtEl>
                                        <p:attrNameLst>
                                          <p:attrName>style.visibility</p:attrName>
                                        </p:attrNameLst>
                                      </p:cBhvr>
                                      <p:to>
                                        <p:strVal val="visible"/>
                                      </p:to>
                                    </p:set>
                                    <p:animEffect transition="in" filter="box(in)">
                                      <p:cBhvr>
                                        <p:cTn id="16" dur="1000"/>
                                        <p:tgtEl>
                                          <p:spTgt spid="6">
                                            <p:txEl>
                                              <p:pRg st="9" end="9"/>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wheel(1)">
                                      <p:cBhvr>
                                        <p:cTn id="21" dur="1000"/>
                                        <p:tgtEl>
                                          <p:spTgt spid="6">
                                            <p:txEl>
                                              <p:pRg st="4" end="4"/>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6">
                                            <p:txEl>
                                              <p:pRg st="6" end="6"/>
                                            </p:txEl>
                                          </p:spTgt>
                                        </p:tgtEl>
                                        <p:attrNameLst>
                                          <p:attrName>style.visibility</p:attrName>
                                        </p:attrNameLst>
                                      </p:cBhvr>
                                      <p:to>
                                        <p:strVal val="visible"/>
                                      </p:to>
                                    </p:set>
                                    <p:animEffect transition="in" filter="wheel(1)">
                                      <p:cBhvr>
                                        <p:cTn id="24" dur="1000"/>
                                        <p:tgtEl>
                                          <p:spTgt spid="6">
                                            <p:txEl>
                                              <p:pRg st="6" end="6"/>
                                            </p:txEl>
                                          </p:spTgt>
                                        </p:tgtEl>
                                      </p:cBhvr>
                                    </p:animEffect>
                                  </p:childTnLst>
                                </p:cTn>
                              </p:par>
                              <p:par>
                                <p:cTn id="25" presetID="21" presetClass="entr" presetSubtype="1" fill="hold" nodeType="with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animEffect transition="in" filter="wheel(1)">
                                      <p:cBhvr>
                                        <p:cTn id="27" dur="1000"/>
                                        <p:tgtEl>
                                          <p:spTgt spid="6">
                                            <p:txEl>
                                              <p:pRg st="8" end="8"/>
                                            </p:txEl>
                                          </p:spTgt>
                                        </p:tgtEl>
                                      </p:cBhvr>
                                    </p:animEffect>
                                  </p:childTnLst>
                                </p:cTn>
                              </p:par>
                              <p:par>
                                <p:cTn id="28" presetID="21" presetClass="entr" presetSubtype="1" fill="hold" nodeType="withEffect">
                                  <p:stCondLst>
                                    <p:cond delay="0"/>
                                  </p:stCondLst>
                                  <p:childTnLst>
                                    <p:set>
                                      <p:cBhvr>
                                        <p:cTn id="29" dur="1" fill="hold">
                                          <p:stCondLst>
                                            <p:cond delay="0"/>
                                          </p:stCondLst>
                                        </p:cTn>
                                        <p:tgtEl>
                                          <p:spTgt spid="6">
                                            <p:txEl>
                                              <p:pRg st="10" end="10"/>
                                            </p:txEl>
                                          </p:spTgt>
                                        </p:tgtEl>
                                        <p:attrNameLst>
                                          <p:attrName>style.visibility</p:attrName>
                                        </p:attrNameLst>
                                      </p:cBhvr>
                                      <p:to>
                                        <p:strVal val="visible"/>
                                      </p:to>
                                    </p:set>
                                    <p:animEffect transition="in" filter="wheel(1)">
                                      <p:cBhvr>
                                        <p:cTn id="30" dur="10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415"/>
            <a:ext cx="9144000" cy="6858000"/>
          </a:xfrm>
          <a:prstGeom prst="rect">
            <a:avLst/>
          </a:prstGeom>
        </p:spPr>
      </p:pic>
      <p:sp>
        <p:nvSpPr>
          <p:cNvPr id="5" name="Title 1"/>
          <p:cNvSpPr txBox="1">
            <a:spLocks/>
          </p:cNvSpPr>
          <p:nvPr/>
        </p:nvSpPr>
        <p:spPr>
          <a:xfrm>
            <a:off x="457200" y="-171400"/>
            <a:ext cx="8229600" cy="43204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t/>
            </a:r>
            <a:br>
              <a:rPr lang="en-US" sz="2800" b="1" dirty="0" smtClean="0"/>
            </a:br>
            <a:r>
              <a:rPr lang="vi-VN" sz="2800" b="1" dirty="0" smtClean="0"/>
              <a:t>UNIT </a:t>
            </a:r>
            <a:r>
              <a:rPr lang="en-US" sz="2800" b="1" dirty="0" smtClean="0"/>
              <a:t>9: CITIES OF THE WORLD</a:t>
            </a:r>
            <a:r>
              <a:rPr lang="en-US" sz="2800" dirty="0" smtClean="0"/>
              <a:t/>
            </a:r>
            <a:br>
              <a:rPr lang="en-US" sz="2800" dirty="0" smtClean="0"/>
            </a:br>
            <a:r>
              <a:rPr lang="en-US" sz="2800" b="1" dirty="0" smtClean="0"/>
              <a:t>Lesson 5: Skills 1</a:t>
            </a:r>
            <a:endParaRPr lang="vi-VN" sz="2800" dirty="0"/>
          </a:p>
        </p:txBody>
      </p:sp>
      <p:sp>
        <p:nvSpPr>
          <p:cNvPr id="6" name="Content Placeholder 2"/>
          <p:cNvSpPr txBox="1">
            <a:spLocks/>
          </p:cNvSpPr>
          <p:nvPr/>
        </p:nvSpPr>
        <p:spPr>
          <a:xfrm>
            <a:off x="251520" y="908720"/>
            <a:ext cx="6120680" cy="50405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b="1" u="sng" dirty="0" err="1" smtClean="0">
                <a:latin typeface="Times New Roman" pitchFamily="18" charset="0"/>
                <a:cs typeface="Times New Roman" pitchFamily="18" charset="0"/>
              </a:rPr>
              <a:t>A.Reading</a:t>
            </a:r>
            <a:r>
              <a:rPr lang="en-US" sz="2400" b="1" u="sng" dirty="0" smtClean="0">
                <a:latin typeface="Times New Roman" pitchFamily="18" charset="0"/>
                <a:cs typeface="Times New Roman" pitchFamily="18" charset="0"/>
              </a:rPr>
              <a:t> </a:t>
            </a:r>
          </a:p>
          <a:p>
            <a:pPr marL="0" indent="0" algn="just">
              <a:spcBef>
                <a:spcPts val="0"/>
              </a:spcBef>
              <a:buFont typeface="Arial" pitchFamily="34" charset="0"/>
              <a:buNone/>
              <a:tabLst>
                <a:tab pos="203200" algn="l"/>
              </a:tabLst>
            </a:pPr>
            <a:r>
              <a:rPr lang="en-US" sz="2000" b="1"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0" indent="0">
              <a:buFont typeface="Arial" pitchFamily="34" charset="0"/>
              <a:buNone/>
            </a:pPr>
            <a:endParaRPr lang="en-US" sz="2000" dirty="0" smtClean="0">
              <a:latin typeface="Times New Roman" pitchFamily="18" charset="0"/>
              <a:cs typeface="Times New Roman" pitchFamily="18" charset="0"/>
            </a:endParaRPr>
          </a:p>
          <a:p>
            <a:pPr marL="0" indent="0">
              <a:buFont typeface="Arial" pitchFamily="34" charset="0"/>
              <a:buNone/>
            </a:pPr>
            <a:endParaRPr lang="vi-VN" sz="2000" b="1" i="1" dirty="0">
              <a:latin typeface="Times New Roman" pitchFamily="18" charset="0"/>
              <a:cs typeface="Times New Roman" pitchFamily="18" charset="0"/>
            </a:endParaRPr>
          </a:p>
        </p:txBody>
      </p:sp>
      <p:sp>
        <p:nvSpPr>
          <p:cNvPr id="7" name="TextBox 6"/>
          <p:cNvSpPr txBox="1"/>
          <p:nvPr/>
        </p:nvSpPr>
        <p:spPr>
          <a:xfrm>
            <a:off x="454809" y="1268760"/>
            <a:ext cx="7848872" cy="677108"/>
          </a:xfrm>
          <a:prstGeom prst="rect">
            <a:avLst/>
          </a:prstGeom>
          <a:noFill/>
        </p:spPr>
        <p:txBody>
          <a:bodyPr wrap="square" rtlCol="0">
            <a:spAutoFit/>
          </a:bodyPr>
          <a:lstStyle/>
          <a:p>
            <a:r>
              <a:rPr lang="en-US" sz="2000" b="1" dirty="0">
                <a:latin typeface="Times New Roman" pitchFamily="18" charset="0"/>
                <a:cs typeface="Times New Roman" pitchFamily="18" charset="0"/>
              </a:rPr>
              <a:t>3. Read the text again and match the headings with the numbers</a:t>
            </a:r>
            <a:r>
              <a:rPr lang="en-US" dirty="0" smtClean="0">
                <a:latin typeface="Times New Roman" pitchFamily="18" charset="0"/>
                <a:cs typeface="Times New Roman" pitchFamily="18" charset="0"/>
              </a:rPr>
              <a:t>.</a:t>
            </a:r>
            <a:endParaRPr lang="en-US" dirty="0">
              <a:latin typeface="Times New Roman" pitchFamily="18" charset="0"/>
              <a:ea typeface="Calibri"/>
              <a:cs typeface="Times New Roman" pitchFamily="18" charset="0"/>
            </a:endParaRPr>
          </a:p>
          <a:p>
            <a:endParaRPr lang="en-US" dirty="0">
              <a:latin typeface="Times New Roman" pitchFamily="18" charset="0"/>
              <a:cs typeface="Times New Roman" pitchFamily="18" charset="0"/>
            </a:endParaRPr>
          </a:p>
        </p:txBody>
      </p:sp>
      <p:graphicFrame>
        <p:nvGraphicFramePr>
          <p:cNvPr id="8" name="Content Placeholder 8"/>
          <p:cNvGraphicFramePr>
            <a:graphicFrameLocks/>
          </p:cNvGraphicFramePr>
          <p:nvPr>
            <p:extLst>
              <p:ext uri="{D42A27DB-BD31-4B8C-83A1-F6EECF244321}">
                <p14:modId xmlns:p14="http://schemas.microsoft.com/office/powerpoint/2010/main" val="3212139800"/>
              </p:ext>
            </p:extLst>
          </p:nvPr>
        </p:nvGraphicFramePr>
        <p:xfrm>
          <a:off x="601216" y="1762546"/>
          <a:ext cx="7941568" cy="4199509"/>
        </p:xfrm>
        <a:graphic>
          <a:graphicData uri="http://schemas.openxmlformats.org/drawingml/2006/table">
            <a:tbl>
              <a:tblPr>
                <a:tableStyleId>{5C22544A-7EE6-4342-B048-85BDC9FD1C3A}</a:tableStyleId>
              </a:tblPr>
              <a:tblGrid>
                <a:gridCol w="7941568"/>
              </a:tblGrid>
              <a:tr h="0">
                <a:tc>
                  <a:txBody>
                    <a:bodyPr/>
                    <a:lstStyle/>
                    <a:p>
                      <a:pPr marL="0" marR="0" algn="l">
                        <a:lnSpc>
                          <a:spcPts val="505"/>
                        </a:lnSpc>
                        <a:spcBef>
                          <a:spcPts val="300"/>
                        </a:spcBef>
                        <a:spcAft>
                          <a:spcPts val="300"/>
                        </a:spcAft>
                      </a:pPr>
                      <a:r>
                        <a:rPr lang="en-US" sz="1600" dirty="0">
                          <a:effectLst/>
                          <a:latin typeface="Times New Roman" pitchFamily="18" charset="0"/>
                          <a:cs typeface="Times New Roman" pitchFamily="18" charset="0"/>
                        </a:rPr>
                        <a:t> </a:t>
                      </a:r>
                      <a:endParaRPr lang="en-US" sz="1400" b="1" i="1" dirty="0">
                        <a:effectLst/>
                        <a:latin typeface="Times New Roman" pitchFamily="18" charset="0"/>
                        <a:cs typeface="Times New Roman" pitchFamily="18" charset="0"/>
                      </a:endParaRPr>
                    </a:p>
                    <a:p>
                      <a:pPr marL="0" marR="0" algn="just">
                        <a:lnSpc>
                          <a:spcPct val="116000"/>
                        </a:lnSpc>
                        <a:spcBef>
                          <a:spcPts val="0"/>
                        </a:spcBef>
                        <a:spcAft>
                          <a:spcPts val="0"/>
                        </a:spcAft>
                        <a:tabLst>
                          <a:tab pos="203200" algn="l"/>
                        </a:tabLst>
                      </a:pPr>
                      <a:r>
                        <a:rPr lang="en-US" sz="1800" b="1" i="1" dirty="0">
                          <a:effectLst/>
                          <a:latin typeface="Times New Roman" pitchFamily="18" charset="0"/>
                          <a:cs typeface="Times New Roman" pitchFamily="18" charset="0"/>
                        </a:rPr>
                        <a:t>a. Address of the person/people who get the postcard</a:t>
                      </a:r>
                    </a:p>
                    <a:p>
                      <a:pPr marL="0" marR="0" algn="l">
                        <a:lnSpc>
                          <a:spcPts val="150"/>
                        </a:lnSpc>
                        <a:spcBef>
                          <a:spcPts val="300"/>
                        </a:spcBef>
                        <a:spcAft>
                          <a:spcPts val="300"/>
                        </a:spcAft>
                      </a:pPr>
                      <a:r>
                        <a:rPr lang="en-US" sz="1800" b="1" i="1" dirty="0">
                          <a:effectLst/>
                          <a:latin typeface="Times New Roman" pitchFamily="18" charset="0"/>
                          <a:cs typeface="Times New Roman" pitchFamily="18" charset="0"/>
                        </a:rPr>
                        <a:t> </a:t>
                      </a:r>
                    </a:p>
                    <a:p>
                      <a:pPr marL="342900" marR="0" lvl="0" indent="-342900" algn="just">
                        <a:lnSpc>
                          <a:spcPct val="130000"/>
                        </a:lnSpc>
                        <a:spcBef>
                          <a:spcPts val="0"/>
                        </a:spcBef>
                        <a:spcAft>
                          <a:spcPts val="0"/>
                        </a:spcAft>
                        <a:buFont typeface="+mj-lt"/>
                        <a:buAutoNum type="alphaLcPeriod" startAt="2"/>
                        <a:tabLst>
                          <a:tab pos="203200" algn="l"/>
                        </a:tabLst>
                      </a:pPr>
                      <a:r>
                        <a:rPr lang="en-US" sz="1800" b="1" i="1" dirty="0">
                          <a:effectLst/>
                          <a:latin typeface="Times New Roman" pitchFamily="18" charset="0"/>
                          <a:cs typeface="Times New Roman" pitchFamily="18" charset="0"/>
                        </a:rPr>
                        <a:t>Weather/hotel/food</a:t>
                      </a:r>
                    </a:p>
                    <a:p>
                      <a:pPr marL="0" marR="0" algn="l">
                        <a:lnSpc>
                          <a:spcPts val="395"/>
                        </a:lnSpc>
                        <a:spcBef>
                          <a:spcPts val="300"/>
                        </a:spcBef>
                        <a:spcAft>
                          <a:spcPts val="300"/>
                        </a:spcAft>
                      </a:pPr>
                      <a:r>
                        <a:rPr lang="en-US" sz="1800" b="1" i="1" dirty="0">
                          <a:effectLst/>
                          <a:latin typeface="Times New Roman" pitchFamily="18" charset="0"/>
                          <a:cs typeface="Times New Roman" pitchFamily="18" charset="0"/>
                        </a:rPr>
                        <a:t> </a:t>
                      </a:r>
                    </a:p>
                    <a:p>
                      <a:pPr marL="0" marR="0" lvl="0" indent="0" algn="just">
                        <a:lnSpc>
                          <a:spcPct val="130000"/>
                        </a:lnSpc>
                        <a:spcBef>
                          <a:spcPts val="0"/>
                        </a:spcBef>
                        <a:spcAft>
                          <a:spcPts val="0"/>
                        </a:spcAft>
                        <a:buFont typeface="+mj-lt"/>
                        <a:buNone/>
                        <a:tabLst>
                          <a:tab pos="203200" algn="l"/>
                        </a:tabLst>
                      </a:pPr>
                      <a:r>
                        <a:rPr lang="en-US" sz="1800" b="1" i="1" dirty="0" smtClean="0">
                          <a:effectLst/>
                          <a:latin typeface="Times New Roman" pitchFamily="18" charset="0"/>
                          <a:cs typeface="Times New Roman" pitchFamily="18" charset="0"/>
                        </a:rPr>
                        <a:t>c. Opening</a:t>
                      </a:r>
                      <a:endParaRPr lang="en-US" sz="1800" b="1" i="1" dirty="0">
                        <a:effectLst/>
                        <a:latin typeface="Times New Roman" pitchFamily="18" charset="0"/>
                        <a:cs typeface="Times New Roman" pitchFamily="18" charset="0"/>
                      </a:endParaRPr>
                    </a:p>
                    <a:p>
                      <a:pPr marL="0" marR="0" algn="l">
                        <a:lnSpc>
                          <a:spcPts val="395"/>
                        </a:lnSpc>
                        <a:spcBef>
                          <a:spcPts val="300"/>
                        </a:spcBef>
                        <a:spcAft>
                          <a:spcPts val="300"/>
                        </a:spcAft>
                      </a:pPr>
                      <a:r>
                        <a:rPr lang="en-US" sz="1800" b="1" i="1" dirty="0">
                          <a:effectLst/>
                          <a:latin typeface="Times New Roman" pitchFamily="18" charset="0"/>
                          <a:cs typeface="Times New Roman" pitchFamily="18" charset="0"/>
                        </a:rPr>
                        <a:t> </a:t>
                      </a:r>
                    </a:p>
                    <a:p>
                      <a:pPr marL="0" marR="0" lvl="0" indent="0" algn="just">
                        <a:lnSpc>
                          <a:spcPct val="130000"/>
                        </a:lnSpc>
                        <a:spcBef>
                          <a:spcPts val="0"/>
                        </a:spcBef>
                        <a:spcAft>
                          <a:spcPts val="0"/>
                        </a:spcAft>
                        <a:buFont typeface="+mj-lt"/>
                        <a:buNone/>
                        <a:tabLst>
                          <a:tab pos="203200" algn="l"/>
                        </a:tabLst>
                      </a:pPr>
                      <a:r>
                        <a:rPr lang="en-US" sz="1800" b="1" i="1" dirty="0" smtClean="0">
                          <a:effectLst/>
                          <a:latin typeface="Times New Roman" pitchFamily="18" charset="0"/>
                          <a:cs typeface="Times New Roman" pitchFamily="18" charset="0"/>
                        </a:rPr>
                        <a:t>d. What </a:t>
                      </a:r>
                      <a:r>
                        <a:rPr lang="en-US" sz="1800" b="1" i="1" dirty="0">
                          <a:effectLst/>
                          <a:latin typeface="Times New Roman" pitchFamily="18" charset="0"/>
                          <a:cs typeface="Times New Roman" pitchFamily="18" charset="0"/>
                        </a:rPr>
                        <a:t>you have seen or done</a:t>
                      </a:r>
                    </a:p>
                    <a:p>
                      <a:pPr marL="0" marR="0" algn="l">
                        <a:lnSpc>
                          <a:spcPts val="395"/>
                        </a:lnSpc>
                        <a:spcBef>
                          <a:spcPts val="300"/>
                        </a:spcBef>
                        <a:spcAft>
                          <a:spcPts val="300"/>
                        </a:spcAft>
                      </a:pPr>
                      <a:r>
                        <a:rPr lang="en-US" sz="1800" b="1" i="1" dirty="0">
                          <a:effectLst/>
                          <a:latin typeface="Times New Roman" pitchFamily="18" charset="0"/>
                          <a:cs typeface="Times New Roman" pitchFamily="18" charset="0"/>
                        </a:rPr>
                        <a:t> </a:t>
                      </a:r>
                    </a:p>
                    <a:p>
                      <a:pPr marL="0" marR="0" lvl="0" indent="0" algn="just">
                        <a:lnSpc>
                          <a:spcPct val="130000"/>
                        </a:lnSpc>
                        <a:spcBef>
                          <a:spcPts val="0"/>
                        </a:spcBef>
                        <a:spcAft>
                          <a:spcPts val="0"/>
                        </a:spcAft>
                        <a:buFont typeface="+mj-lt"/>
                        <a:buNone/>
                        <a:tabLst>
                          <a:tab pos="203200" algn="l"/>
                        </a:tabLst>
                      </a:pPr>
                      <a:r>
                        <a:rPr lang="en-US" sz="1800" b="1" i="1" dirty="0" smtClean="0">
                          <a:effectLst/>
                          <a:latin typeface="Times New Roman" pitchFamily="18" charset="0"/>
                          <a:cs typeface="Times New Roman" pitchFamily="18" charset="0"/>
                        </a:rPr>
                        <a:t>e.</a:t>
                      </a:r>
                      <a:r>
                        <a:rPr lang="en-US" sz="1800" b="1" i="1" baseline="0" dirty="0" smtClean="0">
                          <a:effectLst/>
                          <a:latin typeface="Times New Roman" pitchFamily="18" charset="0"/>
                          <a:cs typeface="Times New Roman" pitchFamily="18" charset="0"/>
                        </a:rPr>
                        <a:t> </a:t>
                      </a:r>
                      <a:r>
                        <a:rPr lang="en-US" sz="1800" b="1" i="1" dirty="0" smtClean="0">
                          <a:effectLst/>
                          <a:latin typeface="Times New Roman" pitchFamily="18" charset="0"/>
                          <a:cs typeface="Times New Roman" pitchFamily="18" charset="0"/>
                        </a:rPr>
                        <a:t>Closing</a:t>
                      </a:r>
                      <a:endParaRPr lang="en-US" sz="1800" b="1" i="1" dirty="0">
                        <a:effectLst/>
                        <a:latin typeface="Times New Roman" pitchFamily="18" charset="0"/>
                        <a:cs typeface="Times New Roman" pitchFamily="18" charset="0"/>
                      </a:endParaRPr>
                    </a:p>
                    <a:p>
                      <a:pPr marL="0" marR="0" algn="l">
                        <a:lnSpc>
                          <a:spcPts val="395"/>
                        </a:lnSpc>
                        <a:spcBef>
                          <a:spcPts val="300"/>
                        </a:spcBef>
                        <a:spcAft>
                          <a:spcPts val="300"/>
                        </a:spcAft>
                      </a:pPr>
                      <a:r>
                        <a:rPr lang="en-US" sz="1800" b="1" i="1" dirty="0">
                          <a:effectLst/>
                          <a:latin typeface="Times New Roman" pitchFamily="18" charset="0"/>
                          <a:cs typeface="Times New Roman" pitchFamily="18" charset="0"/>
                        </a:rPr>
                        <a:t> </a:t>
                      </a:r>
                    </a:p>
                    <a:p>
                      <a:pPr marL="0" marR="0" lvl="0" indent="0" algn="just">
                        <a:lnSpc>
                          <a:spcPct val="116000"/>
                        </a:lnSpc>
                        <a:spcBef>
                          <a:spcPts val="0"/>
                        </a:spcBef>
                        <a:spcAft>
                          <a:spcPts val="0"/>
                        </a:spcAft>
                        <a:buFont typeface="+mj-lt"/>
                        <a:buNone/>
                        <a:tabLst>
                          <a:tab pos="203200" algn="l"/>
                        </a:tabLst>
                      </a:pPr>
                      <a:r>
                        <a:rPr lang="en-US" sz="1800" b="1" i="1" dirty="0" smtClean="0">
                          <a:effectLst/>
                          <a:latin typeface="Times New Roman" pitchFamily="18" charset="0"/>
                          <a:cs typeface="Times New Roman" pitchFamily="18" charset="0"/>
                        </a:rPr>
                        <a:t>f. A </a:t>
                      </a:r>
                      <a:r>
                        <a:rPr lang="en-US" sz="1800" b="1" i="1" dirty="0">
                          <a:effectLst/>
                          <a:latin typeface="Times New Roman" pitchFamily="18" charset="0"/>
                          <a:cs typeface="Times New Roman" pitchFamily="18" charset="0"/>
                        </a:rPr>
                        <a:t>very popular sentence used for postcards, near the closing</a:t>
                      </a:r>
                    </a:p>
                    <a:p>
                      <a:pPr marL="0" marR="0" algn="l">
                        <a:lnSpc>
                          <a:spcPts val="150"/>
                        </a:lnSpc>
                        <a:spcBef>
                          <a:spcPts val="300"/>
                        </a:spcBef>
                        <a:spcAft>
                          <a:spcPts val="300"/>
                        </a:spcAft>
                      </a:pPr>
                      <a:r>
                        <a:rPr lang="en-US" sz="1800" b="1" i="1" dirty="0">
                          <a:effectLst/>
                          <a:latin typeface="Times New Roman" pitchFamily="18" charset="0"/>
                          <a:cs typeface="Times New Roman" pitchFamily="18" charset="0"/>
                        </a:rPr>
                        <a:t> </a:t>
                      </a:r>
                    </a:p>
                    <a:p>
                      <a:pPr marL="0" marR="0" lvl="0" indent="0" algn="just">
                        <a:lnSpc>
                          <a:spcPct val="130000"/>
                        </a:lnSpc>
                        <a:spcBef>
                          <a:spcPts val="0"/>
                        </a:spcBef>
                        <a:spcAft>
                          <a:spcPts val="0"/>
                        </a:spcAft>
                        <a:buFont typeface="+mj-lt"/>
                        <a:buNone/>
                        <a:tabLst>
                          <a:tab pos="203200" algn="l"/>
                        </a:tabLst>
                      </a:pPr>
                      <a:r>
                        <a:rPr lang="en-US" sz="1800" b="1" i="1" dirty="0" smtClean="0">
                          <a:effectLst/>
                          <a:latin typeface="Times New Roman" pitchFamily="18" charset="0"/>
                          <a:cs typeface="Times New Roman" pitchFamily="18" charset="0"/>
                        </a:rPr>
                        <a:t>g. What </a:t>
                      </a:r>
                      <a:r>
                        <a:rPr lang="en-US" sz="1800" b="1" i="1" dirty="0">
                          <a:effectLst/>
                          <a:latin typeface="Times New Roman" pitchFamily="18" charset="0"/>
                          <a:cs typeface="Times New Roman" pitchFamily="18" charset="0"/>
                        </a:rPr>
                        <a:t>you will do next</a:t>
                      </a:r>
                    </a:p>
                    <a:p>
                      <a:pPr marL="0" marR="0" algn="l">
                        <a:lnSpc>
                          <a:spcPts val="395"/>
                        </a:lnSpc>
                        <a:spcBef>
                          <a:spcPts val="300"/>
                        </a:spcBef>
                        <a:spcAft>
                          <a:spcPts val="300"/>
                        </a:spcAft>
                      </a:pPr>
                      <a:r>
                        <a:rPr lang="en-US" sz="1800" b="1" i="1" dirty="0">
                          <a:effectLst/>
                          <a:latin typeface="Times New Roman" pitchFamily="18" charset="0"/>
                          <a:cs typeface="Times New Roman" pitchFamily="18" charset="0"/>
                        </a:rPr>
                        <a:t> </a:t>
                      </a:r>
                    </a:p>
                    <a:p>
                      <a:pPr marL="0" marR="0" lvl="0" indent="0" algn="just">
                        <a:lnSpc>
                          <a:spcPct val="130000"/>
                        </a:lnSpc>
                        <a:spcBef>
                          <a:spcPts val="0"/>
                        </a:spcBef>
                        <a:spcAft>
                          <a:spcPts val="0"/>
                        </a:spcAft>
                        <a:buFont typeface="+mj-lt"/>
                        <a:buNone/>
                        <a:tabLst>
                          <a:tab pos="203200" algn="l"/>
                        </a:tabLst>
                      </a:pPr>
                      <a:r>
                        <a:rPr lang="en-US" sz="1800" b="1" i="1" dirty="0" smtClean="0">
                          <a:effectLst/>
                          <a:latin typeface="Times New Roman" pitchFamily="18" charset="0"/>
                          <a:cs typeface="Times New Roman" pitchFamily="18" charset="0"/>
                        </a:rPr>
                        <a:t>h. An </a:t>
                      </a:r>
                      <a:r>
                        <a:rPr lang="en-US" sz="1800" b="1" i="1" dirty="0">
                          <a:effectLst/>
                          <a:latin typeface="Times New Roman" pitchFamily="18" charset="0"/>
                          <a:cs typeface="Times New Roman" pitchFamily="18" charset="0"/>
                        </a:rPr>
                        <a:t>overall feeling about the place</a:t>
                      </a:r>
                    </a:p>
                    <a:p>
                      <a:pPr marL="0" marR="0" algn="l">
                        <a:lnSpc>
                          <a:spcPts val="395"/>
                        </a:lnSpc>
                        <a:spcBef>
                          <a:spcPts val="300"/>
                        </a:spcBef>
                        <a:spcAft>
                          <a:spcPts val="300"/>
                        </a:spcAft>
                      </a:pPr>
                      <a:r>
                        <a:rPr lang="en-US" sz="1800" b="1" i="1" dirty="0">
                          <a:effectLst/>
                          <a:latin typeface="Times New Roman" pitchFamily="18" charset="0"/>
                          <a:cs typeface="Times New Roman" pitchFamily="18" charset="0"/>
                        </a:rPr>
                        <a:t> </a:t>
                      </a:r>
                    </a:p>
                    <a:p>
                      <a:pPr marL="0" marR="0" lvl="0" indent="0" algn="just">
                        <a:lnSpc>
                          <a:spcPct val="130000"/>
                        </a:lnSpc>
                        <a:spcBef>
                          <a:spcPts val="0"/>
                        </a:spcBef>
                        <a:spcAft>
                          <a:spcPts val="0"/>
                        </a:spcAft>
                        <a:buFont typeface="+mj-lt"/>
                        <a:buNone/>
                        <a:tabLst>
                          <a:tab pos="203200" algn="l"/>
                        </a:tabLst>
                      </a:pPr>
                      <a:r>
                        <a:rPr lang="en-US" sz="1800" b="1" i="1" dirty="0" smtClean="0">
                          <a:effectLst/>
                          <a:latin typeface="Times New Roman" pitchFamily="18" charset="0"/>
                          <a:cs typeface="Times New Roman" pitchFamily="18" charset="0"/>
                        </a:rPr>
                        <a:t>i. Date</a:t>
                      </a:r>
                      <a:endParaRPr lang="en-US" sz="1800" b="1" i="1" dirty="0">
                        <a:effectLst/>
                        <a:latin typeface="Times New Roman" pitchFamily="18" charset="0"/>
                        <a:ea typeface="Calibri"/>
                        <a:cs typeface="Times New Roman" pitchFamily="18" charset="0"/>
                      </a:endParaRPr>
                    </a:p>
                  </a:txBody>
                  <a:tcPr marL="114300" marR="114300" marT="0" marB="0"/>
                </a:tc>
              </a:tr>
            </a:tbl>
          </a:graphicData>
        </a:graphic>
      </p:graphicFrame>
      <p:sp>
        <p:nvSpPr>
          <p:cNvPr id="2" name="TextBox 1"/>
          <p:cNvSpPr txBox="1"/>
          <p:nvPr/>
        </p:nvSpPr>
        <p:spPr>
          <a:xfrm>
            <a:off x="1403648" y="5949280"/>
            <a:ext cx="6696744" cy="646331"/>
          </a:xfrm>
          <a:prstGeom prst="rect">
            <a:avLst/>
          </a:prstGeom>
          <a:noFill/>
        </p:spPr>
        <p:txBody>
          <a:bodyPr wrap="square" rtlCol="0">
            <a:spAutoFit/>
          </a:bodyPr>
          <a:lstStyle/>
          <a:p>
            <a:r>
              <a:rPr lang="en-US" b="1" dirty="0" smtClean="0"/>
              <a:t>KEY:      1. i	2. c	3. h	4. b	5. d	</a:t>
            </a:r>
          </a:p>
          <a:p>
            <a:r>
              <a:rPr lang="en-US" b="1" dirty="0" smtClean="0"/>
              <a:t>            6. g	7. f	8. e	9. a </a:t>
            </a:r>
            <a:r>
              <a:rPr lang="en-US" dirty="0" smtClean="0"/>
              <a:t>	</a:t>
            </a:r>
            <a:endParaRPr lang="en-US" dirty="0"/>
          </a:p>
        </p:txBody>
      </p:sp>
    </p:spTree>
    <p:extLst>
      <p:ext uri="{BB962C8B-B14F-4D97-AF65-F5344CB8AC3E}">
        <p14:creationId xmlns:p14="http://schemas.microsoft.com/office/powerpoint/2010/main" val="4042897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415"/>
            <a:ext cx="9144000" cy="6858000"/>
          </a:xfrm>
          <a:prstGeom prst="rect">
            <a:avLst/>
          </a:prstGeom>
        </p:spPr>
      </p:pic>
      <p:sp>
        <p:nvSpPr>
          <p:cNvPr id="5" name="Title 1"/>
          <p:cNvSpPr txBox="1">
            <a:spLocks/>
          </p:cNvSpPr>
          <p:nvPr/>
        </p:nvSpPr>
        <p:spPr>
          <a:xfrm>
            <a:off x="457200" y="-171400"/>
            <a:ext cx="8229600" cy="43204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t/>
            </a:r>
            <a:br>
              <a:rPr lang="en-US" sz="2800" b="1" dirty="0" smtClean="0"/>
            </a:br>
            <a:r>
              <a:rPr lang="vi-VN" sz="2800" b="1" dirty="0" smtClean="0"/>
              <a:t>UNIT </a:t>
            </a:r>
            <a:r>
              <a:rPr lang="en-US" sz="2800" b="1" dirty="0" smtClean="0"/>
              <a:t>9: CITIES OF THE WORLD</a:t>
            </a:r>
            <a:r>
              <a:rPr lang="en-US" sz="2800" dirty="0" smtClean="0"/>
              <a:t/>
            </a:r>
            <a:br>
              <a:rPr lang="en-US" sz="2800" dirty="0" smtClean="0"/>
            </a:br>
            <a:r>
              <a:rPr lang="en-US" sz="2800" b="1" dirty="0" smtClean="0"/>
              <a:t>Lesson 5: Skills 1</a:t>
            </a:r>
            <a:endParaRPr lang="vi-VN" sz="2800" dirty="0"/>
          </a:p>
        </p:txBody>
      </p:sp>
      <p:sp>
        <p:nvSpPr>
          <p:cNvPr id="6" name="Content Placeholder 2"/>
          <p:cNvSpPr txBox="1">
            <a:spLocks/>
          </p:cNvSpPr>
          <p:nvPr/>
        </p:nvSpPr>
        <p:spPr>
          <a:xfrm>
            <a:off x="251520" y="908720"/>
            <a:ext cx="6120680" cy="50405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400" b="1" i="1" dirty="0" smtClean="0">
              <a:latin typeface="Times New Roman" pitchFamily="18" charset="0"/>
              <a:cs typeface="Times New Roman" pitchFamily="18" charset="0"/>
            </a:endParaRPr>
          </a:p>
          <a:p>
            <a:pPr marL="0" indent="0">
              <a:buNone/>
            </a:pPr>
            <a:r>
              <a:rPr lang="en-US" sz="2800" b="1" i="1" u="sng" dirty="0" smtClean="0">
                <a:latin typeface="Times New Roman" pitchFamily="18" charset="0"/>
                <a:cs typeface="Times New Roman" pitchFamily="18" charset="0"/>
              </a:rPr>
              <a:t>B. Speaking</a:t>
            </a:r>
            <a:endParaRPr lang="en-US" sz="2800" b="1" i="1" u="sng" dirty="0">
              <a:latin typeface="Times New Roman" pitchFamily="18" charset="0"/>
              <a:cs typeface="Times New Roman" pitchFamily="18" charset="0"/>
            </a:endParaRPr>
          </a:p>
          <a:p>
            <a:pPr marL="0" indent="0" algn="just">
              <a:spcBef>
                <a:spcPts val="0"/>
              </a:spcBef>
              <a:buFont typeface="Arial" pitchFamily="34" charset="0"/>
              <a:buNone/>
              <a:tabLst>
                <a:tab pos="203200" algn="l"/>
              </a:tabLst>
            </a:pPr>
            <a:r>
              <a:rPr lang="en-US" sz="2000" b="1"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0" indent="0">
              <a:buFont typeface="Arial" pitchFamily="34" charset="0"/>
              <a:buNone/>
            </a:pPr>
            <a:endParaRPr lang="en-US" sz="2000" dirty="0" smtClean="0">
              <a:latin typeface="Times New Roman" pitchFamily="18" charset="0"/>
              <a:cs typeface="Times New Roman" pitchFamily="18" charset="0"/>
            </a:endParaRPr>
          </a:p>
          <a:p>
            <a:pPr marL="0" indent="0">
              <a:buFont typeface="Arial" pitchFamily="34" charset="0"/>
              <a:buNone/>
            </a:pPr>
            <a:endParaRPr lang="vi-VN" sz="2000" b="1" i="1" dirty="0">
              <a:latin typeface="Times New Roman" pitchFamily="18" charset="0"/>
              <a:cs typeface="Times New Roman" pitchFamily="18" charset="0"/>
            </a:endParaRPr>
          </a:p>
        </p:txBody>
      </p:sp>
      <p:sp>
        <p:nvSpPr>
          <p:cNvPr id="7" name="TextBox 6"/>
          <p:cNvSpPr txBox="1"/>
          <p:nvPr/>
        </p:nvSpPr>
        <p:spPr>
          <a:xfrm>
            <a:off x="220159" y="1806773"/>
            <a:ext cx="8640960" cy="830997"/>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4</a:t>
            </a:r>
            <a:r>
              <a:rPr lang="en-US" sz="2400" b="1" dirty="0">
                <a:latin typeface="Times New Roman" pitchFamily="18" charset="0"/>
                <a:cs typeface="Times New Roman" pitchFamily="18" charset="0"/>
              </a:rPr>
              <a:t>. Choose a city. Imagine you have just arrived in that city and </a:t>
            </a:r>
            <a:r>
              <a:rPr lang="en-US" sz="2400" b="1" dirty="0" smtClean="0">
                <a:latin typeface="Times New Roman" pitchFamily="18" charset="0"/>
                <a:cs typeface="Times New Roman" pitchFamily="18" charset="0"/>
              </a:rPr>
              <a:t>           want </a:t>
            </a:r>
            <a:r>
              <a:rPr lang="en-US" sz="2400" b="1" dirty="0">
                <a:latin typeface="Times New Roman" pitchFamily="18" charset="0"/>
                <a:cs typeface="Times New Roman" pitchFamily="18" charset="0"/>
              </a:rPr>
              <a:t>to tell your friends about it. Make notes </a:t>
            </a:r>
            <a:r>
              <a:rPr lang="en-US" sz="2400" b="1" dirty="0" smtClean="0">
                <a:latin typeface="Times New Roman" pitchFamily="18" charset="0"/>
                <a:cs typeface="Times New Roman" pitchFamily="18" charset="0"/>
              </a:rPr>
              <a:t>below</a:t>
            </a:r>
            <a:endParaRPr lang="en-US" sz="2400" b="1" dirty="0">
              <a:latin typeface="Times New Roman" pitchFamily="18" charset="0"/>
              <a:cs typeface="Times New Roman" pitchFamily="18" charset="0"/>
            </a:endParaRPr>
          </a:p>
        </p:txBody>
      </p:sp>
      <p:sp>
        <p:nvSpPr>
          <p:cNvPr id="2" name="TextBox 1"/>
          <p:cNvSpPr txBox="1"/>
          <p:nvPr/>
        </p:nvSpPr>
        <p:spPr>
          <a:xfrm>
            <a:off x="1403648" y="5949280"/>
            <a:ext cx="6696744" cy="369332"/>
          </a:xfrm>
          <a:prstGeom prst="rect">
            <a:avLst/>
          </a:prstGeom>
          <a:noFill/>
        </p:spPr>
        <p:txBody>
          <a:bodyPr wrap="square" rtlCol="0">
            <a:spAutoFit/>
          </a:bodyPr>
          <a:lstStyle/>
          <a:p>
            <a:r>
              <a:rPr lang="en-US" dirty="0" smtClean="0"/>
              <a:t>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949236988"/>
              </p:ext>
            </p:extLst>
          </p:nvPr>
        </p:nvGraphicFramePr>
        <p:xfrm>
          <a:off x="961256" y="3115419"/>
          <a:ext cx="7581528" cy="2369058"/>
        </p:xfrm>
        <a:graphic>
          <a:graphicData uri="http://schemas.openxmlformats.org/drawingml/2006/table">
            <a:tbl>
              <a:tblPr>
                <a:tableStyleId>{5C22544A-7EE6-4342-B048-85BDC9FD1C3A}</a:tableStyleId>
              </a:tblPr>
              <a:tblGrid>
                <a:gridCol w="7581528"/>
              </a:tblGrid>
              <a:tr h="2041773">
                <a:tc>
                  <a:txBody>
                    <a:bodyPr/>
                    <a:lstStyle/>
                    <a:p>
                      <a:pPr marL="342900" marR="0" lvl="0" indent="-342900" algn="l">
                        <a:lnSpc>
                          <a:spcPct val="115000"/>
                        </a:lnSpc>
                        <a:spcBef>
                          <a:spcPts val="300"/>
                        </a:spcBef>
                        <a:spcAft>
                          <a:spcPts val="0"/>
                        </a:spcAft>
                        <a:buFont typeface="Symbol"/>
                        <a:buChar char=""/>
                      </a:pPr>
                      <a:r>
                        <a:rPr lang="en-US" sz="2000" dirty="0">
                          <a:effectLst/>
                        </a:rPr>
                        <a:t>When did you arrive?</a:t>
                      </a:r>
                    </a:p>
                    <a:p>
                      <a:pPr marL="342900" marR="0" lvl="0" indent="-342900" algn="l">
                        <a:lnSpc>
                          <a:spcPct val="115000"/>
                        </a:lnSpc>
                        <a:spcBef>
                          <a:spcPts val="0"/>
                        </a:spcBef>
                        <a:spcAft>
                          <a:spcPts val="0"/>
                        </a:spcAft>
                        <a:buFont typeface="Symbol"/>
                        <a:buChar char=""/>
                      </a:pPr>
                      <a:r>
                        <a:rPr lang="en-US" sz="2000" dirty="0">
                          <a:effectLst/>
                        </a:rPr>
                        <a:t>Who are you </a:t>
                      </a:r>
                      <a:r>
                        <a:rPr lang="en-US" sz="2000" dirty="0" smtClean="0">
                          <a:effectLst/>
                        </a:rPr>
                        <a:t>with ? </a:t>
                      </a:r>
                      <a:endParaRPr lang="en-US" sz="2000" dirty="0">
                        <a:effectLst/>
                      </a:endParaRPr>
                    </a:p>
                    <a:p>
                      <a:pPr marL="342900" marR="0" lvl="0" indent="-342900" algn="l">
                        <a:lnSpc>
                          <a:spcPct val="115000"/>
                        </a:lnSpc>
                        <a:spcBef>
                          <a:spcPts val="0"/>
                        </a:spcBef>
                        <a:spcAft>
                          <a:spcPts val="0"/>
                        </a:spcAft>
                        <a:buFont typeface="Symbol"/>
                        <a:buChar char=""/>
                      </a:pPr>
                      <a:r>
                        <a:rPr lang="en-US" sz="2000" dirty="0">
                          <a:effectLst/>
                        </a:rPr>
                        <a:t>Where are you staying?</a:t>
                      </a:r>
                    </a:p>
                    <a:p>
                      <a:pPr marL="342900" marR="0" lvl="0" indent="-342900" algn="l">
                        <a:lnSpc>
                          <a:spcPct val="115000"/>
                        </a:lnSpc>
                        <a:spcBef>
                          <a:spcPts val="0"/>
                        </a:spcBef>
                        <a:spcAft>
                          <a:spcPts val="0"/>
                        </a:spcAft>
                        <a:buFont typeface="Symbol"/>
                        <a:buChar char=""/>
                      </a:pPr>
                      <a:r>
                        <a:rPr lang="en-US" sz="2000" dirty="0">
                          <a:effectLst/>
                        </a:rPr>
                        <a:t>What have you done?</a:t>
                      </a:r>
                    </a:p>
                    <a:p>
                      <a:pPr marL="342900" marR="0" lvl="0" indent="-342900" algn="l">
                        <a:lnSpc>
                          <a:spcPct val="115000"/>
                        </a:lnSpc>
                        <a:spcBef>
                          <a:spcPts val="0"/>
                        </a:spcBef>
                        <a:spcAft>
                          <a:spcPts val="300"/>
                        </a:spcAft>
                        <a:buFont typeface="Symbol"/>
                        <a:buChar char=""/>
                      </a:pPr>
                      <a:r>
                        <a:rPr lang="en-US" sz="2000" dirty="0">
                          <a:effectLst/>
                        </a:rPr>
                        <a:t>What are you doing tomorrow</a:t>
                      </a:r>
                      <a:r>
                        <a:rPr lang="en-US" sz="2000" dirty="0" smtClean="0">
                          <a:effectLst/>
                        </a:rPr>
                        <a:t>?</a:t>
                      </a:r>
                    </a:p>
                    <a:p>
                      <a:pPr marL="342900" marR="0" lvl="0" indent="-342900" algn="l">
                        <a:lnSpc>
                          <a:spcPct val="115000"/>
                        </a:lnSpc>
                        <a:spcBef>
                          <a:spcPts val="0"/>
                        </a:spcBef>
                        <a:spcAft>
                          <a:spcPts val="300"/>
                        </a:spcAft>
                        <a:buFont typeface="Symbol"/>
                        <a:buChar char=""/>
                      </a:pPr>
                      <a:r>
                        <a:rPr lang="en-US" sz="2000" dirty="0" smtClean="0">
                          <a:effectLst/>
                          <a:latin typeface="Times New Roman"/>
                          <a:ea typeface="Calibri"/>
                          <a:cs typeface="Times New Roman"/>
                        </a:rPr>
                        <a:t>How</a:t>
                      </a:r>
                      <a:r>
                        <a:rPr lang="en-US" sz="2000" baseline="0" dirty="0" smtClean="0">
                          <a:effectLst/>
                          <a:latin typeface="Times New Roman"/>
                          <a:ea typeface="Calibri"/>
                          <a:cs typeface="Times New Roman"/>
                        </a:rPr>
                        <a:t> are you feeling ?</a:t>
                      </a:r>
                      <a:endParaRPr lang="en-US" sz="2000" dirty="0">
                        <a:effectLst/>
                        <a:latin typeface="Times New Roman"/>
                        <a:ea typeface="Calibri"/>
                        <a:cs typeface="Times New Roman"/>
                      </a:endParaRPr>
                    </a:p>
                  </a:txBody>
                  <a:tcPr marL="114300" marR="114300" marT="0" marB="0"/>
                </a:tc>
              </a:tr>
              <a:tr h="0">
                <a:tc>
                  <a:txBody>
                    <a:bodyPr/>
                    <a:lstStyle/>
                    <a:p>
                      <a:pPr marL="342900" marR="0" lvl="0" indent="-342900" algn="l">
                        <a:lnSpc>
                          <a:spcPct val="115000"/>
                        </a:lnSpc>
                        <a:spcBef>
                          <a:spcPts val="0"/>
                        </a:spcBef>
                        <a:spcAft>
                          <a:spcPts val="300"/>
                        </a:spcAft>
                        <a:buFont typeface="Symbol"/>
                        <a:buChar char=""/>
                      </a:pPr>
                      <a:endParaRPr lang="en-US" sz="1300" dirty="0">
                        <a:effectLst/>
                        <a:latin typeface="Times New Roman"/>
                        <a:ea typeface="Calibri"/>
                        <a:cs typeface="Times New Roman"/>
                      </a:endParaRPr>
                    </a:p>
                  </a:txBody>
                  <a:tcPr marL="114300" marR="114300" marT="0" marB="0"/>
                </a:tc>
              </a:tr>
            </a:tbl>
          </a:graphicData>
        </a:graphic>
      </p:graphicFrame>
    </p:spTree>
    <p:extLst>
      <p:ext uri="{BB962C8B-B14F-4D97-AF65-F5344CB8AC3E}">
        <p14:creationId xmlns:p14="http://schemas.microsoft.com/office/powerpoint/2010/main" val="151254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88" y="20623"/>
            <a:ext cx="9144000" cy="6858000"/>
          </a:xfrm>
          <a:prstGeom prst="rect">
            <a:avLst/>
          </a:prstGeom>
        </p:spPr>
      </p:pic>
      <p:sp>
        <p:nvSpPr>
          <p:cNvPr id="5" name="Title 1"/>
          <p:cNvSpPr txBox="1">
            <a:spLocks/>
          </p:cNvSpPr>
          <p:nvPr/>
        </p:nvSpPr>
        <p:spPr>
          <a:xfrm>
            <a:off x="457200" y="-171400"/>
            <a:ext cx="8229600" cy="43204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t/>
            </a:r>
            <a:br>
              <a:rPr lang="en-US" sz="2800" b="1" dirty="0" smtClean="0"/>
            </a:br>
            <a:r>
              <a:rPr lang="vi-VN" sz="2800" b="1" dirty="0" smtClean="0"/>
              <a:t>UNIT </a:t>
            </a:r>
            <a:r>
              <a:rPr lang="en-US" sz="2800" b="1" dirty="0" smtClean="0"/>
              <a:t>9: CITIES OF THE WORLD</a:t>
            </a:r>
            <a:r>
              <a:rPr lang="en-US" sz="2800" dirty="0" smtClean="0"/>
              <a:t/>
            </a:r>
            <a:br>
              <a:rPr lang="en-US" sz="2800" dirty="0" smtClean="0"/>
            </a:br>
            <a:r>
              <a:rPr lang="en-US" sz="2800" b="1" dirty="0" smtClean="0"/>
              <a:t>Lesson 5: Skills 1</a:t>
            </a:r>
            <a:endParaRPr lang="vi-VN" sz="2800" dirty="0"/>
          </a:p>
        </p:txBody>
      </p:sp>
      <p:sp>
        <p:nvSpPr>
          <p:cNvPr id="6" name="Content Placeholder 2"/>
          <p:cNvSpPr txBox="1">
            <a:spLocks/>
          </p:cNvSpPr>
          <p:nvPr/>
        </p:nvSpPr>
        <p:spPr>
          <a:xfrm>
            <a:off x="251520" y="908720"/>
            <a:ext cx="6120680" cy="50405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400" b="1" i="1" dirty="0" smtClean="0">
              <a:latin typeface="Times New Roman" pitchFamily="18" charset="0"/>
              <a:cs typeface="Times New Roman" pitchFamily="18" charset="0"/>
            </a:endParaRPr>
          </a:p>
          <a:p>
            <a:pPr marL="0" indent="0">
              <a:buNone/>
            </a:pPr>
            <a:r>
              <a:rPr lang="en-US" sz="2800" b="1" i="1" u="sng" dirty="0" smtClean="0">
                <a:latin typeface="Times New Roman" pitchFamily="18" charset="0"/>
                <a:cs typeface="Times New Roman" pitchFamily="18" charset="0"/>
              </a:rPr>
              <a:t>B. Speaking</a:t>
            </a:r>
            <a:endParaRPr lang="en-US" sz="2800" b="1" i="1" u="sng" dirty="0">
              <a:latin typeface="Times New Roman" pitchFamily="18" charset="0"/>
              <a:cs typeface="Times New Roman" pitchFamily="18" charset="0"/>
            </a:endParaRPr>
          </a:p>
          <a:p>
            <a:pPr marL="0" indent="0" algn="just">
              <a:spcBef>
                <a:spcPts val="0"/>
              </a:spcBef>
              <a:buFont typeface="Arial" pitchFamily="34" charset="0"/>
              <a:buNone/>
              <a:tabLst>
                <a:tab pos="203200" algn="l"/>
              </a:tabLst>
            </a:pPr>
            <a:r>
              <a:rPr lang="en-US" sz="2000" b="1" i="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0" indent="0">
              <a:buFont typeface="Arial" pitchFamily="34" charset="0"/>
              <a:buNone/>
            </a:pPr>
            <a:endParaRPr lang="en-US" sz="2000" dirty="0" smtClean="0">
              <a:latin typeface="Times New Roman" pitchFamily="18" charset="0"/>
              <a:cs typeface="Times New Roman" pitchFamily="18" charset="0"/>
            </a:endParaRPr>
          </a:p>
          <a:p>
            <a:pPr marL="0" indent="0">
              <a:buFont typeface="Arial" pitchFamily="34" charset="0"/>
              <a:buNone/>
            </a:pPr>
            <a:endParaRPr lang="vi-VN" sz="2000" b="1" i="1" dirty="0">
              <a:latin typeface="Times New Roman" pitchFamily="18" charset="0"/>
              <a:cs typeface="Times New Roman" pitchFamily="18" charset="0"/>
            </a:endParaRPr>
          </a:p>
        </p:txBody>
      </p:sp>
      <p:sp>
        <p:nvSpPr>
          <p:cNvPr id="7" name="TextBox 6"/>
          <p:cNvSpPr txBox="1"/>
          <p:nvPr/>
        </p:nvSpPr>
        <p:spPr>
          <a:xfrm>
            <a:off x="220159" y="1806773"/>
            <a:ext cx="8640960" cy="3785652"/>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5. In pair, use your notes to tell your partner about your city. Then, listen and write down notes about your partner’s city in the space below.</a:t>
            </a:r>
          </a:p>
          <a:p>
            <a:r>
              <a:rPr lang="en-US" sz="2400" b="1" dirty="0" smtClean="0">
                <a:latin typeface="Times New Roman" pitchFamily="18" charset="0"/>
                <a:cs typeface="Times New Roman" pitchFamily="18" charset="0"/>
              </a:rPr>
              <a:t>-------------------------------------------------------------------------------</a:t>
            </a:r>
          </a:p>
          <a:p>
            <a:r>
              <a:rPr lang="en-US" sz="2400" b="1" dirty="0">
                <a:latin typeface="Times New Roman" pitchFamily="18" charset="0"/>
                <a:cs typeface="Times New Roman" pitchFamily="18" charset="0"/>
              </a:rPr>
              <a:t>-------------------------------------------------------------------------------</a:t>
            </a:r>
          </a:p>
          <a:p>
            <a:r>
              <a:rPr lang="en-US" sz="2400" b="1" dirty="0">
                <a:latin typeface="Times New Roman" pitchFamily="18" charset="0"/>
                <a:cs typeface="Times New Roman" pitchFamily="18" charset="0"/>
              </a:rPr>
              <a:t>-------------------------------------------------------------------------------</a:t>
            </a:r>
          </a:p>
          <a:p>
            <a:r>
              <a:rPr lang="en-US" sz="2400" b="1" dirty="0">
                <a:latin typeface="Times New Roman" pitchFamily="18" charset="0"/>
                <a:cs typeface="Times New Roman" pitchFamily="18" charset="0"/>
              </a:rPr>
              <a:t>-------------------------------------------------------------------------------</a:t>
            </a:r>
          </a:p>
          <a:p>
            <a:r>
              <a:rPr lang="en-US" sz="2400" b="1" dirty="0">
                <a:latin typeface="Times New Roman" pitchFamily="18" charset="0"/>
                <a:cs typeface="Times New Roman" pitchFamily="18" charset="0"/>
              </a:rPr>
              <a:t>-------------------------------------------------------------------------------</a:t>
            </a:r>
          </a:p>
          <a:p>
            <a:r>
              <a:rPr lang="en-US" sz="2400" b="1" dirty="0">
                <a:latin typeface="Times New Roman" pitchFamily="18" charset="0"/>
                <a:cs typeface="Times New Roman" pitchFamily="18" charset="0"/>
              </a:rPr>
              <a:t>-------------------------------------------------------------------------------</a:t>
            </a:r>
          </a:p>
          <a:p>
            <a:endParaRPr lang="en-US" sz="2400" b="1" dirty="0">
              <a:latin typeface="Times New Roman" pitchFamily="18" charset="0"/>
              <a:cs typeface="Times New Roman" pitchFamily="18" charset="0"/>
            </a:endParaRPr>
          </a:p>
        </p:txBody>
      </p:sp>
      <p:sp>
        <p:nvSpPr>
          <p:cNvPr id="2" name="TextBox 1"/>
          <p:cNvSpPr txBox="1"/>
          <p:nvPr/>
        </p:nvSpPr>
        <p:spPr>
          <a:xfrm>
            <a:off x="1403648" y="5949280"/>
            <a:ext cx="6696744" cy="369332"/>
          </a:xfrm>
          <a:prstGeom prst="rect">
            <a:avLst/>
          </a:prstGeom>
          <a:noFill/>
        </p:spPr>
        <p:txBody>
          <a:bodyPr wrap="square" rtlCol="0">
            <a:spAutoFit/>
          </a:bodyPr>
          <a:lstStyle/>
          <a:p>
            <a:r>
              <a:rPr lang="en-US" dirty="0" smtClean="0"/>
              <a:t>	</a:t>
            </a:r>
            <a:endParaRPr lang="en-US" dirty="0"/>
          </a:p>
        </p:txBody>
      </p:sp>
    </p:spTree>
    <p:extLst>
      <p:ext uri="{BB962C8B-B14F-4D97-AF65-F5344CB8AC3E}">
        <p14:creationId xmlns:p14="http://schemas.microsoft.com/office/powerpoint/2010/main" val="64069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additive="base">
                                        <p:cTn id="14"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 calcmode="lin" valueType="num">
                                      <p:cBhvr additive="base">
                                        <p:cTn id="18"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 calcmode="lin" valueType="num">
                                      <p:cBhvr additive="base">
                                        <p:cTn id="22"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 calcmode="lin" valueType="num">
                                      <p:cBhvr additive="base">
                                        <p:cTn id="26"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 calcmode="lin" valueType="num">
                                      <p:cBhvr additive="base">
                                        <p:cTn id="30"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
                                            <p:txEl>
                                              <p:pRg st="4" end="4"/>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7">
                                            <p:txEl>
                                              <p:pRg st="5" end="5"/>
                                            </p:txEl>
                                          </p:spTgt>
                                        </p:tgtEl>
                                        <p:attrNameLst>
                                          <p:attrName>style.visibility</p:attrName>
                                        </p:attrNameLst>
                                      </p:cBhvr>
                                      <p:to>
                                        <p:strVal val="visible"/>
                                      </p:to>
                                    </p:set>
                                    <p:anim calcmode="lin" valueType="num">
                                      <p:cBhvr additive="base">
                                        <p:cTn id="34"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
                                            <p:txEl>
                                              <p:pRg st="5" end="5"/>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7">
                                            <p:txEl>
                                              <p:pRg st="6" end="6"/>
                                            </p:txEl>
                                          </p:spTgt>
                                        </p:tgtEl>
                                        <p:attrNameLst>
                                          <p:attrName>style.visibility</p:attrName>
                                        </p:attrNameLst>
                                      </p:cBhvr>
                                      <p:to>
                                        <p:strVal val="visible"/>
                                      </p:to>
                                    </p:set>
                                    <p:anim calcmode="lin" valueType="num">
                                      <p:cBhvr additive="base">
                                        <p:cTn id="38"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888</TotalTime>
  <Words>549</Words>
  <Application>Microsoft Office PowerPoint</Application>
  <PresentationFormat>On-screen Show (4:3)</PresentationFormat>
  <Paragraphs>116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Khuong Dinh Secondary school </vt:lpstr>
      <vt:lpstr>       UNIT 9: CITIES OF THE WORLD Lesson 5: Skills 1 </vt:lpstr>
      <vt:lpstr>       UNIT 9: CITIES OF THE WORLD Lesson 5: Skills 1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Khuong Dinh Secondary school</dc:title>
  <dc:creator>Admin</dc:creator>
  <cp:lastModifiedBy>Admin</cp:lastModifiedBy>
  <cp:revision>89</cp:revision>
  <dcterms:created xsi:type="dcterms:W3CDTF">2017-01-15T04:27:04Z</dcterms:created>
  <dcterms:modified xsi:type="dcterms:W3CDTF">2018-02-25T17:34:04Z</dcterms:modified>
</cp:coreProperties>
</file>