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9" r:id="rId2"/>
    <p:sldId id="318" r:id="rId3"/>
    <p:sldId id="317" r:id="rId4"/>
    <p:sldId id="321" r:id="rId5"/>
    <p:sldId id="319" r:id="rId6"/>
    <p:sldId id="320" r:id="rId7"/>
    <p:sldId id="322" r:id="rId8"/>
    <p:sldId id="323" r:id="rId9"/>
    <p:sldId id="316" r:id="rId10"/>
    <p:sldId id="292" r:id="rId11"/>
    <p:sldId id="293" r:id="rId12"/>
    <p:sldId id="294" r:id="rId13"/>
    <p:sldId id="308" r:id="rId14"/>
    <p:sldId id="302" r:id="rId15"/>
    <p:sldId id="303" r:id="rId16"/>
    <p:sldId id="309" r:id="rId17"/>
    <p:sldId id="304" r:id="rId18"/>
    <p:sldId id="325" r:id="rId19"/>
    <p:sldId id="324" r:id="rId20"/>
    <p:sldId id="330" r:id="rId21"/>
    <p:sldId id="328" r:id="rId22"/>
    <p:sldId id="326" r:id="rId23"/>
    <p:sldId id="310" r:id="rId24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7" autoAdjust="0"/>
    <p:restoredTop sz="88556" autoAdjust="0"/>
  </p:normalViewPr>
  <p:slideViewPr>
    <p:cSldViewPr>
      <p:cViewPr>
        <p:scale>
          <a:sx n="71" d="100"/>
          <a:sy n="71" d="100"/>
        </p:scale>
        <p:origin x="-134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614D0-5091-4C01-821B-F5CFFAF6F0B3}" type="datetimeFigureOut">
              <a:rPr lang="vi-VN" smtClean="0"/>
              <a:pPr/>
              <a:t>26/02/2018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50FE6-E161-405F-A554-23A9E3BB8AE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6872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50FE6-E161-405F-A554-23A9E3BB8AEC}" type="slidenum">
              <a:rPr lang="vi-VN" smtClean="0"/>
              <a:pPr/>
              <a:t>1</a:t>
            </a:fld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50FE6-E161-405F-A554-23A9E3BB8AEC}" type="slidenum">
              <a:rPr lang="vi-VN" smtClean="0"/>
              <a:pPr/>
              <a:t>19</a:t>
            </a:fld>
            <a:endParaRPr 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99E0EB-C735-4565-AFE3-B4A150F23808}" type="slidenum">
              <a:rPr lang="en-US"/>
              <a:pPr/>
              <a:t>23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426D8-8B4D-4371-9985-335FE7C4DAB3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097F-2070-4E65-8521-41C291FF94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6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426D8-8B4D-4371-9985-335FE7C4DAB3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097F-2070-4E65-8521-41C291FF94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29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426D8-8B4D-4371-9985-335FE7C4DAB3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097F-2070-4E65-8521-41C291FF94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445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086600" cy="487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676400" y="1295400"/>
            <a:ext cx="7048500" cy="5029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2C17B-4E20-406C-AAE2-ED2D38934F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capxuantu@gmail.com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426D8-8B4D-4371-9985-335FE7C4DAB3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097F-2070-4E65-8521-41C291FF94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279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426D8-8B4D-4371-9985-335FE7C4DAB3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097F-2070-4E65-8521-41C291FF94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88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426D8-8B4D-4371-9985-335FE7C4DAB3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097F-2070-4E65-8521-41C291FF94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7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426D8-8B4D-4371-9985-335FE7C4DAB3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097F-2070-4E65-8521-41C291FF94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23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426D8-8B4D-4371-9985-335FE7C4DAB3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097F-2070-4E65-8521-41C291FF94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756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426D8-8B4D-4371-9985-335FE7C4DAB3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097F-2070-4E65-8521-41C291FF94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2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426D8-8B4D-4371-9985-335FE7C4DAB3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097F-2070-4E65-8521-41C291FF94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342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426D8-8B4D-4371-9985-335FE7C4DAB3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097F-2070-4E65-8521-41C291FF94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120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426D8-8B4D-4371-9985-335FE7C4DAB3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9097F-2070-4E65-8521-41C291FF94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07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wmf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10" Type="http://schemas.openxmlformats.org/officeDocument/2006/relationships/image" Target="../media/image8.gif"/><Relationship Id="rId4" Type="http://schemas.openxmlformats.org/officeDocument/2006/relationships/image" Target="../media/image2.gif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image" Target="../media/image19.jpeg"/><Relationship Id="rId18" Type="http://schemas.openxmlformats.org/officeDocument/2006/relationships/audio" Target="../media/audio10.wav"/><Relationship Id="rId3" Type="http://schemas.openxmlformats.org/officeDocument/2006/relationships/control" Target="../activeX/activeX2.xml"/><Relationship Id="rId7" Type="http://schemas.openxmlformats.org/officeDocument/2006/relationships/slide" Target="slide12.xml"/><Relationship Id="rId12" Type="http://schemas.openxmlformats.org/officeDocument/2006/relationships/slide" Target="slide17.xml"/><Relationship Id="rId17" Type="http://schemas.openxmlformats.org/officeDocument/2006/relationships/image" Target="../media/image22.wmf"/><Relationship Id="rId2" Type="http://schemas.openxmlformats.org/officeDocument/2006/relationships/control" Target="../activeX/activeX1.xml"/><Relationship Id="rId16" Type="http://schemas.openxmlformats.org/officeDocument/2006/relationships/image" Target="../media/image21.wmf"/><Relationship Id="rId1" Type="http://schemas.openxmlformats.org/officeDocument/2006/relationships/vmlDrawing" Target="../drawings/vmlDrawing1.vml"/><Relationship Id="rId6" Type="http://schemas.openxmlformats.org/officeDocument/2006/relationships/slide" Target="slide11.xml"/><Relationship Id="rId11" Type="http://schemas.openxmlformats.org/officeDocument/2006/relationships/slide" Target="slide16.xml"/><Relationship Id="rId5" Type="http://schemas.openxmlformats.org/officeDocument/2006/relationships/audio" Target="../media/audio1.wav"/><Relationship Id="rId15" Type="http://schemas.openxmlformats.org/officeDocument/2006/relationships/slide" Target="slide18.xml"/><Relationship Id="rId10" Type="http://schemas.openxmlformats.org/officeDocument/2006/relationships/slide" Target="slide15.xml"/><Relationship Id="rId4" Type="http://schemas.openxmlformats.org/officeDocument/2006/relationships/slideLayout" Target="../slideLayouts/slideLayout2.xml"/><Relationship Id="rId9" Type="http://schemas.openxmlformats.org/officeDocument/2006/relationships/slide" Target="slide14.xml"/><Relationship Id="rId1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hyperlink" Target="file:///C:\Users\PC\AppData\Local\Temp\Rar$DI11.296\DAIHOCHUE\BGDT-Truong-PDL\giao%20an%20anh%20van\TATCA\1.1.ppt" TargetMode="External"/><Relationship Id="rId7" Type="http://schemas.openxmlformats.org/officeDocument/2006/relationships/image" Target="../media/image2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10" Type="http://schemas.openxmlformats.org/officeDocument/2006/relationships/image" Target="../media/image30.jpeg"/><Relationship Id="rId4" Type="http://schemas.openxmlformats.org/officeDocument/2006/relationships/image" Target="../media/image26.gif"/><Relationship Id="rId9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hyperlink" Target="file:///C:\Users\PC\AppData\Local\Temp\Rar$DI11.296\DAIHOCHUE\BGDT-Truong-PDL\giao%20an%20anh%20van\TATCA\1.1.ppt" TargetMode="External"/><Relationship Id="rId7" Type="http://schemas.openxmlformats.org/officeDocument/2006/relationships/image" Target="../media/image2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10" Type="http://schemas.openxmlformats.org/officeDocument/2006/relationships/image" Target="../media/image33.jpeg"/><Relationship Id="rId4" Type="http://schemas.openxmlformats.org/officeDocument/2006/relationships/image" Target="../media/image26.gif"/><Relationship Id="rId9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ocuments\Downloads\This%20Is%20Our%20World%20Song%20-%20For%20Earth%20Day%20(1).mp4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HCA207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w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12573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52600"/>
            <a:ext cx="990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76400"/>
            <a:ext cx="8382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c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714500"/>
            <a:ext cx="990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o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76400"/>
            <a:ext cx="990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m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676400"/>
            <a:ext cx="10668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714500"/>
            <a:ext cx="8858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677092ykivovsu3o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04774"/>
            <a:ext cx="3324225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677092ykivovsu3o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575" y="6429374"/>
            <a:ext cx="3324225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677092ykivovsu3o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575" y="28574"/>
            <a:ext cx="3324225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677092ykivovsu3o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29374"/>
            <a:ext cx="3324225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62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-Point Star 3">
            <a:hlinkClick r:id="rId6" action="ppaction://hlinksldjump"/>
          </p:cNvPr>
          <p:cNvSpPr/>
          <p:nvPr/>
        </p:nvSpPr>
        <p:spPr>
          <a:xfrm>
            <a:off x="1905000" y="1905000"/>
            <a:ext cx="1524000" cy="1600200"/>
          </a:xfrm>
          <a:prstGeom prst="star6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6-Point Star 4">
            <a:hlinkClick r:id="rId7" action="ppaction://hlinksldjump"/>
          </p:cNvPr>
          <p:cNvSpPr/>
          <p:nvPr/>
        </p:nvSpPr>
        <p:spPr>
          <a:xfrm>
            <a:off x="3657600" y="1905000"/>
            <a:ext cx="1524000" cy="1600200"/>
          </a:xfrm>
          <a:prstGeom prst="star6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6-Point Star 5">
            <a:hlinkClick r:id="rId8" action="ppaction://hlinksldjump"/>
          </p:cNvPr>
          <p:cNvSpPr/>
          <p:nvPr/>
        </p:nvSpPr>
        <p:spPr>
          <a:xfrm>
            <a:off x="5562600" y="1905000"/>
            <a:ext cx="1524000" cy="160020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-Point Star 6">
            <a:hlinkClick r:id="rId9" action="ppaction://hlinksldjump"/>
          </p:cNvPr>
          <p:cNvSpPr/>
          <p:nvPr/>
        </p:nvSpPr>
        <p:spPr>
          <a:xfrm>
            <a:off x="1905000" y="3581400"/>
            <a:ext cx="1524000" cy="1600200"/>
          </a:xfrm>
          <a:prstGeom prst="star6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6-Point Star 7">
            <a:hlinkClick r:id="rId10" action="ppaction://hlinksldjump"/>
          </p:cNvPr>
          <p:cNvSpPr/>
          <p:nvPr/>
        </p:nvSpPr>
        <p:spPr>
          <a:xfrm>
            <a:off x="3657600" y="3581400"/>
            <a:ext cx="1524000" cy="1600200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6-Point Star 8">
            <a:hlinkClick r:id="rId11" action="ppaction://hlinksldjump"/>
          </p:cNvPr>
          <p:cNvSpPr/>
          <p:nvPr/>
        </p:nvSpPr>
        <p:spPr>
          <a:xfrm>
            <a:off x="5638800" y="3505200"/>
            <a:ext cx="1524000" cy="1600200"/>
          </a:xfrm>
          <a:prstGeom prst="star6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6-Point Star 9">
            <a:hlinkClick r:id="rId12" action="ppaction://hlinksldjump"/>
          </p:cNvPr>
          <p:cNvSpPr/>
          <p:nvPr/>
        </p:nvSpPr>
        <p:spPr>
          <a:xfrm>
            <a:off x="7000892" y="2500306"/>
            <a:ext cx="1524000" cy="1600200"/>
          </a:xfrm>
          <a:prstGeom prst="star6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>
            <a:off x="500034" y="5357826"/>
            <a:ext cx="1258888" cy="577850"/>
          </a:xfrm>
          <a:prstGeom prst="bevel">
            <a:avLst>
              <a:gd name="adj" fmla="val 12500"/>
            </a:avLst>
          </a:prstGeom>
          <a:blipFill dpi="0" rotWithShape="1">
            <a:blip r:embed="rId13"/>
            <a:srcRect/>
            <a:tile tx="0" ty="0" sx="100000" sy="100000" flip="none" algn="tl"/>
          </a:blipFill>
          <a:ln w="9525">
            <a:solidFill>
              <a:srgbClr val="FF7C80"/>
            </a:solidFill>
            <a:miter lim="800000"/>
            <a:headEnd/>
            <a:tailEnd/>
          </a:ln>
        </p:spPr>
        <p:txBody>
          <a:bodyPr anchor="ctr"/>
          <a:lstStyle/>
          <a:p>
            <a:pPr marL="342900" indent="-342900" algn="ctr">
              <a:spcBef>
                <a:spcPct val="20000"/>
              </a:spcBef>
            </a:pPr>
            <a:r>
              <a:rPr lang="en-US" sz="2200" b="1" dirty="0" smtClean="0"/>
              <a:t>Reduce</a:t>
            </a:r>
            <a:endParaRPr lang="en-US" sz="2200" b="1" dirty="0"/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>
            <a:off x="6457156" y="5273675"/>
            <a:ext cx="1258888" cy="577850"/>
          </a:xfrm>
          <a:prstGeom prst="bevel">
            <a:avLst>
              <a:gd name="adj" fmla="val 12500"/>
            </a:avLst>
          </a:prstGeom>
          <a:blipFill dpi="0" rotWithShape="1">
            <a:blip r:embed="rId14"/>
            <a:srcRect/>
            <a:tile tx="0" ty="0" sx="100000" sy="100000" flip="none" algn="tl"/>
          </a:blipFill>
          <a:ln w="9525">
            <a:solidFill>
              <a:srgbClr val="FF7C80"/>
            </a:solidFill>
            <a:miter lim="800000"/>
            <a:headEnd/>
            <a:tailEnd/>
          </a:ln>
        </p:spPr>
        <p:txBody>
          <a:bodyPr anchor="ctr"/>
          <a:lstStyle/>
          <a:p>
            <a:pPr marL="342900" indent="-342900" algn="ctr">
              <a:spcBef>
                <a:spcPct val="20000"/>
              </a:spcBef>
            </a:pPr>
            <a:r>
              <a:rPr lang="en-US" sz="2200" b="1" dirty="0" smtClean="0"/>
              <a:t>Recycle</a:t>
            </a:r>
            <a:endParaRPr lang="en-US" sz="2200" b="1" dirty="0"/>
          </a:p>
        </p:txBody>
      </p:sp>
      <p:sp>
        <p:nvSpPr>
          <p:cNvPr id="13" name="AutoShape 22">
            <a:hlinkClick r:id="rId1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396062"/>
            <a:ext cx="609600" cy="533400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2" name="TextBox2" r:id="rId2" imgW="1066680" imgH="581040"/>
        </mc:Choice>
        <mc:Fallback>
          <p:control name="TextBox2" r:id="rId2" imgW="1066680" imgH="581040">
            <p:pic>
              <p:nvPicPr>
                <p:cNvPr id="0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1188" y="6092825"/>
                  <a:ext cx="1066800" cy="5762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12700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53" name="TextBox1" r:id="rId3" imgW="1066680" imgH="609480"/>
        </mc:Choice>
        <mc:Fallback>
          <p:control name="TextBox1" r:id="rId3" imgW="1066680" imgH="60948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88125" y="6021388"/>
                  <a:ext cx="1066800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12700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0879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  <p:sndAc>
          <p:stSnd>
            <p:snd r:embed="rId5" name="applause.wav"/>
          </p:stSnd>
        </p:sndAc>
      </p:transition>
    </mc:Choice>
    <mc:Fallback xmlns="">
      <p:transition spd="slow">
        <p:fade/>
        <p:sndAc>
          <p:stSnd>
            <p:snd r:embed="rId18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785794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latin typeface="Verdana" pitchFamily="34" charset="0"/>
                <a:cs typeface="Arial" charset="0"/>
              </a:rPr>
              <a:t>1. What will you try to put in every classroom?</a:t>
            </a:r>
            <a:endParaRPr lang="en-US" sz="2600" b="1" dirty="0">
              <a:latin typeface="Verdana" pitchFamily="34" charset="0"/>
              <a:cs typeface="Arial" charset="0"/>
            </a:endParaRPr>
          </a:p>
        </p:txBody>
      </p:sp>
      <p:pic>
        <p:nvPicPr>
          <p:cNvPr id="8" name="Picture 3" descr="house_ic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2571744"/>
            <a:ext cx="10096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000100" y="1643050"/>
            <a:ext cx="563385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3300"/>
                </a:solidFill>
              </a:rPr>
              <a:t>We will try to put recycling bins </a:t>
            </a:r>
          </a:p>
          <a:p>
            <a:pPr algn="ctr"/>
            <a:r>
              <a:rPr lang="en-US" sz="3200" b="1" dirty="0" smtClean="0">
                <a:solidFill>
                  <a:srgbClr val="FF3300"/>
                </a:solidFill>
              </a:rPr>
              <a:t>in every classroom.</a:t>
            </a:r>
            <a:r>
              <a:rPr lang="en-US" sz="3200" b="1" dirty="0" smtClean="0"/>
              <a:t> </a:t>
            </a:r>
          </a:p>
          <a:p>
            <a:endParaRPr lang="vi-VN" dirty="0"/>
          </a:p>
        </p:txBody>
      </p:sp>
      <p:pic>
        <p:nvPicPr>
          <p:cNvPr id="10" name="Picture 8" descr="Image result for reduce reuse recyc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3500438"/>
            <a:ext cx="579120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909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house_ic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4572008"/>
            <a:ext cx="10096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571472" y="2214554"/>
            <a:ext cx="77867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3300"/>
                </a:solidFill>
              </a:rPr>
              <a:t>We can give them to charity or swap them with your friends or cousins.</a:t>
            </a:r>
            <a:endParaRPr lang="vi-VN" sz="3200" dirty="0"/>
          </a:p>
        </p:txBody>
      </p:sp>
      <p:pic>
        <p:nvPicPr>
          <p:cNvPr id="13" name="Picture 8" descr="Image result for reuse reduce recycle post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3929066"/>
            <a:ext cx="350046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571472" y="838200"/>
            <a:ext cx="8572528" cy="838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1" hangingPunct="1"/>
            <a:r>
              <a:rPr lang="en-US" sz="2800" b="1" dirty="0" smtClean="0">
                <a:latin typeface="Verdana" pitchFamily="34" charset="0"/>
                <a:cs typeface="Arial" charset="0"/>
              </a:rPr>
              <a:t>2. What </a:t>
            </a:r>
            <a:r>
              <a:rPr lang="en-US" sz="2800" b="1" dirty="0">
                <a:latin typeface="Verdana" pitchFamily="34" charset="0"/>
                <a:cs typeface="Arial" charset="0"/>
              </a:rPr>
              <a:t>can you do with your old clothes? </a:t>
            </a:r>
          </a:p>
        </p:txBody>
      </p:sp>
    </p:spTree>
    <p:extLst>
      <p:ext uri="{BB962C8B-B14F-4D97-AF65-F5344CB8AC3E}">
        <p14:creationId xmlns:p14="http://schemas.microsoft.com/office/powerpoint/2010/main" val="74713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5" name="WordArt 5"/>
          <p:cNvSpPr>
            <a:spLocks noChangeArrowheads="1" noChangeShapeType="1" noTextEdit="1"/>
          </p:cNvSpPr>
          <p:nvPr/>
        </p:nvSpPr>
        <p:spPr bwMode="auto">
          <a:xfrm>
            <a:off x="2133600" y="2038350"/>
            <a:ext cx="43434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fani Heavy"/>
              </a:rPr>
              <a:t>Lucky number</a:t>
            </a:r>
          </a:p>
        </p:txBody>
      </p:sp>
      <p:pic>
        <p:nvPicPr>
          <p:cNvPr id="179208" name="Picture 8" descr="floral">
            <a:hlinkClick r:id="rId3" action="ppaction://hlinkpres?slideindex=1&amp;slidetitle=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906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209" name="Picture 9" descr="floral">
            <a:hlinkClick r:id="rId3" action="ppaction://hlinkpres?slideindex=1&amp;slidetitle=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38800"/>
            <a:ext cx="9906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210" name="Picture 10" descr="buomba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33528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211" name="Picture 11" descr="buomba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8600"/>
            <a:ext cx="33528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213" name="Picture 13" descr="bfgfg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838200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214" name="Picture 14" descr="bfgfg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85800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215" name="Picture 15" descr="bfgfg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81000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216" name="Picture 16" descr="bfgfg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1000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217" name="Picture 17" descr="bfgfg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81000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218" name="Picture 18" descr="bfgfg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57200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219" name="Picture 19" descr="ÓteÎ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400550"/>
            <a:ext cx="137160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house_icon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29388" y="3429000"/>
            <a:ext cx="10096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1600200" y="776287"/>
            <a:ext cx="6934200" cy="128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60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Congratulations !</a:t>
            </a:r>
            <a:r>
              <a:rPr lang="en-US" b="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b="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b="0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2" name="Picture 9" descr="floral">
            <a:hlinkClick r:id="rId3" action="ppaction://hlinkpres?slideindex=1&amp;slidetitle=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160" y="5417593"/>
            <a:ext cx="9906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floral">
            <a:hlinkClick r:id="rId3" action="ppaction://hlinkpres?slideindex=1&amp;slidetitle=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644" y="400050"/>
            <a:ext cx="9906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1" descr="Image result for reduce reuse recycle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71802" y="4143380"/>
            <a:ext cx="22860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7434097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5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0" presetClass="emph" presetSubtype="0" repeatCount="indefinite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2" presetClass="emph" presetSubtype="0" repeatCount="indefinite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5" grpId="0" animBg="1"/>
      <p:bldP spid="179205" grpId="1" animBg="1"/>
      <p:bldP spid="179205" grpId="2" animBg="1"/>
      <p:bldP spid="179205" grpId="3" animBg="1"/>
      <p:bldP spid="179205" grpId="4" animBg="1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house_ic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3143248"/>
            <a:ext cx="10096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57158" y="428604"/>
            <a:ext cx="8358246" cy="838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 b="1" dirty="0" smtClean="0"/>
              <a:t>3. What kind of pens and pencils should you use?</a:t>
            </a:r>
            <a:endParaRPr lang="vi-VN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214414" y="1857364"/>
            <a:ext cx="735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We should use refillable ones.</a:t>
            </a:r>
            <a:endParaRPr lang="vi-VN" sz="3600" b="1" dirty="0">
              <a:solidFill>
                <a:srgbClr val="FF0000"/>
              </a:solidFill>
            </a:endParaRPr>
          </a:p>
        </p:txBody>
      </p:sp>
      <p:pic>
        <p:nvPicPr>
          <p:cNvPr id="12" name="Picture 6" descr="Image result for reduce reuse recyc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3505200"/>
            <a:ext cx="35814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713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house_ic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4214818"/>
            <a:ext cx="10096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42910" y="357166"/>
            <a:ext cx="7286676" cy="1295400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4000" dirty="0" smtClean="0">
                <a:solidFill>
                  <a:schemeClr val="bg1"/>
                </a:solidFill>
                <a:latin typeface="Verdana" pitchFamily="34" charset="0"/>
                <a:cs typeface="Arial" charset="0"/>
              </a:rPr>
              <a:t>4. </a:t>
            </a:r>
            <a:r>
              <a:rPr lang="en-US" sz="4000" b="0" dirty="0" smtClean="0">
                <a:solidFill>
                  <a:schemeClr val="bg1"/>
                </a:solidFill>
                <a:latin typeface="Verdana" pitchFamily="34" charset="0"/>
                <a:cs typeface="Arial" charset="0"/>
              </a:rPr>
              <a:t>How </a:t>
            </a:r>
            <a:r>
              <a:rPr lang="en-US" sz="4000" b="0" dirty="0">
                <a:solidFill>
                  <a:schemeClr val="bg1"/>
                </a:solidFill>
                <a:latin typeface="Verdana" pitchFamily="34" charset="0"/>
                <a:cs typeface="Arial" charset="0"/>
              </a:rPr>
              <a:t>can you save water?</a:t>
            </a: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214282" y="2285992"/>
            <a:ext cx="778674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600" b="1" dirty="0"/>
              <a:t>      </a:t>
            </a:r>
            <a:r>
              <a:rPr lang="en-US" sz="3600" b="1" dirty="0">
                <a:solidFill>
                  <a:srgbClr val="FF0000"/>
                </a:solidFill>
              </a:rPr>
              <a:t>We can turn the tap </a:t>
            </a:r>
            <a:r>
              <a:rPr lang="en-US" sz="3600" b="1" dirty="0" smtClean="0">
                <a:solidFill>
                  <a:srgbClr val="FF0000"/>
                </a:solidFill>
              </a:rPr>
              <a:t>off when you brush your teeth or wash the dishes.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3" name="Picture 8" descr="Image result for reduce reuse recyc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4071942"/>
            <a:ext cx="3200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713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5" name="WordArt 5"/>
          <p:cNvSpPr>
            <a:spLocks noChangeArrowheads="1" noChangeShapeType="1" noTextEdit="1"/>
          </p:cNvSpPr>
          <p:nvPr/>
        </p:nvSpPr>
        <p:spPr bwMode="auto">
          <a:xfrm>
            <a:off x="2133600" y="2038350"/>
            <a:ext cx="43434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fani Heavy"/>
              </a:rPr>
              <a:t>Lucky number</a:t>
            </a:r>
          </a:p>
        </p:txBody>
      </p:sp>
      <p:pic>
        <p:nvPicPr>
          <p:cNvPr id="179208" name="Picture 8" descr="floral">
            <a:hlinkClick r:id="rId3" action="ppaction://hlinkpres?slideindex=1&amp;slidetitle=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906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209" name="Picture 9" descr="floral">
            <a:hlinkClick r:id="rId3" action="ppaction://hlinkpres?slideindex=1&amp;slidetitle=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38800"/>
            <a:ext cx="9906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210" name="Picture 10" descr="buomba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33528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211" name="Picture 11" descr="buomba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8600"/>
            <a:ext cx="33528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213" name="Picture 13" descr="bfgfg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838200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214" name="Picture 14" descr="bfgfg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85800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215" name="Picture 15" descr="bfgfg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81000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216" name="Picture 16" descr="bfgfg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1000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217" name="Picture 17" descr="bfgfg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81000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218" name="Picture 18" descr="bfgfg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57200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219" name="Picture 19" descr="ÓteÎ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400550"/>
            <a:ext cx="137160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house_icon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00760" y="3571876"/>
            <a:ext cx="10096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1600200" y="776287"/>
            <a:ext cx="6934200" cy="128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60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Congratulations !</a:t>
            </a:r>
            <a:r>
              <a:rPr lang="en-US" b="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b="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b="0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2" name="Picture 9" descr="floral">
            <a:hlinkClick r:id="rId3" action="ppaction://hlinkpres?slideindex=1&amp;slidetitle=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160" y="5417593"/>
            <a:ext cx="9906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floral">
            <a:hlinkClick r:id="rId3" action="ppaction://hlinkpres?slideindex=1&amp;slidetitle=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644" y="400050"/>
            <a:ext cx="9906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img-thing?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14612" y="40005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7434097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5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0" presetClass="emph" presetSubtype="0" repeatCount="indefinite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2" presetClass="emph" presetSubtype="0" repeatCount="indefinite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5" grpId="0" animBg="1"/>
      <p:bldP spid="179205" grpId="1" animBg="1"/>
      <p:bldP spid="179205" grpId="2" animBg="1"/>
      <p:bldP spid="179205" grpId="3" animBg="1"/>
      <p:bldP spid="179205" grpId="4" animBg="1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house_ic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4500570"/>
            <a:ext cx="10096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57158" y="571480"/>
            <a:ext cx="8501090" cy="1828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2800" b="0" dirty="0" smtClean="0">
                <a:latin typeface="Verdana" pitchFamily="34" charset="0"/>
                <a:cs typeface="Arial" charset="0"/>
              </a:rPr>
              <a:t>5. If </a:t>
            </a:r>
            <a:r>
              <a:rPr lang="en-US" sz="2800" b="0" dirty="0">
                <a:latin typeface="Verdana" pitchFamily="34" charset="0"/>
                <a:cs typeface="Arial" charset="0"/>
              </a:rPr>
              <a:t>you bring water bottles to a picnic, what </a:t>
            </a:r>
          </a:p>
          <a:p>
            <a:pPr eaLnBrk="1" hangingPunct="1"/>
            <a:r>
              <a:rPr lang="en-US" sz="2800" b="0" dirty="0">
                <a:latin typeface="Verdana" pitchFamily="34" charset="0"/>
                <a:cs typeface="Arial" charset="0"/>
              </a:rPr>
              <a:t>type of bottles should you bring?</a:t>
            </a: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857224" y="3048000"/>
            <a:ext cx="8058176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3600" b="0" dirty="0" smtClean="0"/>
              <a:t> </a:t>
            </a:r>
            <a:r>
              <a:rPr lang="en-US" sz="3600" b="1" dirty="0">
                <a:solidFill>
                  <a:srgbClr val="FF0000"/>
                </a:solidFill>
              </a:rPr>
              <a:t>We should bring </a:t>
            </a:r>
            <a:r>
              <a:rPr lang="en-US" sz="3600" b="1" dirty="0" smtClean="0">
                <a:solidFill>
                  <a:srgbClr val="FF0000"/>
                </a:solidFill>
              </a:rPr>
              <a:t>reusable </a:t>
            </a:r>
            <a:r>
              <a:rPr lang="en-US" sz="3600" b="1" dirty="0">
                <a:solidFill>
                  <a:srgbClr val="FF0000"/>
                </a:solidFill>
              </a:rPr>
              <a:t>bottles.</a:t>
            </a:r>
          </a:p>
        </p:txBody>
      </p:sp>
      <p:pic>
        <p:nvPicPr>
          <p:cNvPr id="13" name="Picture 8" descr="Image result for reduce reuse recyc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4000504"/>
            <a:ext cx="32766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713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Speaking</a:t>
            </a:r>
          </a:p>
          <a:p>
            <a:pPr marL="400050" indent="-400050"/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 Do you think you can follow the tips for ‘going greener’? Discuss with your group and put the tips in order from the easiest to the most difficult. </a:t>
            </a:r>
            <a:endParaRPr lang="vi-VN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1714488"/>
            <a:ext cx="892971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       If you follow the tips below, you will become ‘greener’.</a:t>
            </a:r>
          </a:p>
          <a:p>
            <a:pPr marL="342900" indent="-342900"/>
            <a:r>
              <a:rPr lang="en-US" sz="2400" b="1" dirty="0" smtClean="0"/>
              <a:t>1. Talk to teachers  at school about putting recycling bins in every classroom.</a:t>
            </a:r>
          </a:p>
          <a:p>
            <a:pPr marL="342900" indent="-342900"/>
            <a:r>
              <a:rPr lang="en-US" sz="2400" b="1" dirty="0" smtClean="0"/>
              <a:t>2. Reuse your plastic bags.</a:t>
            </a:r>
          </a:p>
          <a:p>
            <a:pPr marL="342900" indent="-342900"/>
            <a:r>
              <a:rPr lang="en-US" sz="2400" b="1" dirty="0" smtClean="0"/>
              <a:t>3. Use refillable  pens and pencils.</a:t>
            </a:r>
          </a:p>
          <a:p>
            <a:pPr marL="342900" indent="-342900"/>
            <a:r>
              <a:rPr lang="en-US" sz="2400" b="1" dirty="0" smtClean="0"/>
              <a:t>4. Use reusable water bottles instead of plastic  ones.</a:t>
            </a:r>
          </a:p>
          <a:p>
            <a:pPr marL="342900" indent="-342900"/>
            <a:r>
              <a:rPr lang="en-US" sz="2400" b="1" dirty="0" smtClean="0"/>
              <a:t>5. Give last year’s clothes to charity  instead of throwing them away.</a:t>
            </a:r>
          </a:p>
          <a:p>
            <a:pPr marL="342900" indent="-342900"/>
            <a:r>
              <a:rPr lang="en-US" sz="2400" b="1" dirty="0" smtClean="0"/>
              <a:t>6. Swap your clothes with your friends or cousins.</a:t>
            </a:r>
          </a:p>
          <a:p>
            <a:pPr marL="342900" indent="-342900"/>
            <a:r>
              <a:rPr lang="en-US" sz="2400" b="1" dirty="0" smtClean="0"/>
              <a:t>7. Grow your own vegetables.</a:t>
            </a:r>
          </a:p>
          <a:p>
            <a:pPr marL="342900" indent="-342900"/>
            <a:r>
              <a:rPr lang="en-US" sz="2400" b="1" dirty="0" smtClean="0"/>
              <a:t>8. Turn the tap off when you brush your teeth or wash the dishes.</a:t>
            </a:r>
          </a:p>
          <a:p>
            <a:pPr marL="342900" indent="-342900"/>
            <a:r>
              <a:rPr lang="en-US" sz="2400" b="1" dirty="0" smtClean="0"/>
              <a:t>9. Walk more.</a:t>
            </a:r>
          </a:p>
          <a:p>
            <a:pPr marL="342900" indent="-342900"/>
            <a:r>
              <a:rPr lang="en-US" sz="2400" b="1" dirty="0" smtClean="0"/>
              <a:t>10. Find creative ways to reuse old items before throwing them away.</a:t>
            </a:r>
            <a:endParaRPr lang="vi-V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5143512"/>
            <a:ext cx="8072494" cy="1285884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9144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Speaking</a:t>
            </a:r>
          </a:p>
          <a:p>
            <a:pPr marL="400050" indent="-400050"/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5. The last tip tells you to find creative ways to reuse items before throwing away. Can you think of any creative ways to reuse:</a:t>
            </a:r>
            <a:endParaRPr lang="vi-VN" sz="2400" dirty="0"/>
          </a:p>
        </p:txBody>
      </p:sp>
      <p:pic>
        <p:nvPicPr>
          <p:cNvPr id="11" name="Picture 10" descr="envelop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2000240"/>
            <a:ext cx="3429000" cy="3500462"/>
          </a:xfrm>
          <a:prstGeom prst="rect">
            <a:avLst/>
          </a:prstGeom>
        </p:spPr>
      </p:pic>
      <p:pic>
        <p:nvPicPr>
          <p:cNvPr id="12" name="Picture 11" descr="hinh an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2000240"/>
            <a:ext cx="4143404" cy="3429025"/>
          </a:xfrm>
          <a:prstGeom prst="rect">
            <a:avLst/>
          </a:prstGeom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428596" y="5643578"/>
            <a:ext cx="8286776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dirty="0" smtClean="0">
                <a:solidFill>
                  <a:srgbClr val="1C3C6A"/>
                </a:solidFill>
              </a:rPr>
              <a:t>- Collect them and organize envelope- collecting club </a:t>
            </a:r>
            <a:endParaRPr lang="en-US" sz="2800" b="0" dirty="0">
              <a:solidFill>
                <a:srgbClr val="1C3C6A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8860" y="1214422"/>
            <a:ext cx="32119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Old envelopes</a:t>
            </a:r>
            <a:endParaRPr lang="vi-VN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n pha ru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85728"/>
            <a:ext cx="3000396" cy="2428892"/>
          </a:xfrm>
          <a:prstGeom prst="rect">
            <a:avLst/>
          </a:prstGeom>
        </p:spPr>
      </p:pic>
      <p:pic>
        <p:nvPicPr>
          <p:cNvPr id="3" name="Picture 2" descr="o nhiem da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3571876"/>
            <a:ext cx="3286148" cy="2571768"/>
          </a:xfrm>
          <a:prstGeom prst="rect">
            <a:avLst/>
          </a:prstGeom>
        </p:spPr>
      </p:pic>
      <p:pic>
        <p:nvPicPr>
          <p:cNvPr id="4" name="Picture 3" descr="o nhiem khong kh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554" y="285728"/>
            <a:ext cx="2928958" cy="2428892"/>
          </a:xfrm>
          <a:prstGeom prst="rect">
            <a:avLst/>
          </a:prstGeom>
        </p:spPr>
      </p:pic>
      <p:pic>
        <p:nvPicPr>
          <p:cNvPr id="5" name="Picture 4" descr="o nhiem nuo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48" y="3571876"/>
            <a:ext cx="3363312" cy="2571768"/>
          </a:xfrm>
          <a:prstGeom prst="rect">
            <a:avLst/>
          </a:prstGeom>
        </p:spPr>
      </p:pic>
      <p:pic>
        <p:nvPicPr>
          <p:cNvPr id="6" name="Picture 5" descr="onhiemtiengo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7950" y="285728"/>
            <a:ext cx="2643206" cy="24288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5720" y="2857496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1.</a:t>
            </a:r>
            <a:endParaRPr lang="vi-VN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42910" y="2857496"/>
            <a:ext cx="1937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Deforestation</a:t>
            </a:r>
            <a:endParaRPr lang="vi-VN" sz="2400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0430" y="2857496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2.</a:t>
            </a:r>
            <a:endParaRPr lang="vi-VN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857620" y="2857496"/>
            <a:ext cx="1782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Air pollution</a:t>
            </a:r>
            <a:endParaRPr lang="vi-VN" sz="24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72264" y="2857496"/>
            <a:ext cx="490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3. </a:t>
            </a:r>
            <a:endParaRPr lang="vi-VN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010082" y="2857496"/>
            <a:ext cx="2133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Noise pollution</a:t>
            </a:r>
            <a:endParaRPr lang="vi-VN" sz="2400" b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7224" y="6215082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4.</a:t>
            </a:r>
            <a:endParaRPr lang="vi-VN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285852" y="6215082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Water pollution</a:t>
            </a:r>
            <a:endParaRPr lang="vi-VN" sz="2400" b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72132" y="6215082"/>
            <a:ext cx="357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5.</a:t>
            </a:r>
            <a:endParaRPr lang="vi-VN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000760" y="6215082"/>
            <a:ext cx="1874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Soil pollution</a:t>
            </a:r>
            <a:endParaRPr lang="vi-VN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Speaking</a:t>
            </a:r>
          </a:p>
          <a:p>
            <a:pPr marL="400050" indent="-400050"/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5. The last tip tells you to find creative ways to reuse items before throwing away. Can you think of any creative ways to reuse:</a:t>
            </a:r>
            <a:endParaRPr lang="vi-VN" sz="2400" dirty="0"/>
          </a:p>
        </p:txBody>
      </p:sp>
      <p:pic>
        <p:nvPicPr>
          <p:cNvPr id="9" name="Picture 8" descr="chai nhua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1643050"/>
            <a:ext cx="2857520" cy="3143272"/>
          </a:xfrm>
          <a:prstGeom prst="rect">
            <a:avLst/>
          </a:prstGeom>
        </p:spPr>
      </p:pic>
      <p:pic>
        <p:nvPicPr>
          <p:cNvPr id="10" name="Picture 9" descr="chai nhua 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1643050"/>
            <a:ext cx="3428992" cy="3071834"/>
          </a:xfrm>
          <a:prstGeom prst="rect">
            <a:avLst/>
          </a:prstGeom>
        </p:spPr>
      </p:pic>
      <p:pic>
        <p:nvPicPr>
          <p:cNvPr id="11" name="Picture 10" descr="chai nhu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43050"/>
            <a:ext cx="2838450" cy="3143272"/>
          </a:xfrm>
          <a:prstGeom prst="rect">
            <a:avLst/>
          </a:prstGeom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14348" y="5000636"/>
            <a:ext cx="7086600" cy="519113"/>
          </a:xfrm>
          <a:prstGeom prst="rect">
            <a:avLst/>
          </a:prstGeom>
          <a:solidFill>
            <a:srgbClr val="82B00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</a:pPr>
            <a:r>
              <a:rPr lang="en-US" sz="2800" b="0" dirty="0">
                <a:solidFill>
                  <a:schemeClr val="bg1"/>
                </a:solidFill>
              </a:rPr>
              <a:t>b. </a:t>
            </a:r>
            <a:r>
              <a:rPr lang="en-US" sz="2800" b="0" dirty="0" smtClean="0">
                <a:solidFill>
                  <a:schemeClr val="bg1"/>
                </a:solidFill>
              </a:rPr>
              <a:t>used </a:t>
            </a:r>
            <a:r>
              <a:rPr lang="en-US" sz="2800" b="0" dirty="0">
                <a:solidFill>
                  <a:schemeClr val="bg1"/>
                </a:solidFill>
              </a:rPr>
              <a:t>water bottles.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42910" y="5572140"/>
            <a:ext cx="7858180" cy="1600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FontTx/>
              <a:buChar char="-"/>
            </a:pPr>
            <a:r>
              <a:rPr lang="en-US" sz="2800" b="0" dirty="0" smtClean="0">
                <a:solidFill>
                  <a:srgbClr val="1C3C6A"/>
                </a:solidFill>
              </a:rPr>
              <a:t> use </a:t>
            </a:r>
            <a:r>
              <a:rPr lang="en-US" sz="2800" b="0" dirty="0">
                <a:solidFill>
                  <a:srgbClr val="1C3C6A"/>
                </a:solidFill>
              </a:rPr>
              <a:t>them to make small </a:t>
            </a:r>
            <a:r>
              <a:rPr lang="en-US" sz="2800" b="0" dirty="0" smtClean="0">
                <a:solidFill>
                  <a:srgbClr val="1C3C6A"/>
                </a:solidFill>
              </a:rPr>
              <a:t>projects</a:t>
            </a:r>
          </a:p>
          <a:p>
            <a:pPr algn="l">
              <a:buFontTx/>
              <a:buChar char="-"/>
            </a:pPr>
            <a:r>
              <a:rPr lang="en-US" sz="2800" b="0" dirty="0" smtClean="0">
                <a:solidFill>
                  <a:srgbClr val="1C3C6A"/>
                </a:solidFill>
              </a:rPr>
              <a:t> decorate them to make new products</a:t>
            </a:r>
            <a:endParaRPr lang="en-US" sz="2800" b="0" dirty="0">
              <a:solidFill>
                <a:srgbClr val="1C3C6A"/>
              </a:solidFill>
            </a:endParaRPr>
          </a:p>
          <a:p>
            <a:pPr algn="l">
              <a:spcBef>
                <a:spcPct val="50000"/>
              </a:spcBef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5143512"/>
            <a:ext cx="7048500" cy="1285884"/>
          </a:xfrm>
        </p:spPr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-</a:t>
            </a:r>
          </a:p>
        </p:txBody>
      </p:sp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785786" y="1785926"/>
            <a:ext cx="7086600" cy="519113"/>
          </a:xfrm>
          <a:prstGeom prst="rect">
            <a:avLst/>
          </a:prstGeom>
          <a:solidFill>
            <a:srgbClr val="82B00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</a:pPr>
            <a:r>
              <a:rPr lang="en-US" sz="2800" b="0" dirty="0">
                <a:solidFill>
                  <a:schemeClr val="bg1"/>
                </a:solidFill>
              </a:rPr>
              <a:t>b. </a:t>
            </a:r>
            <a:r>
              <a:rPr lang="en-US" sz="2800" b="0" dirty="0" smtClean="0">
                <a:solidFill>
                  <a:schemeClr val="bg1"/>
                </a:solidFill>
              </a:rPr>
              <a:t>used </a:t>
            </a:r>
            <a:r>
              <a:rPr lang="en-US" sz="2800" b="0" dirty="0">
                <a:solidFill>
                  <a:schemeClr val="bg1"/>
                </a:solidFill>
              </a:rPr>
              <a:t>water bottles.</a:t>
            </a:r>
          </a:p>
        </p:txBody>
      </p:sp>
      <p:sp>
        <p:nvSpPr>
          <p:cNvPr id="78857" name="Text Box 9"/>
          <p:cNvSpPr txBox="1">
            <a:spLocks noChangeArrowheads="1"/>
          </p:cNvSpPr>
          <p:nvPr/>
        </p:nvSpPr>
        <p:spPr bwMode="auto">
          <a:xfrm>
            <a:off x="928662" y="2571744"/>
            <a:ext cx="6215106" cy="1600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FontTx/>
              <a:buChar char="-"/>
            </a:pPr>
            <a:r>
              <a:rPr lang="en-US" sz="2800" b="0" dirty="0" smtClean="0">
                <a:solidFill>
                  <a:srgbClr val="1C3C6A"/>
                </a:solidFill>
              </a:rPr>
              <a:t> use </a:t>
            </a:r>
            <a:r>
              <a:rPr lang="en-US" sz="2800" b="0" dirty="0">
                <a:solidFill>
                  <a:srgbClr val="1C3C6A"/>
                </a:solidFill>
              </a:rPr>
              <a:t>them to make small </a:t>
            </a:r>
            <a:r>
              <a:rPr lang="en-US" sz="2800" b="0" dirty="0" smtClean="0">
                <a:solidFill>
                  <a:srgbClr val="1C3C6A"/>
                </a:solidFill>
              </a:rPr>
              <a:t>projects</a:t>
            </a:r>
          </a:p>
          <a:p>
            <a:pPr algn="l">
              <a:buFontTx/>
              <a:buChar char="-"/>
            </a:pPr>
            <a:r>
              <a:rPr lang="en-US" sz="2800" b="0" dirty="0" smtClean="0">
                <a:solidFill>
                  <a:srgbClr val="1C3C6A"/>
                </a:solidFill>
              </a:rPr>
              <a:t> decorate them to make new products</a:t>
            </a:r>
            <a:endParaRPr lang="en-US" sz="2800" b="0" dirty="0">
              <a:solidFill>
                <a:srgbClr val="1C3C6A"/>
              </a:solidFill>
            </a:endParaRPr>
          </a:p>
          <a:p>
            <a:pPr algn="l">
              <a:spcBef>
                <a:spcPct val="50000"/>
              </a:spcBef>
            </a:pPr>
            <a:endParaRPr lang="en-US" sz="2800" dirty="0"/>
          </a:p>
        </p:txBody>
      </p:sp>
      <p:sp>
        <p:nvSpPr>
          <p:cNvPr id="78859" name="Text Box 11"/>
          <p:cNvSpPr txBox="1">
            <a:spLocks noChangeArrowheads="1"/>
          </p:cNvSpPr>
          <p:nvPr/>
        </p:nvSpPr>
        <p:spPr bwMode="auto">
          <a:xfrm>
            <a:off x="785786" y="3857628"/>
            <a:ext cx="7010400" cy="519113"/>
          </a:xfrm>
          <a:prstGeom prst="rect">
            <a:avLst/>
          </a:prstGeom>
          <a:solidFill>
            <a:srgbClr val="82B00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</a:pPr>
            <a:r>
              <a:rPr lang="en-US" sz="2400" b="0" dirty="0">
                <a:solidFill>
                  <a:schemeClr val="bg1"/>
                </a:solidFill>
              </a:rPr>
              <a:t>C. </a:t>
            </a:r>
            <a:r>
              <a:rPr lang="en-US" sz="2800" b="0" dirty="0">
                <a:solidFill>
                  <a:schemeClr val="bg1"/>
                </a:solidFill>
              </a:rPr>
              <a:t>used </a:t>
            </a:r>
            <a:r>
              <a:rPr lang="en-US" sz="2800" b="0" dirty="0" smtClean="0">
                <a:solidFill>
                  <a:schemeClr val="bg1"/>
                </a:solidFill>
              </a:rPr>
              <a:t>books</a:t>
            </a:r>
            <a:r>
              <a:rPr lang="en-US" sz="2800" b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8860" name="Text Box 12"/>
          <p:cNvSpPr txBox="1">
            <a:spLocks noChangeArrowheads="1"/>
          </p:cNvSpPr>
          <p:nvPr/>
        </p:nvSpPr>
        <p:spPr bwMode="auto">
          <a:xfrm>
            <a:off x="857224" y="4857760"/>
            <a:ext cx="7010400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800" b="0" dirty="0" smtClean="0">
                <a:solidFill>
                  <a:srgbClr val="1C3C6A"/>
                </a:solidFill>
              </a:rPr>
              <a:t>  </a:t>
            </a:r>
            <a:r>
              <a:rPr lang="en-US" sz="2800" b="0" dirty="0">
                <a:solidFill>
                  <a:srgbClr val="1C3C6A"/>
                </a:solidFill>
              </a:rPr>
              <a:t>- </a:t>
            </a:r>
            <a:r>
              <a:rPr lang="en-US" sz="2800" b="0" dirty="0" smtClean="0">
                <a:solidFill>
                  <a:srgbClr val="1C3C6A"/>
                </a:solidFill>
              </a:rPr>
              <a:t>set up a few book fairs. Students can swap their old books or used books.</a:t>
            </a:r>
            <a:endParaRPr lang="en-US" sz="2800" b="0" dirty="0">
              <a:solidFill>
                <a:srgbClr val="1C3C6A"/>
              </a:solidFill>
            </a:endParaRPr>
          </a:p>
          <a:p>
            <a:pPr algn="l"/>
            <a:r>
              <a:rPr lang="en-US" sz="2800" b="0" dirty="0">
                <a:solidFill>
                  <a:srgbClr val="1C3C6A"/>
                </a:solidFill>
              </a:rPr>
              <a:t>  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9144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Speaking</a:t>
            </a:r>
          </a:p>
          <a:p>
            <a:pPr marL="400050" indent="-400050"/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5. The last tip tells you to find creative ways to reuse items before throwing away. Can you think of any creative ways to reuse:</a:t>
            </a:r>
            <a:endParaRPr lang="vi-V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8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8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6" grpId="0" animBg="1"/>
      <p:bldP spid="78857" grpId="0"/>
      <p:bldP spid="78859" grpId="0" animBg="1"/>
      <p:bldP spid="7886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his Is Our World Song - For Earth Day (1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3071810"/>
            <a:ext cx="89297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Read “3Rs Club” again.</a:t>
            </a:r>
          </a:p>
          <a:p>
            <a:pPr marL="342900" indent="-342900">
              <a:buAutoNum type="arabicPeriod"/>
            </a:pP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Add more tips in Ex 4/p54</a:t>
            </a:r>
          </a:p>
          <a:p>
            <a:pPr marL="342900" indent="-342900">
              <a:buAutoNum type="arabicPeriod"/>
            </a:pP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Find creative ways to reuse “ used books”</a:t>
            </a:r>
          </a:p>
          <a:p>
            <a:pPr marL="342900" indent="-342900">
              <a:buAutoNum type="arabicPeriod"/>
            </a:pP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Do exercises D1,2 in workbook/ p. 36,37</a:t>
            </a:r>
          </a:p>
          <a:p>
            <a:pPr marL="342900" indent="-342900">
              <a:buAutoNum type="arabicPeriod"/>
            </a:pP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Prepare: Skills 2/p 55.</a:t>
            </a:r>
          </a:p>
        </p:txBody>
      </p:sp>
      <p:pic>
        <p:nvPicPr>
          <p:cNvPr id="4" name="Picture 2" descr="background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304800"/>
            <a:ext cx="7239000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3357554" y="1142984"/>
            <a:ext cx="27432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Homework</a:t>
            </a: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EN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14313" y="1836738"/>
            <a:ext cx="89296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40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11: OUR GREENER WORLD</a:t>
            </a:r>
            <a:endParaRPr lang="en-US" sz="4000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5" name="WordArt 5"/>
          <p:cNvSpPr>
            <a:spLocks noChangeArrowheads="1" noChangeShapeType="1" noTextEdit="1"/>
          </p:cNvSpPr>
          <p:nvPr/>
        </p:nvSpPr>
        <p:spPr bwMode="auto">
          <a:xfrm>
            <a:off x="992187" y="3160713"/>
            <a:ext cx="7315201" cy="1071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25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FFF00"/>
              </a:extrusionClr>
            </a:sp3d>
          </a:bodyPr>
          <a:lstStyle/>
          <a:p>
            <a:pPr algn="ctr" eaLnBrk="0" hangingPunct="0">
              <a:defRPr/>
            </a:pP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CC00CC"/>
                </a:solidFill>
                <a:latin typeface="Times New Roman"/>
                <a:cs typeface="Times New Roman"/>
              </a:rPr>
              <a:t>Period 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CC00CC"/>
                </a:solidFill>
                <a:latin typeface="Times New Roman"/>
                <a:cs typeface="Times New Roman"/>
              </a:rPr>
              <a:t>91 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CC00CC"/>
                </a:solidFill>
                <a:latin typeface="Times New Roman"/>
                <a:cs typeface="Times New Roman"/>
              </a:rPr>
              <a:t>: Lesson 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CC00CC"/>
                </a:solidFill>
                <a:latin typeface="Times New Roman"/>
                <a:cs typeface="Times New Roman"/>
              </a:rPr>
              <a:t>5: Skills 1/p.54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CC00CC"/>
              </a:solidFill>
              <a:latin typeface="Times New Roman"/>
              <a:cs typeface="Times New Roman"/>
            </a:endParaRPr>
          </a:p>
        </p:txBody>
      </p:sp>
      <p:sp>
        <p:nvSpPr>
          <p:cNvPr id="3077" name="Text Box 9"/>
          <p:cNvSpPr txBox="1">
            <a:spLocks noChangeArrowheads="1"/>
          </p:cNvSpPr>
          <p:nvPr/>
        </p:nvSpPr>
        <p:spPr bwMode="auto">
          <a:xfrm>
            <a:off x="533400" y="228600"/>
            <a:ext cx="838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8" name="Freeform 4"/>
          <p:cNvSpPr>
            <a:spLocks/>
          </p:cNvSpPr>
          <p:nvPr/>
        </p:nvSpPr>
        <p:spPr bwMode="gray">
          <a:xfrm rot="-1770690">
            <a:off x="4191000" y="3962400"/>
            <a:ext cx="2466975" cy="771525"/>
          </a:xfrm>
          <a:custGeom>
            <a:avLst/>
            <a:gdLst>
              <a:gd name="T0" fmla="*/ 2147483647 w 1717"/>
              <a:gd name="T1" fmla="*/ 259184612 h 484"/>
              <a:gd name="T2" fmla="*/ 2147483647 w 1717"/>
              <a:gd name="T3" fmla="*/ 1003706349 h 484"/>
              <a:gd name="T4" fmla="*/ 2147483647 w 1717"/>
              <a:gd name="T5" fmla="*/ 937638958 h 484"/>
              <a:gd name="T6" fmla="*/ 2147483647 w 1717"/>
              <a:gd name="T7" fmla="*/ 1024033796 h 484"/>
              <a:gd name="T8" fmla="*/ 2147483647 w 1717"/>
              <a:gd name="T9" fmla="*/ 1100264910 h 484"/>
              <a:gd name="T10" fmla="*/ 2147483647 w 1717"/>
              <a:gd name="T11" fmla="*/ 1163789775 h 484"/>
              <a:gd name="T12" fmla="*/ 2147483647 w 1717"/>
              <a:gd name="T13" fmla="*/ 1199364402 h 484"/>
              <a:gd name="T14" fmla="*/ 1998315993 w 1717"/>
              <a:gd name="T15" fmla="*/ 1217152512 h 484"/>
              <a:gd name="T16" fmla="*/ 1800136203 w 1717"/>
              <a:gd name="T17" fmla="*/ 1217152512 h 484"/>
              <a:gd name="T18" fmla="*/ 1581312565 w 1717"/>
              <a:gd name="T19" fmla="*/ 1189200678 h 484"/>
              <a:gd name="T20" fmla="*/ 1308814277 w 1717"/>
              <a:gd name="T21" fmla="*/ 1115510495 h 484"/>
              <a:gd name="T22" fmla="*/ 1081733388 w 1717"/>
              <a:gd name="T23" fmla="*/ 1034197519 h 484"/>
              <a:gd name="T24" fmla="*/ 898003429 w 1717"/>
              <a:gd name="T25" fmla="*/ 947802681 h 484"/>
              <a:gd name="T26" fmla="*/ 710145384 w 1717"/>
              <a:gd name="T27" fmla="*/ 828375543 h 484"/>
              <a:gd name="T28" fmla="*/ 499578998 w 1717"/>
              <a:gd name="T29" fmla="*/ 650502412 h 484"/>
              <a:gd name="T30" fmla="*/ 324107639 w 1717"/>
              <a:gd name="T31" fmla="*/ 472630875 h 484"/>
              <a:gd name="T32" fmla="*/ 210566476 w 1717"/>
              <a:gd name="T33" fmla="*/ 335415727 h 484"/>
              <a:gd name="T34" fmla="*/ 0 w 1717"/>
              <a:gd name="T35" fmla="*/ 0 h 484"/>
              <a:gd name="T36" fmla="*/ 278690599 w 1717"/>
              <a:gd name="T37" fmla="*/ 315086686 h 484"/>
              <a:gd name="T38" fmla="*/ 452098723 w 1717"/>
              <a:gd name="T39" fmla="*/ 472630875 h 484"/>
              <a:gd name="T40" fmla="*/ 633764009 w 1717"/>
              <a:gd name="T41" fmla="*/ 586977546 h 484"/>
              <a:gd name="T42" fmla="*/ 815429475 w 1717"/>
              <a:gd name="T43" fmla="*/ 678454246 h 484"/>
              <a:gd name="T44" fmla="*/ 1005352013 w 1717"/>
              <a:gd name="T45" fmla="*/ 744521636 h 484"/>
              <a:gd name="T46" fmla="*/ 1178758610 w 1717"/>
              <a:gd name="T47" fmla="*/ 785178124 h 484"/>
              <a:gd name="T48" fmla="*/ 1389324996 w 1717"/>
              <a:gd name="T49" fmla="*/ 808046502 h 484"/>
              <a:gd name="T50" fmla="*/ 1581312565 w 1717"/>
              <a:gd name="T51" fmla="*/ 808046502 h 484"/>
              <a:gd name="T52" fmla="*/ 1837294554 w 1717"/>
              <a:gd name="T53" fmla="*/ 790259986 h 484"/>
              <a:gd name="T54" fmla="*/ 2064376880 w 1717"/>
              <a:gd name="T55" fmla="*/ 752144429 h 484"/>
              <a:gd name="T56" fmla="*/ 2147483647 w 1717"/>
              <a:gd name="T57" fmla="*/ 696242356 h 484"/>
              <a:gd name="T58" fmla="*/ 2147483647 w 1717"/>
              <a:gd name="T59" fmla="*/ 622552173 h 484"/>
              <a:gd name="T60" fmla="*/ 2147483647 w 1717"/>
              <a:gd name="T61" fmla="*/ 531075473 h 484"/>
              <a:gd name="T62" fmla="*/ 2147483647 w 1717"/>
              <a:gd name="T63" fmla="*/ 388776869 h 48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717"/>
              <a:gd name="T97" fmla="*/ 0 h 484"/>
              <a:gd name="T98" fmla="*/ 1717 w 1717"/>
              <a:gd name="T99" fmla="*/ 484 h 48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rgbClr val="CC66FF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185349" name="Freeform 5"/>
          <p:cNvSpPr>
            <a:spLocks/>
          </p:cNvSpPr>
          <p:nvPr/>
        </p:nvSpPr>
        <p:spPr bwMode="gray">
          <a:xfrm rot="2882553">
            <a:off x="2809875" y="4429125"/>
            <a:ext cx="2465388" cy="769938"/>
          </a:xfrm>
          <a:custGeom>
            <a:avLst/>
            <a:gdLst>
              <a:gd name="T0" fmla="*/ 2147483647 w 1717"/>
              <a:gd name="T1" fmla="*/ 258120158 h 484"/>
              <a:gd name="T2" fmla="*/ 2147483647 w 1717"/>
              <a:gd name="T3" fmla="*/ 999581699 h 484"/>
              <a:gd name="T4" fmla="*/ 2147483647 w 1717"/>
              <a:gd name="T5" fmla="*/ 933785423 h 484"/>
              <a:gd name="T6" fmla="*/ 2147483647 w 1717"/>
              <a:gd name="T7" fmla="*/ 1019825973 h 484"/>
              <a:gd name="T8" fmla="*/ 2147483647 w 1717"/>
              <a:gd name="T9" fmla="*/ 1095742795 h 484"/>
              <a:gd name="T10" fmla="*/ 2147483647 w 1717"/>
              <a:gd name="T11" fmla="*/ 1159008139 h 484"/>
              <a:gd name="T12" fmla="*/ 2147483647 w 1717"/>
              <a:gd name="T13" fmla="*/ 1194436413 h 484"/>
              <a:gd name="T14" fmla="*/ 1995746813 w 1717"/>
              <a:gd name="T15" fmla="*/ 1212149755 h 484"/>
              <a:gd name="T16" fmla="*/ 1797820868 w 1717"/>
              <a:gd name="T17" fmla="*/ 1212149755 h 484"/>
              <a:gd name="T18" fmla="*/ 1579278715 w 1717"/>
              <a:gd name="T19" fmla="*/ 1184314276 h 484"/>
              <a:gd name="T20" fmla="*/ 1307130900 w 1717"/>
              <a:gd name="T21" fmla="*/ 1110926795 h 484"/>
              <a:gd name="T22" fmla="*/ 1080342550 w 1717"/>
              <a:gd name="T23" fmla="*/ 1029948109 h 484"/>
              <a:gd name="T24" fmla="*/ 896848526 w 1717"/>
              <a:gd name="T25" fmla="*/ 943907560 h 484"/>
              <a:gd name="T26" fmla="*/ 709231942 w 1717"/>
              <a:gd name="T27" fmla="*/ 824971059 h 484"/>
              <a:gd name="T28" fmla="*/ 498935985 w 1717"/>
              <a:gd name="T29" fmla="*/ 647829687 h 484"/>
              <a:gd name="T30" fmla="*/ 323690940 w 1717"/>
              <a:gd name="T31" fmla="*/ 470688314 h 484"/>
              <a:gd name="T32" fmla="*/ 210296047 w 1717"/>
              <a:gd name="T33" fmla="*/ 334036980 h 484"/>
              <a:gd name="T34" fmla="*/ 0 w 1717"/>
              <a:gd name="T35" fmla="*/ 0 h 484"/>
              <a:gd name="T36" fmla="*/ 278331834 w 1717"/>
              <a:gd name="T37" fmla="*/ 313792706 h 484"/>
              <a:gd name="T38" fmla="*/ 451516407 w 1717"/>
              <a:gd name="T39" fmla="*/ 470688314 h 484"/>
              <a:gd name="T40" fmla="*/ 632948523 w 1717"/>
              <a:gd name="T41" fmla="*/ 584564342 h 484"/>
              <a:gd name="T42" fmla="*/ 814379383 w 1717"/>
              <a:gd name="T43" fmla="*/ 675666756 h 484"/>
              <a:gd name="T44" fmla="*/ 1004057695 w 1717"/>
              <a:gd name="T45" fmla="*/ 741461441 h 484"/>
              <a:gd name="T46" fmla="*/ 1177243614 w 1717"/>
              <a:gd name="T47" fmla="*/ 781949989 h 484"/>
              <a:gd name="T48" fmla="*/ 1387538136 w 1717"/>
              <a:gd name="T49" fmla="*/ 804725195 h 484"/>
              <a:gd name="T50" fmla="*/ 1579278715 w 1717"/>
              <a:gd name="T51" fmla="*/ 804725195 h 484"/>
              <a:gd name="T52" fmla="*/ 1834932342 w 1717"/>
              <a:gd name="T53" fmla="*/ 787011853 h 484"/>
              <a:gd name="T54" fmla="*/ 2061720692 w 1717"/>
              <a:gd name="T55" fmla="*/ 749052646 h 484"/>
              <a:gd name="T56" fmla="*/ 2147483647 w 1717"/>
              <a:gd name="T57" fmla="*/ 693380098 h 484"/>
              <a:gd name="T58" fmla="*/ 2147483647 w 1717"/>
              <a:gd name="T59" fmla="*/ 619992617 h 484"/>
              <a:gd name="T60" fmla="*/ 2147483647 w 1717"/>
              <a:gd name="T61" fmla="*/ 528891794 h 484"/>
              <a:gd name="T62" fmla="*/ 2147483647 w 1717"/>
              <a:gd name="T63" fmla="*/ 387180187 h 48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717"/>
              <a:gd name="T97" fmla="*/ 0 h 484"/>
              <a:gd name="T98" fmla="*/ 1717 w 1717"/>
              <a:gd name="T99" fmla="*/ 484 h 48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rgbClr val="FF9966"/>
          </a:solidFill>
          <a:ln w="12700" cap="rnd">
            <a:noFill/>
            <a:round/>
            <a:headEnd/>
            <a:tailEnd/>
          </a:ln>
        </p:spPr>
        <p:txBody>
          <a:bodyPr rot="10800000" vert="eaVert"/>
          <a:lstStyle/>
          <a:p>
            <a:endParaRPr lang="vi-VN"/>
          </a:p>
        </p:txBody>
      </p:sp>
      <p:sp>
        <p:nvSpPr>
          <p:cNvPr id="185350" name="Freeform 6"/>
          <p:cNvSpPr>
            <a:spLocks/>
          </p:cNvSpPr>
          <p:nvPr/>
        </p:nvSpPr>
        <p:spPr bwMode="gray">
          <a:xfrm rot="7200000">
            <a:off x="2047875" y="3133725"/>
            <a:ext cx="2465388" cy="769938"/>
          </a:xfrm>
          <a:custGeom>
            <a:avLst/>
            <a:gdLst>
              <a:gd name="T0" fmla="*/ 2147483647 w 1717"/>
              <a:gd name="T1" fmla="*/ 258120158 h 484"/>
              <a:gd name="T2" fmla="*/ 2147483647 w 1717"/>
              <a:gd name="T3" fmla="*/ 999581699 h 484"/>
              <a:gd name="T4" fmla="*/ 2147483647 w 1717"/>
              <a:gd name="T5" fmla="*/ 933785423 h 484"/>
              <a:gd name="T6" fmla="*/ 2147483647 w 1717"/>
              <a:gd name="T7" fmla="*/ 1019825973 h 484"/>
              <a:gd name="T8" fmla="*/ 2147483647 w 1717"/>
              <a:gd name="T9" fmla="*/ 1095742795 h 484"/>
              <a:gd name="T10" fmla="*/ 2147483647 w 1717"/>
              <a:gd name="T11" fmla="*/ 1159008139 h 484"/>
              <a:gd name="T12" fmla="*/ 2147483647 w 1717"/>
              <a:gd name="T13" fmla="*/ 1194436413 h 484"/>
              <a:gd name="T14" fmla="*/ 1995746813 w 1717"/>
              <a:gd name="T15" fmla="*/ 1212149755 h 484"/>
              <a:gd name="T16" fmla="*/ 1797820868 w 1717"/>
              <a:gd name="T17" fmla="*/ 1212149755 h 484"/>
              <a:gd name="T18" fmla="*/ 1579278715 w 1717"/>
              <a:gd name="T19" fmla="*/ 1184314276 h 484"/>
              <a:gd name="T20" fmla="*/ 1307130900 w 1717"/>
              <a:gd name="T21" fmla="*/ 1110926795 h 484"/>
              <a:gd name="T22" fmla="*/ 1080342550 w 1717"/>
              <a:gd name="T23" fmla="*/ 1029948109 h 484"/>
              <a:gd name="T24" fmla="*/ 896848526 w 1717"/>
              <a:gd name="T25" fmla="*/ 943907560 h 484"/>
              <a:gd name="T26" fmla="*/ 709231942 w 1717"/>
              <a:gd name="T27" fmla="*/ 824971059 h 484"/>
              <a:gd name="T28" fmla="*/ 498935985 w 1717"/>
              <a:gd name="T29" fmla="*/ 647829687 h 484"/>
              <a:gd name="T30" fmla="*/ 323690940 w 1717"/>
              <a:gd name="T31" fmla="*/ 470688314 h 484"/>
              <a:gd name="T32" fmla="*/ 210296047 w 1717"/>
              <a:gd name="T33" fmla="*/ 334036980 h 484"/>
              <a:gd name="T34" fmla="*/ 0 w 1717"/>
              <a:gd name="T35" fmla="*/ 0 h 484"/>
              <a:gd name="T36" fmla="*/ 278331834 w 1717"/>
              <a:gd name="T37" fmla="*/ 313792706 h 484"/>
              <a:gd name="T38" fmla="*/ 451516407 w 1717"/>
              <a:gd name="T39" fmla="*/ 470688314 h 484"/>
              <a:gd name="T40" fmla="*/ 632948523 w 1717"/>
              <a:gd name="T41" fmla="*/ 584564342 h 484"/>
              <a:gd name="T42" fmla="*/ 814379383 w 1717"/>
              <a:gd name="T43" fmla="*/ 675666756 h 484"/>
              <a:gd name="T44" fmla="*/ 1004057695 w 1717"/>
              <a:gd name="T45" fmla="*/ 741461441 h 484"/>
              <a:gd name="T46" fmla="*/ 1177243614 w 1717"/>
              <a:gd name="T47" fmla="*/ 781949989 h 484"/>
              <a:gd name="T48" fmla="*/ 1387538136 w 1717"/>
              <a:gd name="T49" fmla="*/ 804725195 h 484"/>
              <a:gd name="T50" fmla="*/ 1579278715 w 1717"/>
              <a:gd name="T51" fmla="*/ 804725195 h 484"/>
              <a:gd name="T52" fmla="*/ 1834932342 w 1717"/>
              <a:gd name="T53" fmla="*/ 787011853 h 484"/>
              <a:gd name="T54" fmla="*/ 2061720692 w 1717"/>
              <a:gd name="T55" fmla="*/ 749052646 h 484"/>
              <a:gd name="T56" fmla="*/ 2147483647 w 1717"/>
              <a:gd name="T57" fmla="*/ 693380098 h 484"/>
              <a:gd name="T58" fmla="*/ 2147483647 w 1717"/>
              <a:gd name="T59" fmla="*/ 619992617 h 484"/>
              <a:gd name="T60" fmla="*/ 2147483647 w 1717"/>
              <a:gd name="T61" fmla="*/ 528891794 h 484"/>
              <a:gd name="T62" fmla="*/ 2147483647 w 1717"/>
              <a:gd name="T63" fmla="*/ 387180187 h 48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717"/>
              <a:gd name="T97" fmla="*/ 0 h 484"/>
              <a:gd name="T98" fmla="*/ 1717 w 1717"/>
              <a:gd name="T99" fmla="*/ 484 h 48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rgbClr val="99CC00"/>
          </a:solidFill>
          <a:ln w="12700" cap="rnd">
            <a:noFill/>
            <a:round/>
            <a:headEnd/>
            <a:tailEnd/>
          </a:ln>
        </p:spPr>
        <p:txBody>
          <a:bodyPr rot="10800000" vert="eaVert"/>
          <a:lstStyle/>
          <a:p>
            <a:endParaRPr lang="vi-VN"/>
          </a:p>
        </p:txBody>
      </p:sp>
      <p:sp>
        <p:nvSpPr>
          <p:cNvPr id="185351" name="Freeform 7"/>
          <p:cNvSpPr>
            <a:spLocks/>
          </p:cNvSpPr>
          <p:nvPr/>
        </p:nvSpPr>
        <p:spPr bwMode="gray">
          <a:xfrm rot="-9345792">
            <a:off x="3352800" y="2057400"/>
            <a:ext cx="2466975" cy="769938"/>
          </a:xfrm>
          <a:custGeom>
            <a:avLst/>
            <a:gdLst>
              <a:gd name="T0" fmla="*/ 2147483647 w 1717"/>
              <a:gd name="T1" fmla="*/ 258120158 h 484"/>
              <a:gd name="T2" fmla="*/ 2147483647 w 1717"/>
              <a:gd name="T3" fmla="*/ 999581699 h 484"/>
              <a:gd name="T4" fmla="*/ 2147483647 w 1717"/>
              <a:gd name="T5" fmla="*/ 933785423 h 484"/>
              <a:gd name="T6" fmla="*/ 2147483647 w 1717"/>
              <a:gd name="T7" fmla="*/ 1019825973 h 484"/>
              <a:gd name="T8" fmla="*/ 2147483647 w 1717"/>
              <a:gd name="T9" fmla="*/ 1095742795 h 484"/>
              <a:gd name="T10" fmla="*/ 2147483647 w 1717"/>
              <a:gd name="T11" fmla="*/ 1159008139 h 484"/>
              <a:gd name="T12" fmla="*/ 2147483647 w 1717"/>
              <a:gd name="T13" fmla="*/ 1194436413 h 484"/>
              <a:gd name="T14" fmla="*/ 1998315993 w 1717"/>
              <a:gd name="T15" fmla="*/ 1212149755 h 484"/>
              <a:gd name="T16" fmla="*/ 1800136203 w 1717"/>
              <a:gd name="T17" fmla="*/ 1212149755 h 484"/>
              <a:gd name="T18" fmla="*/ 1581312565 w 1717"/>
              <a:gd name="T19" fmla="*/ 1184314276 h 484"/>
              <a:gd name="T20" fmla="*/ 1308814277 w 1717"/>
              <a:gd name="T21" fmla="*/ 1110926795 h 484"/>
              <a:gd name="T22" fmla="*/ 1081733388 w 1717"/>
              <a:gd name="T23" fmla="*/ 1029948109 h 484"/>
              <a:gd name="T24" fmla="*/ 898003429 w 1717"/>
              <a:gd name="T25" fmla="*/ 943907560 h 484"/>
              <a:gd name="T26" fmla="*/ 710145384 w 1717"/>
              <a:gd name="T27" fmla="*/ 824971059 h 484"/>
              <a:gd name="T28" fmla="*/ 499578998 w 1717"/>
              <a:gd name="T29" fmla="*/ 647829687 h 484"/>
              <a:gd name="T30" fmla="*/ 324107639 w 1717"/>
              <a:gd name="T31" fmla="*/ 470688314 h 484"/>
              <a:gd name="T32" fmla="*/ 210566476 w 1717"/>
              <a:gd name="T33" fmla="*/ 334036980 h 484"/>
              <a:gd name="T34" fmla="*/ 0 w 1717"/>
              <a:gd name="T35" fmla="*/ 0 h 484"/>
              <a:gd name="T36" fmla="*/ 278690599 w 1717"/>
              <a:gd name="T37" fmla="*/ 313792706 h 484"/>
              <a:gd name="T38" fmla="*/ 452098723 w 1717"/>
              <a:gd name="T39" fmla="*/ 470688314 h 484"/>
              <a:gd name="T40" fmla="*/ 633764009 w 1717"/>
              <a:gd name="T41" fmla="*/ 584564342 h 484"/>
              <a:gd name="T42" fmla="*/ 815429475 w 1717"/>
              <a:gd name="T43" fmla="*/ 675666756 h 484"/>
              <a:gd name="T44" fmla="*/ 1005352013 w 1717"/>
              <a:gd name="T45" fmla="*/ 741461441 h 484"/>
              <a:gd name="T46" fmla="*/ 1178758610 w 1717"/>
              <a:gd name="T47" fmla="*/ 781949989 h 484"/>
              <a:gd name="T48" fmla="*/ 1389324996 w 1717"/>
              <a:gd name="T49" fmla="*/ 804725195 h 484"/>
              <a:gd name="T50" fmla="*/ 1581312565 w 1717"/>
              <a:gd name="T51" fmla="*/ 804725195 h 484"/>
              <a:gd name="T52" fmla="*/ 1837294554 w 1717"/>
              <a:gd name="T53" fmla="*/ 787011853 h 484"/>
              <a:gd name="T54" fmla="*/ 2064376880 w 1717"/>
              <a:gd name="T55" fmla="*/ 749052646 h 484"/>
              <a:gd name="T56" fmla="*/ 2147483647 w 1717"/>
              <a:gd name="T57" fmla="*/ 693380098 h 484"/>
              <a:gd name="T58" fmla="*/ 2147483647 w 1717"/>
              <a:gd name="T59" fmla="*/ 619992617 h 484"/>
              <a:gd name="T60" fmla="*/ 2147483647 w 1717"/>
              <a:gd name="T61" fmla="*/ 528891794 h 484"/>
              <a:gd name="T62" fmla="*/ 2147483647 w 1717"/>
              <a:gd name="T63" fmla="*/ 387180187 h 48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717"/>
              <a:gd name="T97" fmla="*/ 0 h 484"/>
              <a:gd name="T98" fmla="*/ 1717 w 1717"/>
              <a:gd name="T99" fmla="*/ 484 h 48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rgbClr val="33CCCC"/>
          </a:solidFill>
          <a:ln w="12700" cap="rnd">
            <a:noFill/>
            <a:round/>
            <a:headEnd/>
            <a:tailEnd/>
          </a:ln>
        </p:spPr>
        <p:txBody>
          <a:bodyPr rot="10800000"/>
          <a:lstStyle/>
          <a:p>
            <a:endParaRPr lang="vi-VN"/>
          </a:p>
        </p:txBody>
      </p:sp>
      <p:sp>
        <p:nvSpPr>
          <p:cNvPr id="185352" name="Freeform 8"/>
          <p:cNvSpPr>
            <a:spLocks/>
          </p:cNvSpPr>
          <p:nvPr/>
        </p:nvSpPr>
        <p:spPr bwMode="gray">
          <a:xfrm rot="-5400000">
            <a:off x="4410075" y="2828925"/>
            <a:ext cx="2465388" cy="769938"/>
          </a:xfrm>
          <a:custGeom>
            <a:avLst/>
            <a:gdLst>
              <a:gd name="T0" fmla="*/ 2147483647 w 1717"/>
              <a:gd name="T1" fmla="*/ 258120158 h 484"/>
              <a:gd name="T2" fmla="*/ 2147483647 w 1717"/>
              <a:gd name="T3" fmla="*/ 999581699 h 484"/>
              <a:gd name="T4" fmla="*/ 2147483647 w 1717"/>
              <a:gd name="T5" fmla="*/ 933785423 h 484"/>
              <a:gd name="T6" fmla="*/ 2147483647 w 1717"/>
              <a:gd name="T7" fmla="*/ 1019825973 h 484"/>
              <a:gd name="T8" fmla="*/ 2147483647 w 1717"/>
              <a:gd name="T9" fmla="*/ 1095742795 h 484"/>
              <a:gd name="T10" fmla="*/ 2147483647 w 1717"/>
              <a:gd name="T11" fmla="*/ 1159008139 h 484"/>
              <a:gd name="T12" fmla="*/ 2147483647 w 1717"/>
              <a:gd name="T13" fmla="*/ 1194436413 h 484"/>
              <a:gd name="T14" fmla="*/ 1995746813 w 1717"/>
              <a:gd name="T15" fmla="*/ 1212149755 h 484"/>
              <a:gd name="T16" fmla="*/ 1797820868 w 1717"/>
              <a:gd name="T17" fmla="*/ 1212149755 h 484"/>
              <a:gd name="T18" fmla="*/ 1579278715 w 1717"/>
              <a:gd name="T19" fmla="*/ 1184314276 h 484"/>
              <a:gd name="T20" fmla="*/ 1307130900 w 1717"/>
              <a:gd name="T21" fmla="*/ 1110926795 h 484"/>
              <a:gd name="T22" fmla="*/ 1080342550 w 1717"/>
              <a:gd name="T23" fmla="*/ 1029948109 h 484"/>
              <a:gd name="T24" fmla="*/ 896848526 w 1717"/>
              <a:gd name="T25" fmla="*/ 943907560 h 484"/>
              <a:gd name="T26" fmla="*/ 709231942 w 1717"/>
              <a:gd name="T27" fmla="*/ 824971059 h 484"/>
              <a:gd name="T28" fmla="*/ 498935985 w 1717"/>
              <a:gd name="T29" fmla="*/ 647829687 h 484"/>
              <a:gd name="T30" fmla="*/ 323690940 w 1717"/>
              <a:gd name="T31" fmla="*/ 470688314 h 484"/>
              <a:gd name="T32" fmla="*/ 210296047 w 1717"/>
              <a:gd name="T33" fmla="*/ 334036980 h 484"/>
              <a:gd name="T34" fmla="*/ 0 w 1717"/>
              <a:gd name="T35" fmla="*/ 0 h 484"/>
              <a:gd name="T36" fmla="*/ 278331834 w 1717"/>
              <a:gd name="T37" fmla="*/ 313792706 h 484"/>
              <a:gd name="T38" fmla="*/ 451516407 w 1717"/>
              <a:gd name="T39" fmla="*/ 470688314 h 484"/>
              <a:gd name="T40" fmla="*/ 632948523 w 1717"/>
              <a:gd name="T41" fmla="*/ 584564342 h 484"/>
              <a:gd name="T42" fmla="*/ 814379383 w 1717"/>
              <a:gd name="T43" fmla="*/ 675666756 h 484"/>
              <a:gd name="T44" fmla="*/ 1004057695 w 1717"/>
              <a:gd name="T45" fmla="*/ 741461441 h 484"/>
              <a:gd name="T46" fmla="*/ 1177243614 w 1717"/>
              <a:gd name="T47" fmla="*/ 781949989 h 484"/>
              <a:gd name="T48" fmla="*/ 1387538136 w 1717"/>
              <a:gd name="T49" fmla="*/ 804725195 h 484"/>
              <a:gd name="T50" fmla="*/ 1579278715 w 1717"/>
              <a:gd name="T51" fmla="*/ 804725195 h 484"/>
              <a:gd name="T52" fmla="*/ 1834932342 w 1717"/>
              <a:gd name="T53" fmla="*/ 787011853 h 484"/>
              <a:gd name="T54" fmla="*/ 2061720692 w 1717"/>
              <a:gd name="T55" fmla="*/ 749052646 h 484"/>
              <a:gd name="T56" fmla="*/ 2147483647 w 1717"/>
              <a:gd name="T57" fmla="*/ 693380098 h 484"/>
              <a:gd name="T58" fmla="*/ 2147483647 w 1717"/>
              <a:gd name="T59" fmla="*/ 619992617 h 484"/>
              <a:gd name="T60" fmla="*/ 2147483647 w 1717"/>
              <a:gd name="T61" fmla="*/ 528891794 h 484"/>
              <a:gd name="T62" fmla="*/ 2147483647 w 1717"/>
              <a:gd name="T63" fmla="*/ 387180187 h 48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717"/>
              <a:gd name="T97" fmla="*/ 0 h 484"/>
              <a:gd name="T98" fmla="*/ 1717 w 1717"/>
              <a:gd name="T99" fmla="*/ 484 h 48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rgbClr val="6699FF"/>
          </a:solidFill>
          <a:ln w="12700" cap="rnd">
            <a:noFill/>
            <a:round/>
            <a:headEnd/>
            <a:tailEnd/>
          </a:ln>
        </p:spPr>
        <p:txBody>
          <a:bodyPr vert="eaVert"/>
          <a:lstStyle/>
          <a:p>
            <a:endParaRPr lang="vi-VN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505200" y="2590800"/>
            <a:ext cx="2057400" cy="2057400"/>
            <a:chOff x="2016" y="1920"/>
            <a:chExt cx="1680" cy="1680"/>
          </a:xfrm>
        </p:grpSpPr>
        <p:sp>
          <p:nvSpPr>
            <p:cNvPr id="7185" name="Oval 11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3E0C00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7186" name="Freeform 12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252 w 1321"/>
                <a:gd name="T1" fmla="*/ 318 h 712"/>
                <a:gd name="T2" fmla="*/ 1268 w 1321"/>
                <a:gd name="T3" fmla="*/ 351 h 712"/>
                <a:gd name="T4" fmla="*/ 1271 w 1321"/>
                <a:gd name="T5" fmla="*/ 381 h 712"/>
                <a:gd name="T6" fmla="*/ 1266 w 1321"/>
                <a:gd name="T7" fmla="*/ 409 h 712"/>
                <a:gd name="T8" fmla="*/ 1249 w 1321"/>
                <a:gd name="T9" fmla="*/ 436 h 712"/>
                <a:gd name="T10" fmla="*/ 1224 w 1321"/>
                <a:gd name="T11" fmla="*/ 459 h 712"/>
                <a:gd name="T12" fmla="*/ 1193 w 1321"/>
                <a:gd name="T13" fmla="*/ 479 h 712"/>
                <a:gd name="T14" fmla="*/ 1151 w 1321"/>
                <a:gd name="T15" fmla="*/ 498 h 712"/>
                <a:gd name="T16" fmla="*/ 1104 w 1321"/>
                <a:gd name="T17" fmla="*/ 515 h 712"/>
                <a:gd name="T18" fmla="*/ 1051 w 1321"/>
                <a:gd name="T19" fmla="*/ 529 h 712"/>
                <a:gd name="T20" fmla="*/ 992 w 1321"/>
                <a:gd name="T21" fmla="*/ 541 h 712"/>
                <a:gd name="T22" fmla="*/ 931 w 1321"/>
                <a:gd name="T23" fmla="*/ 550 h 712"/>
                <a:gd name="T24" fmla="*/ 862 w 1321"/>
                <a:gd name="T25" fmla="*/ 558 h 712"/>
                <a:gd name="T26" fmla="*/ 793 w 1321"/>
                <a:gd name="T27" fmla="*/ 563 h 712"/>
                <a:gd name="T28" fmla="*/ 765 w 1321"/>
                <a:gd name="T29" fmla="*/ 565 h 712"/>
                <a:gd name="T30" fmla="*/ 458 w 1321"/>
                <a:gd name="T31" fmla="*/ 565 h 712"/>
                <a:gd name="T32" fmla="*/ 454 w 1321"/>
                <a:gd name="T33" fmla="*/ 565 h 712"/>
                <a:gd name="T34" fmla="*/ 393 w 1321"/>
                <a:gd name="T35" fmla="*/ 561 h 712"/>
                <a:gd name="T36" fmla="*/ 335 w 1321"/>
                <a:gd name="T37" fmla="*/ 558 h 712"/>
                <a:gd name="T38" fmla="*/ 280 w 1321"/>
                <a:gd name="T39" fmla="*/ 552 h 712"/>
                <a:gd name="T40" fmla="*/ 227 w 1321"/>
                <a:gd name="T41" fmla="*/ 547 h 712"/>
                <a:gd name="T42" fmla="*/ 179 w 1321"/>
                <a:gd name="T43" fmla="*/ 537 h 712"/>
                <a:gd name="T44" fmla="*/ 135 w 1321"/>
                <a:gd name="T45" fmla="*/ 525 h 712"/>
                <a:gd name="T46" fmla="*/ 98 w 1321"/>
                <a:gd name="T47" fmla="*/ 514 h 712"/>
                <a:gd name="T48" fmla="*/ 65 w 1321"/>
                <a:gd name="T49" fmla="*/ 500 h 712"/>
                <a:gd name="T50" fmla="*/ 37 w 1321"/>
                <a:gd name="T51" fmla="*/ 482 h 712"/>
                <a:gd name="T52" fmla="*/ 18 w 1321"/>
                <a:gd name="T53" fmla="*/ 462 h 712"/>
                <a:gd name="T54" fmla="*/ 6 w 1321"/>
                <a:gd name="T55" fmla="*/ 439 h 712"/>
                <a:gd name="T56" fmla="*/ 0 w 1321"/>
                <a:gd name="T57" fmla="*/ 416 h 712"/>
                <a:gd name="T58" fmla="*/ 0 w 1321"/>
                <a:gd name="T59" fmla="*/ 412 h 712"/>
                <a:gd name="T60" fmla="*/ 4 w 1321"/>
                <a:gd name="T61" fmla="*/ 386 h 712"/>
                <a:gd name="T62" fmla="*/ 16 w 1321"/>
                <a:gd name="T63" fmla="*/ 354 h 712"/>
                <a:gd name="T64" fmla="*/ 49 w 1321"/>
                <a:gd name="T65" fmla="*/ 293 h 712"/>
                <a:gd name="T66" fmla="*/ 90 w 1321"/>
                <a:gd name="T67" fmla="*/ 237 h 712"/>
                <a:gd name="T68" fmla="*/ 141 w 1321"/>
                <a:gd name="T69" fmla="*/ 186 h 712"/>
                <a:gd name="T70" fmla="*/ 196 w 1321"/>
                <a:gd name="T71" fmla="*/ 140 h 712"/>
                <a:gd name="T72" fmla="*/ 260 w 1321"/>
                <a:gd name="T73" fmla="*/ 99 h 712"/>
                <a:gd name="T74" fmla="*/ 329 w 1321"/>
                <a:gd name="T75" fmla="*/ 65 h 712"/>
                <a:gd name="T76" fmla="*/ 399 w 1321"/>
                <a:gd name="T77" fmla="*/ 37 h 712"/>
                <a:gd name="T78" fmla="*/ 479 w 1321"/>
                <a:gd name="T79" fmla="*/ 17 h 712"/>
                <a:gd name="T80" fmla="*/ 559 w 1321"/>
                <a:gd name="T81" fmla="*/ 4 h 712"/>
                <a:gd name="T82" fmla="*/ 642 w 1321"/>
                <a:gd name="T83" fmla="*/ 0 h 712"/>
                <a:gd name="T84" fmla="*/ 642 w 1321"/>
                <a:gd name="T85" fmla="*/ 0 h 712"/>
                <a:gd name="T86" fmla="*/ 731 w 1321"/>
                <a:gd name="T87" fmla="*/ 4 h 712"/>
                <a:gd name="T88" fmla="*/ 815 w 1321"/>
                <a:gd name="T89" fmla="*/ 18 h 712"/>
                <a:gd name="T90" fmla="*/ 897 w 1321"/>
                <a:gd name="T91" fmla="*/ 42 h 712"/>
                <a:gd name="T92" fmla="*/ 972 w 1321"/>
                <a:gd name="T93" fmla="*/ 71 h 712"/>
                <a:gd name="T94" fmla="*/ 1042 w 1321"/>
                <a:gd name="T95" fmla="*/ 109 h 712"/>
                <a:gd name="T96" fmla="*/ 1106 w 1321"/>
                <a:gd name="T97" fmla="*/ 154 h 712"/>
                <a:gd name="T98" fmla="*/ 1163 w 1321"/>
                <a:gd name="T99" fmla="*/ 203 h 712"/>
                <a:gd name="T100" fmla="*/ 1211 w 1321"/>
                <a:gd name="T101" fmla="*/ 257 h 712"/>
                <a:gd name="T102" fmla="*/ 1252 w 1321"/>
                <a:gd name="T103" fmla="*/ 318 h 712"/>
                <a:gd name="T104" fmla="*/ 1252 w 1321"/>
                <a:gd name="T105" fmla="*/ 318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3300"/>
                </a:gs>
              </a:gsLst>
              <a:lin ang="54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7177" name="Text Box 19"/>
          <p:cNvSpPr txBox="1">
            <a:spLocks noChangeArrowheads="1"/>
          </p:cNvSpPr>
          <p:nvPr/>
        </p:nvSpPr>
        <p:spPr bwMode="gray">
          <a:xfrm>
            <a:off x="3581400" y="3352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Verdana" pitchFamily="34" charset="0"/>
              </a:rPr>
              <a:t>3Rs Club</a:t>
            </a:r>
          </a:p>
        </p:txBody>
      </p:sp>
      <p:sp>
        <p:nvSpPr>
          <p:cNvPr id="185368" name="AutoShape 24"/>
          <p:cNvSpPr>
            <a:spLocks noChangeArrowheads="1"/>
          </p:cNvSpPr>
          <p:nvPr/>
        </p:nvSpPr>
        <p:spPr bwMode="gray">
          <a:xfrm>
            <a:off x="0" y="1905000"/>
            <a:ext cx="3429000" cy="7620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5B84E9">
                  <a:gamma/>
                  <a:shade val="46275"/>
                  <a:invGamma/>
                </a:srgbClr>
              </a:gs>
              <a:gs pos="50000">
                <a:srgbClr val="5B84E9"/>
              </a:gs>
              <a:gs pos="100000">
                <a:srgbClr val="5B84E9">
                  <a:gamma/>
                  <a:shade val="46275"/>
                  <a:invGamma/>
                </a:srgbClr>
              </a:gs>
            </a:gsLst>
            <a:lin ang="2700000" scaled="1"/>
          </a:gradFill>
          <a:ln w="254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vi-VN" sz="2800" dirty="0">
                <a:solidFill>
                  <a:schemeClr val="bg1"/>
                </a:solidFill>
              </a:rPr>
              <a:t>swap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85369" name="AutoShape 25"/>
          <p:cNvSpPr>
            <a:spLocks noChangeArrowheads="1"/>
          </p:cNvSpPr>
          <p:nvPr/>
        </p:nvSpPr>
        <p:spPr bwMode="gray">
          <a:xfrm>
            <a:off x="0" y="4724400"/>
            <a:ext cx="3429000" cy="6858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57C9ED">
                  <a:gamma/>
                  <a:shade val="46275"/>
                  <a:invGamma/>
                </a:srgbClr>
              </a:gs>
              <a:gs pos="50000">
                <a:srgbClr val="57C9ED"/>
              </a:gs>
              <a:gs pos="100000">
                <a:srgbClr val="57C9ED">
                  <a:gamma/>
                  <a:shade val="46275"/>
                  <a:invGamma/>
                </a:srgbClr>
              </a:gs>
            </a:gsLst>
            <a:lin ang="2700000" scaled="1"/>
          </a:gradFill>
          <a:ln w="254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800" b="0" dirty="0">
              <a:solidFill>
                <a:srgbClr val="1C3C6A"/>
              </a:solidFill>
            </a:endParaRPr>
          </a:p>
          <a:p>
            <a:pPr algn="ctr">
              <a:defRPr/>
            </a:pPr>
            <a:r>
              <a:rPr lang="en-US" sz="2800" b="0" dirty="0">
                <a:solidFill>
                  <a:schemeClr val="bg1"/>
                </a:solidFill>
              </a:rPr>
              <a:t>creative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defRPr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85370" name="AutoShape 26"/>
          <p:cNvSpPr>
            <a:spLocks noChangeArrowheads="1"/>
          </p:cNvSpPr>
          <p:nvPr/>
        </p:nvSpPr>
        <p:spPr bwMode="gray">
          <a:xfrm>
            <a:off x="4953000" y="5257800"/>
            <a:ext cx="3962400" cy="7620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65D7A6">
                  <a:gamma/>
                  <a:shade val="46275"/>
                  <a:invGamma/>
                </a:srgbClr>
              </a:gs>
              <a:gs pos="50000">
                <a:srgbClr val="65D7A6"/>
              </a:gs>
              <a:gs pos="100000">
                <a:srgbClr val="65D7A6">
                  <a:gamma/>
                  <a:shade val="46275"/>
                  <a:invGamma/>
                </a:srgbClr>
              </a:gs>
            </a:gsLst>
            <a:lin ang="2700000" scaled="1"/>
          </a:gradFill>
          <a:ln w="254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800" dirty="0">
                <a:solidFill>
                  <a:srgbClr val="1C3C6A"/>
                </a:solidFill>
              </a:rPr>
              <a:t>reusable</a:t>
            </a:r>
          </a:p>
        </p:txBody>
      </p:sp>
      <p:sp>
        <p:nvSpPr>
          <p:cNvPr id="185371" name="AutoShape 27"/>
          <p:cNvSpPr>
            <a:spLocks noChangeArrowheads="1"/>
          </p:cNvSpPr>
          <p:nvPr/>
        </p:nvSpPr>
        <p:spPr bwMode="blackWhite">
          <a:xfrm>
            <a:off x="4648200" y="1143000"/>
            <a:ext cx="4343400" cy="6858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D85E28">
                  <a:gamma/>
                  <a:shade val="46275"/>
                  <a:invGamma/>
                </a:srgbClr>
              </a:gs>
              <a:gs pos="50000">
                <a:srgbClr val="D85E28"/>
              </a:gs>
              <a:gs pos="100000">
                <a:srgbClr val="D85E28">
                  <a:gamma/>
                  <a:shade val="46275"/>
                  <a:invGamma/>
                </a:srgbClr>
              </a:gs>
            </a:gsLst>
            <a:lin ang="2700000" scaled="1"/>
          </a:gradFill>
          <a:ln w="254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60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vi-VN" sz="2800" b="0" dirty="0">
                <a:solidFill>
                  <a:schemeClr val="bg1"/>
                </a:solidFill>
              </a:rPr>
              <a:t>recycling </a:t>
            </a:r>
            <a:r>
              <a:rPr lang="vi-VN" sz="2800" b="0" dirty="0" smtClean="0">
                <a:solidFill>
                  <a:schemeClr val="bg1"/>
                </a:solidFill>
              </a:rPr>
              <a:t>bins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defRPr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85372" name="AutoShape 28"/>
          <p:cNvSpPr>
            <a:spLocks noChangeArrowheads="1"/>
          </p:cNvSpPr>
          <p:nvPr/>
        </p:nvSpPr>
        <p:spPr bwMode="blackWhite">
          <a:xfrm>
            <a:off x="5791200" y="2895600"/>
            <a:ext cx="3124200" cy="609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699D5F">
                  <a:gamma/>
                  <a:shade val="46275"/>
                  <a:invGamma/>
                </a:srgbClr>
              </a:gs>
              <a:gs pos="50000">
                <a:srgbClr val="699D5F"/>
              </a:gs>
              <a:gs pos="100000">
                <a:srgbClr val="699D5F">
                  <a:gamma/>
                  <a:shade val="46275"/>
                  <a:invGamma/>
                </a:srgbClr>
              </a:gs>
            </a:gsLst>
            <a:lin ang="2700000" scaled="1"/>
          </a:gradFill>
          <a:ln w="254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800" dirty="0">
                <a:solidFill>
                  <a:schemeClr val="bg1"/>
                </a:solidFill>
              </a:rPr>
              <a:t>c</a:t>
            </a:r>
            <a:r>
              <a:rPr lang="en-US" sz="2800" dirty="0" smtClean="0">
                <a:solidFill>
                  <a:schemeClr val="bg1"/>
                </a:solidFill>
              </a:rPr>
              <a:t>harity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184" name="Picture 22" descr="Image result for reduce reuse recyc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2819400"/>
            <a:ext cx="1981200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0" y="500042"/>
            <a:ext cx="9144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Find these words or phrases in the text and underline them.</a:t>
            </a:r>
            <a:endParaRPr lang="vi-VN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00050" indent="-400050">
              <a:buAutoNum type="romanUcPeriod"/>
            </a:pPr>
            <a:endParaRPr lang="en-US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0"/>
            <a:ext cx="264317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Reading</a:t>
            </a:r>
          </a:p>
          <a:p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5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5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5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5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5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8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8" grpId="0" animBg="1"/>
      <p:bldP spid="185349" grpId="0" animBg="1"/>
      <p:bldP spid="185350" grpId="0" animBg="1"/>
      <p:bldP spid="185351" grpId="0" animBg="1"/>
      <p:bldP spid="185352" grpId="0" animBg="1"/>
      <p:bldP spid="185368" grpId="0" animBg="1"/>
      <p:bldP spid="185369" grpId="0" animBg="1"/>
      <p:bldP spid="185371" grpId="0" animBg="1"/>
      <p:bldP spid="185372" grpId="0" animBg="1"/>
      <p:bldP spid="19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0"/>
            <a:ext cx="178125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Reading</a:t>
            </a:r>
            <a:endParaRPr lang="en-US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 dirty="0"/>
          </a:p>
        </p:txBody>
      </p:sp>
      <p:sp>
        <p:nvSpPr>
          <p:cNvPr id="3" name="TextBox 2"/>
          <p:cNvSpPr txBox="1"/>
          <p:nvPr/>
        </p:nvSpPr>
        <p:spPr>
          <a:xfrm>
            <a:off x="357158" y="428604"/>
            <a:ext cx="7122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Read the 3Rs club poster about tips to become ‘green’.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4678" y="1000108"/>
            <a:ext cx="16385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3Rs Club</a:t>
            </a:r>
            <a:endParaRPr lang="vi-VN" sz="32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714488"/>
            <a:ext cx="892971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       If you follow the tips below, you will become ‘greener’.</a:t>
            </a:r>
          </a:p>
          <a:p>
            <a:pPr marL="342900" indent="-342900"/>
            <a:r>
              <a:rPr lang="en-US" sz="2400" b="1" dirty="0" smtClean="0"/>
              <a:t>1. Talk to teachers  at school about putting recycling bins in every classroom.</a:t>
            </a:r>
          </a:p>
          <a:p>
            <a:pPr marL="342900" indent="-342900"/>
            <a:r>
              <a:rPr lang="en-US" sz="2400" b="1" dirty="0" smtClean="0"/>
              <a:t>2. Reuse your plastic bags.</a:t>
            </a:r>
          </a:p>
          <a:p>
            <a:pPr marL="342900" indent="-342900"/>
            <a:r>
              <a:rPr lang="en-US" sz="2400" b="1" dirty="0" smtClean="0"/>
              <a:t>3. Use refillable  pens and pencils.</a:t>
            </a:r>
          </a:p>
          <a:p>
            <a:pPr marL="342900" indent="-342900"/>
            <a:r>
              <a:rPr lang="en-US" sz="2400" b="1" dirty="0" smtClean="0"/>
              <a:t>4. Use reusable water bottles instead of plastic  ones.</a:t>
            </a:r>
          </a:p>
          <a:p>
            <a:pPr marL="342900" indent="-342900"/>
            <a:r>
              <a:rPr lang="en-US" sz="2400" b="1" dirty="0" smtClean="0"/>
              <a:t>5. Give last year’s clothes to charity  instead of throwing them away.</a:t>
            </a:r>
          </a:p>
          <a:p>
            <a:pPr marL="342900" indent="-342900"/>
            <a:r>
              <a:rPr lang="en-US" sz="2400" b="1" dirty="0" smtClean="0"/>
              <a:t>6. Swap your clothes with your friends or cousins.</a:t>
            </a:r>
          </a:p>
          <a:p>
            <a:pPr marL="342900" indent="-342900"/>
            <a:r>
              <a:rPr lang="en-US" sz="2400" b="1" dirty="0" smtClean="0"/>
              <a:t>7. Grow your own vegetables.</a:t>
            </a:r>
          </a:p>
          <a:p>
            <a:pPr marL="342900" indent="-342900"/>
            <a:r>
              <a:rPr lang="en-US" sz="2400" b="1" dirty="0" smtClean="0"/>
              <a:t>8. Turn the tap off when you brush your teeth or wash the dishes.</a:t>
            </a:r>
          </a:p>
          <a:p>
            <a:pPr marL="342900" indent="-342900"/>
            <a:r>
              <a:rPr lang="en-US" sz="2400" b="1" dirty="0" smtClean="0"/>
              <a:t>9. Walk more.</a:t>
            </a:r>
          </a:p>
          <a:p>
            <a:pPr marL="342900" indent="-342900"/>
            <a:r>
              <a:rPr lang="en-US" sz="2400" b="1" dirty="0" smtClean="0"/>
              <a:t>10. Find creative ways to reuse old items before throwing them away.</a:t>
            </a:r>
            <a:endParaRPr lang="vi-VN" sz="2400" b="1" dirty="0"/>
          </a:p>
        </p:txBody>
      </p:sp>
      <p:pic>
        <p:nvPicPr>
          <p:cNvPr id="6" name="Picture 5" descr="tai ch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857232"/>
            <a:ext cx="1143008" cy="857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0"/>
            <a:ext cx="178125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Reading</a:t>
            </a:r>
            <a:endParaRPr lang="en-US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 dirty="0"/>
          </a:p>
        </p:txBody>
      </p:sp>
      <p:sp>
        <p:nvSpPr>
          <p:cNvPr id="3" name="TextBox 2"/>
          <p:cNvSpPr txBox="1"/>
          <p:nvPr/>
        </p:nvSpPr>
        <p:spPr>
          <a:xfrm>
            <a:off x="357158" y="428604"/>
            <a:ext cx="7122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Read the 3Rs club poster about tips to become ‘green’.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4678" y="1214422"/>
            <a:ext cx="16385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3Rs Club</a:t>
            </a:r>
            <a:endParaRPr lang="vi-VN" sz="32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857364"/>
            <a:ext cx="892971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       If you follow the tips below, you will become ‘greener’.</a:t>
            </a:r>
          </a:p>
          <a:p>
            <a:pPr marL="342900" indent="-342900"/>
            <a:r>
              <a:rPr lang="en-US" sz="2400" b="1" dirty="0" smtClean="0"/>
              <a:t>1. Talk to teachers  at school about putting recycling bins in every classroom,</a:t>
            </a:r>
          </a:p>
          <a:p>
            <a:pPr marL="342900" indent="-342900"/>
            <a:r>
              <a:rPr lang="en-US" sz="2400" b="1" dirty="0" smtClean="0"/>
              <a:t>2. Reuse your plastic bags.</a:t>
            </a:r>
          </a:p>
          <a:p>
            <a:pPr marL="342900" indent="-342900"/>
            <a:r>
              <a:rPr lang="en-US" sz="2400" b="1" dirty="0" smtClean="0"/>
              <a:t>3. Use refillable  pens and pencils.</a:t>
            </a:r>
          </a:p>
          <a:p>
            <a:pPr marL="342900" indent="-342900"/>
            <a:r>
              <a:rPr lang="en-US" sz="2400" b="1" dirty="0" smtClean="0"/>
              <a:t>4. Use reusable water bottles instead of plastic  ones.</a:t>
            </a:r>
          </a:p>
          <a:p>
            <a:pPr marL="342900" indent="-342900"/>
            <a:r>
              <a:rPr lang="en-US" sz="2400" b="1" dirty="0" smtClean="0"/>
              <a:t>5. Give last year’s clothes to charity instead of throwing them away.</a:t>
            </a:r>
          </a:p>
          <a:p>
            <a:pPr marL="342900" indent="-342900"/>
            <a:r>
              <a:rPr lang="en-US" sz="2400" b="1" dirty="0" smtClean="0"/>
              <a:t>6. Swap your clothes with your friends or cousins.</a:t>
            </a:r>
          </a:p>
          <a:p>
            <a:pPr marL="342900" indent="-342900"/>
            <a:r>
              <a:rPr lang="en-US" sz="2400" b="1" dirty="0" smtClean="0"/>
              <a:t>7. Grow your own vegetables.</a:t>
            </a:r>
          </a:p>
          <a:p>
            <a:pPr marL="342900" indent="-342900"/>
            <a:r>
              <a:rPr lang="en-US" sz="2400" b="1" dirty="0" smtClean="0"/>
              <a:t>8. Turn the tap off when you brush your teeth or wash the dishes.</a:t>
            </a:r>
          </a:p>
          <a:p>
            <a:pPr marL="342900" indent="-342900"/>
            <a:r>
              <a:rPr lang="en-US" sz="2400" b="1" dirty="0" smtClean="0"/>
              <a:t>9. Walk more.</a:t>
            </a:r>
          </a:p>
          <a:p>
            <a:pPr marL="342900" indent="-342900"/>
            <a:r>
              <a:rPr lang="en-US" sz="2400" b="1" dirty="0" smtClean="0"/>
              <a:t>10. Find creative ways to reuse old items before throwing them away.</a:t>
            </a:r>
            <a:endParaRPr lang="vi-VN" sz="2400" b="1" dirty="0"/>
          </a:p>
        </p:txBody>
      </p:sp>
      <p:pic>
        <p:nvPicPr>
          <p:cNvPr id="6" name="Picture 5" descr="tai ch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1000108"/>
            <a:ext cx="1143008" cy="8572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43570" y="2214554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</a:rPr>
              <a:t>recycling bins</a:t>
            </a:r>
            <a:endParaRPr lang="vi-VN" sz="2400" u="sng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86182" y="4071942"/>
            <a:ext cx="1067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</a:rPr>
              <a:t>charity</a:t>
            </a:r>
            <a:endParaRPr lang="vi-VN" sz="2400" u="sng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034" y="4429132"/>
            <a:ext cx="870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</a:rPr>
              <a:t>Swap</a:t>
            </a:r>
            <a:endParaRPr lang="vi-VN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285852" y="5857892"/>
            <a:ext cx="1204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</a:rPr>
              <a:t>creative</a:t>
            </a:r>
            <a:endParaRPr lang="vi-VN" sz="2400" u="sng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00100" y="3643314"/>
            <a:ext cx="14287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 smtClean="0">
                <a:solidFill>
                  <a:srgbClr val="FF0000"/>
                </a:solidFill>
              </a:rPr>
              <a:t>reusable</a:t>
            </a:r>
            <a:endParaRPr lang="vi-VN" sz="2600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95" name="Group 35"/>
          <p:cNvGraphicFramePr>
            <a:graphicFrameLocks noGrp="1"/>
          </p:cNvGraphicFramePr>
          <p:nvPr>
            <p:ph idx="1"/>
          </p:nvPr>
        </p:nvGraphicFramePr>
        <p:xfrm>
          <a:off x="228600" y="1295400"/>
          <a:ext cx="8686800" cy="5211446"/>
        </p:xfrm>
        <a:graphic>
          <a:graphicData uri="http://schemas.openxmlformats.org/drawingml/2006/table">
            <a:tbl>
              <a:tblPr/>
              <a:tblGrid>
                <a:gridCol w="3473450"/>
                <a:gridCol w="5213350"/>
              </a:tblGrid>
              <a:tr h="1006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1. Creative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B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3C6A"/>
                          </a:solidFill>
                          <a:effectLst/>
                          <a:latin typeface="Tahoma" pitchFamily="34" charset="0"/>
                        </a:rPr>
                        <a:t>give something to a person and receive something from him/her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3C6A"/>
                          </a:solidFill>
                          <a:effectLst/>
                          <a:latin typeface="Tahoma" pitchFamily="34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1004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2. Charity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B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3C6A"/>
                          </a:solidFill>
                          <a:effectLst/>
                          <a:latin typeface="Tahoma" pitchFamily="34" charset="0"/>
                        </a:rPr>
                        <a:t>can be used again.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3C6A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1006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3. Swap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B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3C6A"/>
                          </a:solidFill>
                          <a:effectLst/>
                          <a:latin typeface="Tahoma" pitchFamily="34" charset="0"/>
                        </a:rPr>
                        <a:t>containers for things that can be recycled.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1004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4. Reusable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B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3C6A"/>
                          </a:solidFill>
                          <a:effectLst/>
                          <a:latin typeface="Tahoma" pitchFamily="34" charset="0"/>
                        </a:rPr>
                        <a:t>giving things to people in need.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1006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5. Recycling bins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B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3C6A"/>
                          </a:solidFill>
                          <a:effectLst/>
                          <a:latin typeface="Tahoma" pitchFamily="34" charset="0"/>
                        </a:rPr>
                        <a:t>unique and interesting.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3C6A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sp>
        <p:nvSpPr>
          <p:cNvPr id="66597" name="Line 37"/>
          <p:cNvSpPr>
            <a:spLocks noChangeShapeType="1"/>
          </p:cNvSpPr>
          <p:nvPr/>
        </p:nvSpPr>
        <p:spPr bwMode="auto">
          <a:xfrm>
            <a:off x="2286000" y="1905000"/>
            <a:ext cx="1752600" cy="365760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66598" name="Line 38"/>
          <p:cNvSpPr>
            <a:spLocks noChangeShapeType="1"/>
          </p:cNvSpPr>
          <p:nvPr/>
        </p:nvSpPr>
        <p:spPr bwMode="auto">
          <a:xfrm>
            <a:off x="2057400" y="2971800"/>
            <a:ext cx="2057400" cy="1600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66599" name="Line 39"/>
          <p:cNvSpPr>
            <a:spLocks noChangeShapeType="1"/>
          </p:cNvSpPr>
          <p:nvPr/>
        </p:nvSpPr>
        <p:spPr bwMode="auto">
          <a:xfrm flipV="1">
            <a:off x="2133600" y="1752600"/>
            <a:ext cx="1676400" cy="1981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66600" name="Line 40"/>
          <p:cNvSpPr>
            <a:spLocks noChangeShapeType="1"/>
          </p:cNvSpPr>
          <p:nvPr/>
        </p:nvSpPr>
        <p:spPr bwMode="auto">
          <a:xfrm flipV="1">
            <a:off x="2514600" y="2971800"/>
            <a:ext cx="1371600" cy="182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66601" name="Line 41"/>
          <p:cNvSpPr>
            <a:spLocks noChangeShapeType="1"/>
          </p:cNvSpPr>
          <p:nvPr/>
        </p:nvSpPr>
        <p:spPr bwMode="auto">
          <a:xfrm flipV="1">
            <a:off x="3048000" y="3886200"/>
            <a:ext cx="1295400" cy="1905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10" name="TextBox 9"/>
          <p:cNvSpPr txBox="1"/>
          <p:nvPr/>
        </p:nvSpPr>
        <p:spPr>
          <a:xfrm>
            <a:off x="285720" y="0"/>
            <a:ext cx="8286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Reading</a:t>
            </a:r>
            <a:endParaRPr lang="en-US" sz="2800" b="1" dirty="0" smtClean="0">
              <a:solidFill>
                <a:srgbClr val="0000FF"/>
              </a:solidFill>
            </a:endParaRPr>
          </a:p>
          <a:p>
            <a:r>
              <a:rPr lang="en-US" sz="2800" b="1" dirty="0" smtClean="0">
                <a:solidFill>
                  <a:srgbClr val="0000FF"/>
                </a:solidFill>
              </a:rPr>
              <a:t>2. Match the words with their meanings(P.54) </a:t>
            </a:r>
            <a:endParaRPr lang="vi-VN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6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6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6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6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97" grpId="0" animBg="1"/>
      <p:bldP spid="66598" grpId="0" animBg="1"/>
      <p:bldP spid="66599" grpId="0" animBg="1"/>
      <p:bldP spid="66600" grpId="0" animBg="1"/>
      <p:bldP spid="6660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0"/>
            <a:ext cx="38742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Reading</a:t>
            </a:r>
            <a:endParaRPr lang="en-US" sz="2800" b="1" dirty="0" smtClean="0">
              <a:solidFill>
                <a:srgbClr val="0000FF"/>
              </a:solidFill>
            </a:endParaRPr>
          </a:p>
          <a:p>
            <a:r>
              <a:rPr lang="en-US" sz="2800" b="1" dirty="0" smtClean="0">
                <a:solidFill>
                  <a:srgbClr val="0000FF"/>
                </a:solidFill>
              </a:rPr>
              <a:t>3. Answer the questions.</a:t>
            </a:r>
            <a:endParaRPr lang="vi-VN" sz="28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071546"/>
            <a:ext cx="871543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3200" dirty="0" smtClean="0">
                <a:solidFill>
                  <a:srgbClr val="FF0000"/>
                </a:solidFill>
              </a:rPr>
              <a:t>1.</a:t>
            </a:r>
            <a:r>
              <a:rPr lang="en-US" sz="3200" dirty="0" smtClean="0"/>
              <a:t> What will you try to put in every classroom?</a:t>
            </a:r>
          </a:p>
          <a:p>
            <a:pPr marL="342900" indent="-342900"/>
            <a:endParaRPr lang="en-US" sz="3200" dirty="0" smtClean="0"/>
          </a:p>
          <a:p>
            <a:pPr marL="342900" indent="-342900"/>
            <a:r>
              <a:rPr lang="en-US" sz="3200" dirty="0" smtClean="0">
                <a:solidFill>
                  <a:srgbClr val="FF0000"/>
                </a:solidFill>
              </a:rPr>
              <a:t>2.</a:t>
            </a:r>
            <a:r>
              <a:rPr lang="en-US" sz="3200" dirty="0" smtClean="0"/>
              <a:t> What can you do with your old clothes?</a:t>
            </a:r>
          </a:p>
          <a:p>
            <a:pPr marL="342900" indent="-342900"/>
            <a:endParaRPr lang="en-US" sz="3200" dirty="0" smtClean="0"/>
          </a:p>
          <a:p>
            <a:pPr marL="342900" indent="-342900"/>
            <a:r>
              <a:rPr lang="en-US" sz="3200" dirty="0" smtClean="0">
                <a:solidFill>
                  <a:srgbClr val="FF0000"/>
                </a:solidFill>
              </a:rPr>
              <a:t>3.</a:t>
            </a:r>
            <a:r>
              <a:rPr lang="en-US" sz="3200" dirty="0" smtClean="0"/>
              <a:t> What kinds of pen and pencils should you use?</a:t>
            </a:r>
          </a:p>
          <a:p>
            <a:pPr marL="342900" indent="-342900"/>
            <a:endParaRPr lang="en-US" sz="3200" dirty="0" smtClean="0"/>
          </a:p>
          <a:p>
            <a:pPr marL="342900" indent="-342900"/>
            <a:r>
              <a:rPr lang="en-US" sz="3200" dirty="0" smtClean="0">
                <a:solidFill>
                  <a:srgbClr val="FF0000"/>
                </a:solidFill>
              </a:rPr>
              <a:t>4.</a:t>
            </a:r>
            <a:r>
              <a:rPr lang="en-US" sz="3200" dirty="0" smtClean="0"/>
              <a:t> How can you save water?</a:t>
            </a:r>
          </a:p>
          <a:p>
            <a:pPr marL="342900" indent="-342900"/>
            <a:endParaRPr lang="en-US" sz="3200" dirty="0" smtClean="0"/>
          </a:p>
          <a:p>
            <a:pPr marL="342900" indent="-342900"/>
            <a:r>
              <a:rPr lang="en-US" sz="3200" dirty="0" smtClean="0">
                <a:solidFill>
                  <a:srgbClr val="FF0000"/>
                </a:solidFill>
              </a:rPr>
              <a:t>5.</a:t>
            </a:r>
            <a:r>
              <a:rPr lang="en-US" sz="3200" dirty="0" smtClean="0"/>
              <a:t> If you bring water bottles to a picnic, what type of bottles should you bring?</a:t>
            </a:r>
            <a:endParaRPr lang="vi-VN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884396"/>
            <a:ext cx="81534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ules of game</a:t>
            </a:r>
          </a:p>
          <a:p>
            <a:pPr algn="ctr"/>
            <a:endParaRPr lang="en-US" sz="2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Each right answer, you get 5 points.</a:t>
            </a:r>
          </a:p>
          <a:p>
            <a:pPr marL="285750" indent="-285750">
              <a:buFontTx/>
              <a:buChar char="-"/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If your answer is wrong, the rest team will have right to answer.</a:t>
            </a:r>
          </a:p>
          <a:p>
            <a:pPr marL="285750" indent="-285750">
              <a:buFontTx/>
              <a:buChar char="-"/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If you have a lucky star, you can get 5 points, you don’t have to answer and choose the other star at the same time.</a:t>
            </a:r>
          </a:p>
          <a:p>
            <a:pPr marL="285750" indent="-285750">
              <a:buFontTx/>
              <a:buChar char="-"/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team having more points will become the winner.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Good luck to you !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05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17e83bef4556ac5ddb9f5813b686bff5798ddac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2299</TotalTime>
  <Words>1055</Words>
  <Application>Microsoft Office PowerPoint</Application>
  <PresentationFormat>On-screen Show (4:3)</PresentationFormat>
  <Paragraphs>155</Paragraphs>
  <Slides>23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kieu oanh</dc:creator>
  <cp:lastModifiedBy>Admin</cp:lastModifiedBy>
  <cp:revision>230</cp:revision>
  <dcterms:created xsi:type="dcterms:W3CDTF">2016-09-27T15:17:48Z</dcterms:created>
  <dcterms:modified xsi:type="dcterms:W3CDTF">2018-02-25T17:40:44Z</dcterms:modified>
</cp:coreProperties>
</file>