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8" r:id="rId2"/>
    <p:sldId id="340" r:id="rId3"/>
    <p:sldId id="351" r:id="rId4"/>
    <p:sldId id="331" r:id="rId5"/>
    <p:sldId id="368" r:id="rId6"/>
    <p:sldId id="358" r:id="rId7"/>
    <p:sldId id="341" r:id="rId8"/>
    <p:sldId id="353" r:id="rId9"/>
    <p:sldId id="365" r:id="rId10"/>
    <p:sldId id="354" r:id="rId11"/>
    <p:sldId id="355" r:id="rId12"/>
    <p:sldId id="362" r:id="rId13"/>
    <p:sldId id="363" r:id="rId14"/>
    <p:sldId id="364" r:id="rId15"/>
    <p:sldId id="324" r:id="rId16"/>
    <p:sldId id="319" r:id="rId17"/>
    <p:sldId id="347" r:id="rId18"/>
    <p:sldId id="310" r:id="rId19"/>
    <p:sldId id="317" r:id="rId20"/>
    <p:sldId id="356" r:id="rId21"/>
    <p:sldId id="357" r:id="rId22"/>
    <p:sldId id="36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CC33"/>
    <a:srgbClr val="FFCC00"/>
    <a:srgbClr val="770377"/>
    <a:srgbClr val="513103"/>
    <a:srgbClr val="00C800"/>
    <a:srgbClr val="583779"/>
    <a:srgbClr val="0000FF"/>
    <a:srgbClr val="E7E2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35" autoAdjust="0"/>
    <p:restoredTop sz="94660"/>
  </p:normalViewPr>
  <p:slideViewPr>
    <p:cSldViewPr>
      <p:cViewPr varScale="1">
        <p:scale>
          <a:sx n="68" d="100"/>
          <a:sy n="68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965D21-4B33-4BC0-BAB6-B2F563438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028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65D21-4B33-4BC0-BAB6-B2F5634381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3468CA-6727-45DC-A31F-E3C1E0D6F52A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3468CA-6727-45DC-A31F-E3C1E0D6F52A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C1BC8-56FC-4E1E-98ED-2028EFA49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21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76763-9E13-4CC1-85F4-F116FE763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672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1506B-D45B-4484-8AED-CC9CD7E8E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8510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0A2B1-D8DD-4015-A6E2-267E70852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077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E1CC8-5910-4930-A3FD-8E1ACE290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203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B9B7C-464F-4A33-BC7C-A7128BE2D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401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1ABD8-8B2B-4864-BA3B-48C68C201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609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D4870-8496-419F-8F1F-6D0929D82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683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9AF45-264F-4371-A862-A5B14E8DD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496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9E9A4-0E31-4EAB-8C88-DCC264161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975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6D914-DF85-450A-9A31-AE4B311E6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671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D5BC-CBAD-4BBC-9ED4-8696C73A0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743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9C94EE2-A893-44BB-A094-CEDDD57CF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ut\TDN1.2\TDN1.2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ut\TDN1.2\TDN1.2.mp3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ut\TDN%205\TDN%205.mp3" TargetMode="Externa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VG\New%20folder\Cut\Giao%20huong%20so%209\Giao%20huong%20so%209.wm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ut\TDN%205\TDN%205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VG\2\2.mp3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ut\TDN%205\TDN%205.mp3" TargetMode="Externa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ut\1.2%20khuchatchimsonca\7.mp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ut\beat%20Khuchatchimsonca\Khuchatchimsonca.mp3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bp6DZ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0" y="-82550"/>
            <a:ext cx="4622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 THCS Khương Đình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5354638" y="4492625"/>
            <a:ext cx="3673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 ÂM NHẠC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5354638" y="5221288"/>
            <a:ext cx="2198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LỚP: 7A5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1295400"/>
            <a:ext cx="4572000" cy="646113"/>
          </a:xfrm>
          <a:prstGeom prst="rect">
            <a:avLst/>
          </a:prstGeom>
        </p:spPr>
        <p:txBody>
          <a:bodyPr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5908" y="1156900"/>
            <a:ext cx="891218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</a:t>
            </a:r>
            <a:r>
              <a:rPr lang="en-US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mừng</a:t>
            </a:r>
            <a:r>
              <a:rPr lang="en-US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thầy</a:t>
            </a:r>
            <a:r>
              <a:rPr lang="en-US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4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giáo</a:t>
            </a:r>
            <a:endParaRPr lang="en-US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3200400"/>
            <a:ext cx="9144000" cy="1597429"/>
          </a:xfrm>
          <a:prstGeom prst="rect">
            <a:avLst/>
          </a:prstGeom>
          <a:noFill/>
        </p:spPr>
        <p:txBody>
          <a:bodyPr spcFirstLastPara="1">
            <a:prstTxWarp prst="textButt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về</a:t>
            </a: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tham</a:t>
            </a: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dự</a:t>
            </a: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</a:t>
            </a: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giáo</a:t>
            </a: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viên</a:t>
            </a: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7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dạy</a:t>
            </a: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giỏi</a:t>
            </a:r>
            <a:endParaRPr lang="en-US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716928-abstract-music-grunge-background-with-piano-and-notes-Stock-Ve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14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TẬP THẢO LUẬN NHÓM</a:t>
            </a:r>
            <a:endParaRPr lang="en-US" alt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534400" cy="3048000"/>
          </a:xfrm>
        </p:spPr>
        <p:txBody>
          <a:bodyPr/>
          <a:lstStyle/>
          <a:p>
            <a:pPr>
              <a:buNone/>
            </a:pPr>
            <a:r>
              <a:rPr lang="en-US" altLang="en-US" sz="3600" b="1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sz="3600" b="1" i="1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i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3600" b="1" i="1" dirty="0" smtClean="0"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altLang="en-US" sz="3600" b="1" i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alt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altLang="en-US" sz="3600" b="1" i="1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altLang="en-US" sz="36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6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i="1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alt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smtClean="0">
                <a:latin typeface="Times New Roman" pitchFamily="18" charset="0"/>
                <a:cs typeface="Times New Roman" pitchFamily="18" charset="0"/>
              </a:rPr>
              <a:t>6 nhóm</a:t>
            </a:r>
          </a:p>
          <a:p>
            <a:pPr algn="ctr">
              <a:buNone/>
            </a:pPr>
            <a:endParaRPr lang="en-US" alt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1 + 2 + 3: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TĐN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4 + 5 + 6: Chia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endParaRPr lang="en-US" alt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543800" y="5257800"/>
            <a:ext cx="1371600" cy="1371600"/>
          </a:xfrm>
          <a:prstGeom prst="ellipse">
            <a:avLst/>
          </a:prstGeom>
          <a:solidFill>
            <a:srgbClr val="FF0000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5 </a:t>
            </a:r>
            <a:endParaRPr lang="en-US" sz="8000" b="1" dirty="0"/>
          </a:p>
        </p:txBody>
      </p:sp>
      <p:sp>
        <p:nvSpPr>
          <p:cNvPr id="6" name="Oval 5"/>
          <p:cNvSpPr/>
          <p:nvPr/>
        </p:nvSpPr>
        <p:spPr>
          <a:xfrm>
            <a:off x="7543800" y="5257800"/>
            <a:ext cx="1371600" cy="1371600"/>
          </a:xfrm>
          <a:prstGeom prst="ellipse">
            <a:avLst/>
          </a:prstGeom>
          <a:solidFill>
            <a:srgbClr val="FF0000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4</a:t>
            </a:r>
            <a:endParaRPr lang="en-US" sz="8000" b="1" dirty="0"/>
          </a:p>
        </p:txBody>
      </p:sp>
      <p:sp>
        <p:nvSpPr>
          <p:cNvPr id="7" name="Oval 6"/>
          <p:cNvSpPr/>
          <p:nvPr/>
        </p:nvSpPr>
        <p:spPr>
          <a:xfrm>
            <a:off x="7543800" y="5257800"/>
            <a:ext cx="1371600" cy="1371600"/>
          </a:xfrm>
          <a:prstGeom prst="ellipse">
            <a:avLst/>
          </a:prstGeom>
          <a:solidFill>
            <a:srgbClr val="FF0000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3</a:t>
            </a:r>
            <a:endParaRPr lang="en-US" sz="8000" b="1" dirty="0"/>
          </a:p>
        </p:txBody>
      </p:sp>
      <p:sp>
        <p:nvSpPr>
          <p:cNvPr id="8" name="Oval 7"/>
          <p:cNvSpPr/>
          <p:nvPr/>
        </p:nvSpPr>
        <p:spPr>
          <a:xfrm>
            <a:off x="7543800" y="5257800"/>
            <a:ext cx="1371600" cy="1371600"/>
          </a:xfrm>
          <a:prstGeom prst="ellipse">
            <a:avLst/>
          </a:prstGeom>
          <a:solidFill>
            <a:srgbClr val="FF0000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2</a:t>
            </a:r>
            <a:endParaRPr lang="en-US" sz="8000" b="1" dirty="0"/>
          </a:p>
        </p:txBody>
      </p:sp>
      <p:sp>
        <p:nvSpPr>
          <p:cNvPr id="9" name="Oval 8"/>
          <p:cNvSpPr/>
          <p:nvPr/>
        </p:nvSpPr>
        <p:spPr>
          <a:xfrm>
            <a:off x="7543800" y="5257800"/>
            <a:ext cx="1371600" cy="1371600"/>
          </a:xfrm>
          <a:prstGeom prst="ellipse">
            <a:avLst/>
          </a:prstGeom>
          <a:solidFill>
            <a:srgbClr val="FF0000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1</a:t>
            </a:r>
            <a:endParaRPr lang="en-US" sz="8000" b="1" dirty="0"/>
          </a:p>
        </p:txBody>
      </p:sp>
      <p:sp>
        <p:nvSpPr>
          <p:cNvPr id="10" name="Oval 9"/>
          <p:cNvSpPr/>
          <p:nvPr/>
        </p:nvSpPr>
        <p:spPr>
          <a:xfrm>
            <a:off x="7543800" y="5257800"/>
            <a:ext cx="1371600" cy="1371600"/>
          </a:xfrm>
          <a:prstGeom prst="ellipse">
            <a:avLst/>
          </a:prstGeom>
          <a:solidFill>
            <a:srgbClr val="FF0000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Hết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giờ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304800"/>
            <a:ext cx="44196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 dirty="0" err="1" smtClean="0">
                <a:solidFill>
                  <a:srgbClr val="28287A"/>
                </a:solidFill>
                <a:latin typeface="Times New Roman" pitchFamily="18" charset="0"/>
              </a:rPr>
              <a:t>Đọc</a:t>
            </a:r>
            <a:r>
              <a:rPr lang="en-US" altLang="en-US" sz="3600" b="1" dirty="0" smtClean="0">
                <a:solidFill>
                  <a:srgbClr val="28287A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28287A"/>
                </a:solidFill>
                <a:latin typeface="Times New Roman" pitchFamily="18" charset="0"/>
              </a:rPr>
              <a:t>gam</a:t>
            </a:r>
            <a:r>
              <a:rPr lang="en-US" altLang="en-US" sz="3600" b="1" dirty="0" smtClean="0">
                <a:solidFill>
                  <a:srgbClr val="28287A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28287A"/>
                </a:solidFill>
                <a:latin typeface="Times New Roman" pitchFamily="18" charset="0"/>
              </a:rPr>
              <a:t>đô</a:t>
            </a:r>
            <a:r>
              <a:rPr lang="en-US" altLang="en-US" sz="3600" b="1" dirty="0" smtClean="0">
                <a:solidFill>
                  <a:srgbClr val="28287A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28287A"/>
                </a:solidFill>
                <a:latin typeface="Times New Roman" pitchFamily="18" charset="0"/>
              </a:rPr>
              <a:t>trưởng</a:t>
            </a:r>
            <a:endParaRPr lang="en-US" altLang="en-US" sz="3600" b="1" dirty="0" smtClean="0">
              <a:solidFill>
                <a:srgbClr val="28287A"/>
              </a:solidFill>
              <a:latin typeface="Times New Roman" pitchFamily="18" charset="0"/>
            </a:endParaRPr>
          </a:p>
        </p:txBody>
      </p:sp>
      <p:pic>
        <p:nvPicPr>
          <p:cNvPr id="29704" name="Picture 8" descr="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595438" y="2659063"/>
            <a:ext cx="111125" cy="1682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 rot="21200623">
            <a:off x="3795713" y="2479675"/>
            <a:ext cx="84137" cy="1682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 rot="21158729">
            <a:off x="5943600" y="2266950"/>
            <a:ext cx="76200" cy="190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 rot="21066909">
            <a:off x="7050088" y="2184400"/>
            <a:ext cx="76200" cy="1666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 descr="childrens-choir-hi.png"/>
          <p:cNvPicPr>
            <a:picLocks noChangeAspect="1"/>
          </p:cNvPicPr>
          <p:nvPr/>
        </p:nvPicPr>
        <p:blipFill>
          <a:blip r:embed="rId3"/>
          <a:srcRect b="16628"/>
          <a:stretch>
            <a:fillRect/>
          </a:stretch>
        </p:blipFill>
        <p:spPr>
          <a:xfrm>
            <a:off x="0" y="4183630"/>
            <a:ext cx="9121622" cy="267437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57200" y="4191000"/>
            <a:ext cx="4572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8600" y="5257800"/>
            <a:ext cx="6096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4191000"/>
            <a:ext cx="6096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57800" y="4191000"/>
            <a:ext cx="4572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63000" y="5029200"/>
            <a:ext cx="381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10000" y="5943600"/>
            <a:ext cx="381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WordArt 6"/>
          <p:cNvSpPr>
            <a:spLocks noChangeArrowheads="1" noChangeShapeType="1" noTextEdit="1"/>
          </p:cNvSpPr>
          <p:nvPr/>
        </p:nvSpPr>
        <p:spPr bwMode="auto">
          <a:xfrm>
            <a:off x="1828800" y="1892300"/>
            <a:ext cx="5791200" cy="106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2400" kern="10">
              <a:ln w="9525">
                <a:solidFill>
                  <a:srgbClr val="0000FF"/>
                </a:solidFill>
                <a:miter lim="800000"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548188" y="1435100"/>
            <a:ext cx="273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9296400" y="189230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8" descr="khong l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077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2" name="TextBox 3"/>
          <p:cNvSpPr txBox="1">
            <a:spLocks noChangeArrowheads="1"/>
          </p:cNvSpPr>
          <p:nvPr/>
        </p:nvSpPr>
        <p:spPr bwMode="auto">
          <a:xfrm>
            <a:off x="3990975" y="1693863"/>
            <a:ext cx="89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(Trích)</a:t>
            </a:r>
          </a:p>
        </p:txBody>
      </p:sp>
      <p:pic>
        <p:nvPicPr>
          <p:cNvPr id="10" name="Picture 16" descr="TT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33" y="1752600"/>
            <a:ext cx="335586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524000" y="76200"/>
            <a:ext cx="612860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II.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</a:rPr>
              <a:t>Tập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</a:rPr>
              <a:t>đọc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</a:rPr>
              <a:t>nhạc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</a:rPr>
              <a:t> :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i="1" dirty="0">
                <a:solidFill>
                  <a:srgbClr val="0070C0"/>
                </a:solidFill>
                <a:latin typeface="Times New Roman" pitchFamily="18" charset="0"/>
              </a:rPr>
              <a:t>TĐN </a:t>
            </a:r>
            <a:r>
              <a:rPr lang="en-US" altLang="en-US" sz="4000" b="1" i="1" dirty="0" err="1">
                <a:solidFill>
                  <a:srgbClr val="0070C0"/>
                </a:solidFill>
                <a:latin typeface="Times New Roman" pitchFamily="18" charset="0"/>
              </a:rPr>
              <a:t>số</a:t>
            </a:r>
            <a:r>
              <a:rPr lang="en-US" altLang="en-US" sz="4000" b="1" i="1" dirty="0">
                <a:solidFill>
                  <a:srgbClr val="0070C0"/>
                </a:solidFill>
                <a:latin typeface="Times New Roman" pitchFamily="18" charset="0"/>
              </a:rPr>
              <a:t>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/>
          </a:p>
        </p:txBody>
      </p:sp>
      <p:pic>
        <p:nvPicPr>
          <p:cNvPr id="11" name="TDN1.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400800" y="121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1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6" descr="co l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3962400" y="21336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.VnTime" pitchFamily="34" charset="0"/>
              </a:rPr>
              <a:t>(TrÝch)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524000" y="76200"/>
            <a:ext cx="612860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II.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</a:rPr>
              <a:t>Tập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</a:rPr>
              <a:t>đọc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</a:rPr>
              <a:t>nhạc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</a:rPr>
              <a:t> :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i="1" dirty="0">
                <a:solidFill>
                  <a:srgbClr val="0070C0"/>
                </a:solidFill>
                <a:latin typeface="Times New Roman" pitchFamily="18" charset="0"/>
              </a:rPr>
              <a:t>TĐN </a:t>
            </a:r>
            <a:r>
              <a:rPr lang="en-US" altLang="en-US" sz="4000" b="1" i="1" dirty="0" err="1">
                <a:solidFill>
                  <a:srgbClr val="0070C0"/>
                </a:solidFill>
                <a:latin typeface="Times New Roman" pitchFamily="18" charset="0"/>
              </a:rPr>
              <a:t>số</a:t>
            </a:r>
            <a:r>
              <a:rPr lang="en-US" altLang="en-US" sz="4000" b="1" i="1" dirty="0">
                <a:solidFill>
                  <a:srgbClr val="0070C0"/>
                </a:solidFill>
                <a:latin typeface="Times New Roman" pitchFamily="18" charset="0"/>
              </a:rPr>
              <a:t>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/>
          </a:p>
        </p:txBody>
      </p:sp>
      <p:pic>
        <p:nvPicPr>
          <p:cNvPr id="6" name="TDN1.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781800" y="129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o l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62400" y="21336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.VnTime" pitchFamily="34" charset="0"/>
              </a:rPr>
              <a:t>(TrÝch)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524000" y="76200"/>
            <a:ext cx="612860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II.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</a:rPr>
              <a:t>Tập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</a:rPr>
              <a:t>đọc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</a:rPr>
              <a:t>nhạc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</a:rPr>
              <a:t> :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i="1" dirty="0">
                <a:solidFill>
                  <a:srgbClr val="0070C0"/>
                </a:solidFill>
                <a:latin typeface="Times New Roman" pitchFamily="18" charset="0"/>
              </a:rPr>
              <a:t>TĐN </a:t>
            </a:r>
            <a:r>
              <a:rPr lang="en-US" altLang="en-US" sz="4000" b="1" i="1" dirty="0" err="1">
                <a:solidFill>
                  <a:srgbClr val="0070C0"/>
                </a:solidFill>
                <a:latin typeface="Times New Roman" pitchFamily="18" charset="0"/>
              </a:rPr>
              <a:t>số</a:t>
            </a:r>
            <a:r>
              <a:rPr lang="en-US" altLang="en-US" sz="4000" b="1" i="1" dirty="0">
                <a:solidFill>
                  <a:srgbClr val="0070C0"/>
                </a:solidFill>
                <a:latin typeface="Times New Roman" pitchFamily="18" charset="0"/>
              </a:rPr>
              <a:t>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/>
          </a:p>
        </p:txBody>
      </p:sp>
      <p:pic>
        <p:nvPicPr>
          <p:cNvPr id="12" name="TDN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33600" y="129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Piano-Keys-1689373"/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843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sz="3200" b="1" i="1" smtClean="0">
                <a:solidFill>
                  <a:srgbClr val="FFFF00"/>
                </a:solidFill>
              </a:rPr>
              <a:t>3</a:t>
            </a:r>
            <a:r>
              <a:rPr lang="en-US" altLang="en-US" sz="4000" b="1" i="1" smtClean="0">
                <a:solidFill>
                  <a:srgbClr val="FFFF00"/>
                </a:solidFill>
              </a:rPr>
              <a:t>. </a:t>
            </a:r>
            <a:r>
              <a:rPr lang="en-US" altLang="en-US" sz="3200" b="1" smtClean="0">
                <a:solidFill>
                  <a:srgbClr val="FFFF00"/>
                </a:solidFill>
              </a:rPr>
              <a:t>ÂM NHẠC THƯỜNG THỨC</a:t>
            </a:r>
          </a:p>
        </p:txBody>
      </p:sp>
      <p:sp>
        <p:nvSpPr>
          <p:cNvPr id="15377" name="WordArt 17"/>
          <p:cNvSpPr>
            <a:spLocks noChangeArrowheads="1" noChangeShapeType="1" noTextEdit="1"/>
          </p:cNvSpPr>
          <p:nvPr/>
        </p:nvSpPr>
        <p:spPr bwMode="auto">
          <a:xfrm>
            <a:off x="304800" y="1676400"/>
            <a:ext cx="8382000" cy="41449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358051"/>
              </a:avLst>
            </a:prstTxWarp>
          </a:bodyPr>
          <a:lstStyle/>
          <a:p>
            <a:r>
              <a:rPr lang="en-US" sz="3200" b="1" i="1" kern="1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.VnTime"/>
              </a:rPr>
              <a:t>Giíi thiÖu nh¹c sÜ</a:t>
            </a:r>
          </a:p>
        </p:txBody>
      </p:sp>
      <p:sp>
        <p:nvSpPr>
          <p:cNvPr id="13324" name="WordArt 12"/>
          <p:cNvSpPr>
            <a:spLocks noChangeArrowheads="1" noChangeShapeType="1" noTextEdit="1"/>
          </p:cNvSpPr>
          <p:nvPr/>
        </p:nvSpPr>
        <p:spPr bwMode="auto">
          <a:xfrm>
            <a:off x="838200" y="2895600"/>
            <a:ext cx="7543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CC"/>
                    </a:gs>
                    <a:gs pos="100000">
                      <a:srgbClr val="0033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BÉT-TÔ-VEN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99CC"/>
                  </a:gs>
                  <a:gs pos="100000">
                    <a:srgbClr val="003366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7" grpId="0" animBg="1"/>
      <p:bldP spid="133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C:\Users\user\Desktop\Hoa tul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480px-Beethoven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6096000" y="690563"/>
            <a:ext cx="2725433" cy="2967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0" y="1828800"/>
            <a:ext cx="579120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- 9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32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xô-nát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pi-a-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7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concerto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2400" dirty="0"/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0" y="3657600"/>
            <a:ext cx="59912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nát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14,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C:\Users\user\Desktop\Hoa tul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480px-Beethoven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6096000" y="690563"/>
            <a:ext cx="2725433" cy="2967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0" y="1752600"/>
            <a:ext cx="579120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- 9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32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xô-nát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pi-a-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7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concerto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2400" dirty="0"/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0" y="3505200"/>
            <a:ext cx="59912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nát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14,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iao huong so 9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685800"/>
            <a:ext cx="8610600" cy="5410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Users\user\Desktop\Hoa tul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63500"/>
            <a:ext cx="9104312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2970213" y="0"/>
            <a:ext cx="20810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alt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18" descr="co l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713"/>
            <a:ext cx="91440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DN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905000" y="1066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bp6DZ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0" y="-82550"/>
            <a:ext cx="4622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 THCS Khương Đình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5354638" y="4492625"/>
            <a:ext cx="3673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 ÂM NHẠC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5354638" y="5221288"/>
            <a:ext cx="2198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LỚP: 7A5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1295400"/>
            <a:ext cx="4572000" cy="646113"/>
          </a:xfrm>
          <a:prstGeom prst="rect">
            <a:avLst/>
          </a:prstGeom>
        </p:spPr>
        <p:txBody>
          <a:bodyPr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5908" y="1156900"/>
            <a:ext cx="891218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</a:t>
            </a:r>
            <a:r>
              <a:rPr lang="en-US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mừng</a:t>
            </a:r>
            <a:r>
              <a:rPr lang="en-US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thầy</a:t>
            </a:r>
            <a:r>
              <a:rPr lang="en-US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4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giáo</a:t>
            </a:r>
            <a:endParaRPr lang="en-US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3200400"/>
            <a:ext cx="9144000" cy="1597429"/>
          </a:xfrm>
          <a:prstGeom prst="rect">
            <a:avLst/>
          </a:prstGeom>
          <a:noFill/>
        </p:spPr>
        <p:txBody>
          <a:bodyPr spcFirstLastPara="1">
            <a:prstTxWarp prst="textButt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về</a:t>
            </a: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tham</a:t>
            </a: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dự</a:t>
            </a: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</a:t>
            </a: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giáo</a:t>
            </a: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viên</a:t>
            </a: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7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dạy</a:t>
            </a: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giỏi</a:t>
            </a:r>
            <a:endParaRPr lang="en-US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720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utterfly-music-ve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85800" y="1219200"/>
            <a:ext cx="8001000" cy="449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1447800" y="1219200"/>
            <a:ext cx="6705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Times New Roman" pitchFamily="18" charset="0"/>
              </a:rPr>
              <a:t>HƯỚNG DẪN VỀ NHÀ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2629793"/>
            <a:ext cx="762000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TĐN </a:t>
            </a:r>
            <a:r>
              <a:rPr lang="en-US" sz="4000" b="1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HK1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-sky-with-nature-vector-background-vector-03.jpg"/>
          <p:cNvPicPr>
            <a:picLocks noChangeAspect="1"/>
          </p:cNvPicPr>
          <p:nvPr/>
        </p:nvPicPr>
        <p:blipFill>
          <a:blip r:embed="rId2"/>
          <a:srcRect l="4065" r="3252" b="36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90600"/>
            <a:ext cx="91440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60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CHÂN THÀNH CẢM ƠN</a:t>
            </a:r>
          </a:p>
          <a:p>
            <a:pPr algn="ctr" eaLnBrk="0" hangingPunct="0">
              <a:defRPr/>
            </a:pPr>
            <a:r>
              <a:rPr lang="en-US" sz="60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 THẦY CÔ GIÁO </a:t>
            </a:r>
          </a:p>
          <a:p>
            <a:pPr algn="ctr" eaLnBrk="0" hangingPunct="0">
              <a:defRPr/>
            </a:pPr>
            <a:r>
              <a:rPr lang="en-US" sz="60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ĐÃ TỚI DỰ GIỜ</a:t>
            </a:r>
            <a:endParaRPr lang="en-US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o l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62400" y="21336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.VnTime" pitchFamily="34" charset="0"/>
              </a:rPr>
              <a:t>(TrÝch)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524000" y="76200"/>
            <a:ext cx="612860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II.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</a:rPr>
              <a:t>Tập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</a:rPr>
              <a:t>đọc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</a:rPr>
              <a:t>nhạc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</a:rPr>
              <a:t> :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i="1" dirty="0">
                <a:solidFill>
                  <a:srgbClr val="0070C0"/>
                </a:solidFill>
                <a:latin typeface="Times New Roman" pitchFamily="18" charset="0"/>
              </a:rPr>
              <a:t>TĐN </a:t>
            </a:r>
            <a:r>
              <a:rPr lang="en-US" altLang="en-US" sz="4000" b="1" i="1" dirty="0" err="1">
                <a:solidFill>
                  <a:srgbClr val="0070C0"/>
                </a:solidFill>
                <a:latin typeface="Times New Roman" pitchFamily="18" charset="0"/>
              </a:rPr>
              <a:t>số</a:t>
            </a:r>
            <a:r>
              <a:rPr lang="en-US" altLang="en-US" sz="4000" b="1" i="1" dirty="0">
                <a:solidFill>
                  <a:srgbClr val="0070C0"/>
                </a:solidFill>
                <a:latin typeface="Times New Roman" pitchFamily="18" charset="0"/>
              </a:rPr>
              <a:t>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/>
          </a:p>
        </p:txBody>
      </p:sp>
      <p:pic>
        <p:nvPicPr>
          <p:cNvPr id="12" name="TDN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33600" y="129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28600" y="609600"/>
            <a:ext cx="8763000" cy="335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4000" b="1" smtClean="0">
                <a:latin typeface="Times New Roman" pitchFamily="18" charset="0"/>
              </a:rPr>
              <a:t> Ôn </a:t>
            </a:r>
            <a:r>
              <a:rPr lang="en-US" altLang="en-US" sz="4000" b="1">
                <a:latin typeface="Times New Roman" pitchFamily="18" charset="0"/>
              </a:rPr>
              <a:t>tập bài hát: </a:t>
            </a:r>
            <a:r>
              <a:rPr lang="en-US" altLang="en-US" sz="4000" b="1" smtClean="0">
                <a:latin typeface="Times New Roman" pitchFamily="18" charset="0"/>
              </a:rPr>
              <a:t>Khúc </a:t>
            </a:r>
            <a:r>
              <a:rPr lang="en-US" altLang="en-US" sz="4000" b="1">
                <a:latin typeface="Times New Roman" pitchFamily="18" charset="0"/>
              </a:rPr>
              <a:t>hát chim sơn </a:t>
            </a:r>
            <a:r>
              <a:rPr lang="en-US" altLang="en-US" sz="4000" b="1" smtClean="0">
                <a:latin typeface="Times New Roman" pitchFamily="18" charset="0"/>
              </a:rPr>
              <a:t>ca</a:t>
            </a:r>
            <a:r>
              <a:rPr lang="en-US" altLang="en-US" sz="4000" b="1">
                <a:latin typeface="Times New Roman" pitchFamily="18" charset="0"/>
              </a:rPr>
              <a:t/>
            </a:r>
            <a:br>
              <a:rPr lang="en-US" altLang="en-US" sz="4000" b="1">
                <a:latin typeface="Times New Roman" pitchFamily="18" charset="0"/>
              </a:rPr>
            </a:br>
            <a:r>
              <a:rPr lang="en-US" altLang="en-US" sz="4000" b="1">
                <a:latin typeface="Times New Roman" pitchFamily="18" charset="0"/>
              </a:rPr>
              <a:t>- Tập đọc nhạc: </a:t>
            </a:r>
            <a:r>
              <a:rPr lang="en-US" altLang="en-US" sz="4000" b="1" smtClean="0">
                <a:latin typeface="Times New Roman" pitchFamily="18" charset="0"/>
              </a:rPr>
              <a:t>TĐN </a:t>
            </a:r>
            <a:r>
              <a:rPr lang="en-US" altLang="en-US" sz="4000" b="1">
                <a:latin typeface="Times New Roman" pitchFamily="18" charset="0"/>
              </a:rPr>
              <a:t>số 5</a:t>
            </a:r>
            <a:br>
              <a:rPr lang="en-US" altLang="en-US" sz="4000" b="1">
                <a:latin typeface="Times New Roman" pitchFamily="18" charset="0"/>
              </a:rPr>
            </a:br>
            <a:r>
              <a:rPr lang="en-US" altLang="en-US" sz="4000" b="1">
                <a:latin typeface="Times New Roman" pitchFamily="18" charset="0"/>
              </a:rPr>
              <a:t>- Âm nhạc thường thức:</a:t>
            </a:r>
            <a:br>
              <a:rPr lang="en-US" altLang="en-US" sz="4000" b="1">
                <a:latin typeface="Times New Roman" pitchFamily="18" charset="0"/>
              </a:rPr>
            </a:br>
            <a:r>
              <a:rPr lang="en-US" altLang="en-US" sz="4000" b="1" smtClean="0">
                <a:latin typeface="Times New Roman" pitchFamily="18" charset="0"/>
              </a:rPr>
              <a:t>  Giới </a:t>
            </a:r>
            <a:r>
              <a:rPr lang="en-US" altLang="en-US" sz="4000" b="1">
                <a:latin typeface="Times New Roman" pitchFamily="18" charset="0"/>
              </a:rPr>
              <a:t>thiệu nhạc </a:t>
            </a:r>
            <a:r>
              <a:rPr lang="en-US" altLang="en-US" sz="4000" b="1" smtClean="0">
                <a:latin typeface="Times New Roman" pitchFamily="18" charset="0"/>
              </a:rPr>
              <a:t>sĩ Bét-tô-ven</a:t>
            </a:r>
            <a:endParaRPr lang="en-US" altLang="en-US" sz="4000" b="1"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4600" y="152400"/>
            <a:ext cx="40386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76200"/>
            <a:ext cx="4038600" cy="914400"/>
          </a:xfrm>
        </p:spPr>
        <p:txBody>
          <a:bodyPr/>
          <a:lstStyle/>
          <a:p>
            <a:pPr eaLnBrk="1" hangingPunct="1"/>
            <a:r>
              <a:rPr lang="en-US" altLang="en-US" b="1" u="sng" dirty="0" err="1" smtClean="0">
                <a:solidFill>
                  <a:srgbClr val="0070C0"/>
                </a:solidFill>
                <a:latin typeface="Times New Roman" pitchFamily="18" charset="0"/>
              </a:rPr>
              <a:t>Tiết</a:t>
            </a:r>
            <a:r>
              <a:rPr lang="en-US" altLang="en-US" b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b="1" u="sng" dirty="0" smtClean="0">
                <a:solidFill>
                  <a:srgbClr val="0070C0"/>
                </a:solidFill>
                <a:latin typeface="Times New Roman" pitchFamily="18" charset="0"/>
              </a:rPr>
              <a:t>14</a:t>
            </a:r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-2238375" y="94138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</a:p>
        </p:txBody>
      </p:sp>
      <p:pic>
        <p:nvPicPr>
          <p:cNvPr id="7" name="Picture 6" descr="6cyopzzq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57800" y="3581400"/>
            <a:ext cx="3886200" cy="3276600"/>
          </a:xfrm>
          <a:prstGeom prst="rect">
            <a:avLst/>
          </a:prstGeom>
        </p:spPr>
      </p:pic>
      <p:pic>
        <p:nvPicPr>
          <p:cNvPr id="9" name="Picture 8" descr="VECTOR-music-notes-and-sounds-psd5844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3124200"/>
            <a:ext cx="62484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316038" y="96838"/>
            <a:ext cx="6477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I.Ôn tập bài hát : </a:t>
            </a:r>
            <a:r>
              <a:rPr lang="en-US" altLang="en-US" sz="2800" b="1" i="1">
                <a:solidFill>
                  <a:srgbClr val="0000FF"/>
                </a:solidFill>
                <a:latin typeface="Times New Roman" pitchFamily="18" charset="0"/>
              </a:rPr>
              <a:t>Khúc hát chim sơn ca</a:t>
            </a:r>
          </a:p>
        </p:txBody>
      </p:sp>
      <p:pic>
        <p:nvPicPr>
          <p:cNvPr id="4100" name="Picture 17" descr="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AE9F0"/>
              </a:clrFrom>
              <a:clrTo>
                <a:srgbClr val="6AE9F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458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8305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I.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Ôn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hát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itchFamily="18" charset="0"/>
              </a:rPr>
              <a:t>Khúc</a:t>
            </a:r>
            <a:r>
              <a:rPr lang="en-US" altLang="en-US" sz="4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itchFamily="18" charset="0"/>
              </a:rPr>
              <a:t>hát</a:t>
            </a:r>
            <a:r>
              <a:rPr lang="en-US" altLang="en-US" sz="4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itchFamily="18" charset="0"/>
              </a:rPr>
              <a:t>chim</a:t>
            </a:r>
            <a:r>
              <a:rPr lang="en-US" altLang="en-US" sz="40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itchFamily="18" charset="0"/>
              </a:rPr>
              <a:t>sơn</a:t>
            </a:r>
            <a:r>
              <a:rPr lang="en-US" altLang="en-US" sz="4000" b="1" dirty="0">
                <a:solidFill>
                  <a:srgbClr val="00B050"/>
                </a:solidFill>
                <a:latin typeface="Times New Roman" pitchFamily="18" charset="0"/>
              </a:rPr>
              <a:t> ca</a:t>
            </a:r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-38100" y="1219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2743200" y="1371600"/>
            <a:ext cx="3733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- Khởi động giọng </a:t>
            </a:r>
          </a:p>
        </p:txBody>
      </p:sp>
      <p:sp>
        <p:nvSpPr>
          <p:cNvPr id="6151" name="Text Box 15"/>
          <p:cNvSpPr txBox="1">
            <a:spLocks noChangeArrowheads="1"/>
          </p:cNvSpPr>
          <p:nvPr/>
        </p:nvSpPr>
        <p:spPr bwMode="auto">
          <a:xfrm>
            <a:off x="914400" y="3810000"/>
            <a:ext cx="4054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3" name="Text Box 20"/>
          <p:cNvSpPr txBox="1">
            <a:spLocks noChangeArrowheads="1"/>
          </p:cNvSpPr>
          <p:nvPr/>
        </p:nvSpPr>
        <p:spPr bwMode="auto">
          <a:xfrm>
            <a:off x="2514600" y="3581400"/>
            <a:ext cx="518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err="1" smtClean="0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…..ô……....ô…..ô……..na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 descr="D:\GVG\easter-eggs-backgrounds-wallpapers - Copy.jpg"/>
          <p:cNvPicPr>
            <a:picLocks noChangeAspect="1" noChangeArrowheads="1"/>
          </p:cNvPicPr>
          <p:nvPr/>
        </p:nvPicPr>
        <p:blipFill>
          <a:blip r:embed="rId2"/>
          <a:srcRect t="7143" b="17857"/>
          <a:stretch>
            <a:fillRect/>
          </a:stretch>
        </p:blipFill>
        <p:spPr bwMode="auto">
          <a:xfrm>
            <a:off x="457200" y="1981200"/>
            <a:ext cx="8305800" cy="1524000"/>
          </a:xfrm>
          <a:prstGeom prst="rect">
            <a:avLst/>
          </a:prstGeom>
          <a:noFill/>
        </p:spPr>
      </p:pic>
      <p:pic>
        <p:nvPicPr>
          <p:cNvPr id="11" name="Picture 10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485373"/>
            <a:ext cx="6629400" cy="2372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316038" y="96838"/>
            <a:ext cx="6477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I.Ôn tập bài hát : </a:t>
            </a:r>
            <a:r>
              <a:rPr lang="en-US" altLang="en-US" sz="2800" b="1" i="1">
                <a:solidFill>
                  <a:srgbClr val="0000FF"/>
                </a:solidFill>
                <a:latin typeface="Times New Roman" pitchFamily="18" charset="0"/>
              </a:rPr>
              <a:t>Khúc hát chim sơn ca</a:t>
            </a:r>
          </a:p>
        </p:txBody>
      </p:sp>
      <p:pic>
        <p:nvPicPr>
          <p:cNvPr id="4100" name="Picture 17" descr="0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AE9F0"/>
              </a:clrFrom>
              <a:clrTo>
                <a:srgbClr val="6AE9F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458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391400" y="228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316038" y="96838"/>
            <a:ext cx="6477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I.Ôn tập bài hát : </a:t>
            </a:r>
            <a:r>
              <a:rPr lang="en-US" altLang="en-US" sz="2800" b="1" i="1">
                <a:solidFill>
                  <a:srgbClr val="0000FF"/>
                </a:solidFill>
                <a:latin typeface="Times New Roman" pitchFamily="18" charset="0"/>
              </a:rPr>
              <a:t>Khúc hát chim sơn ca</a:t>
            </a:r>
          </a:p>
        </p:txBody>
      </p:sp>
      <p:pic>
        <p:nvPicPr>
          <p:cNvPr id="4100" name="Picture 17" descr="0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AE9F0"/>
              </a:clrFrom>
              <a:clrTo>
                <a:srgbClr val="6AE9F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458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huchatchimson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43800" y="228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nh-nen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050925" y="2400300"/>
            <a:ext cx="2987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581602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110122092008-995-1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30642"/>
            <a:ext cx="4419600" cy="63987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16202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WordArt 6"/>
          <p:cNvSpPr>
            <a:spLocks noChangeArrowheads="1" noChangeShapeType="1" noTextEdit="1"/>
          </p:cNvSpPr>
          <p:nvPr/>
        </p:nvSpPr>
        <p:spPr bwMode="auto">
          <a:xfrm>
            <a:off x="1828800" y="1892300"/>
            <a:ext cx="5791200" cy="106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2400" kern="10">
              <a:ln w="9525">
                <a:solidFill>
                  <a:srgbClr val="0000FF"/>
                </a:solidFill>
                <a:miter lim="800000"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548188" y="1435100"/>
            <a:ext cx="273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9296400" y="189230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8" descr="khong l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077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2" name="TextBox 3"/>
          <p:cNvSpPr txBox="1">
            <a:spLocks noChangeArrowheads="1"/>
          </p:cNvSpPr>
          <p:nvPr/>
        </p:nvSpPr>
        <p:spPr bwMode="auto">
          <a:xfrm>
            <a:off x="3990975" y="1693863"/>
            <a:ext cx="89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(Trích)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524000" y="76200"/>
            <a:ext cx="612860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II.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</a:rPr>
              <a:t>Tập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</a:rPr>
              <a:t>đọc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</a:rPr>
              <a:t>nhạc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</a:rPr>
              <a:t> :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i="1" dirty="0">
                <a:solidFill>
                  <a:srgbClr val="0070C0"/>
                </a:solidFill>
                <a:latin typeface="Times New Roman" pitchFamily="18" charset="0"/>
              </a:rPr>
              <a:t>TĐN </a:t>
            </a:r>
            <a:r>
              <a:rPr lang="en-US" altLang="en-US" sz="4000" b="1" i="1" dirty="0" err="1">
                <a:solidFill>
                  <a:srgbClr val="0070C0"/>
                </a:solidFill>
                <a:latin typeface="Times New Roman" pitchFamily="18" charset="0"/>
              </a:rPr>
              <a:t>số</a:t>
            </a:r>
            <a:r>
              <a:rPr lang="en-US" altLang="en-US" sz="4000" b="1" i="1" dirty="0">
                <a:solidFill>
                  <a:srgbClr val="0070C0"/>
                </a:solidFill>
                <a:latin typeface="Times New Roman" pitchFamily="18" charset="0"/>
              </a:rPr>
              <a:t>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4337</TotalTime>
  <Words>437</Words>
  <Application>Microsoft Office PowerPoint</Application>
  <PresentationFormat>On-screen Show (4:3)</PresentationFormat>
  <Paragraphs>63</Paragraphs>
  <Slides>22</Slides>
  <Notes>3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Slide 1</vt:lpstr>
      <vt:lpstr>Slide 2</vt:lpstr>
      <vt:lpstr>Tiết 14</vt:lpstr>
      <vt:lpstr>Slide 4</vt:lpstr>
      <vt:lpstr>Slide 5</vt:lpstr>
      <vt:lpstr>Slide 6</vt:lpstr>
      <vt:lpstr>Slide 7</vt:lpstr>
      <vt:lpstr>Slide 8</vt:lpstr>
      <vt:lpstr>Slide 9</vt:lpstr>
      <vt:lpstr>BÀI TẬP THẢO LUẬN NHÓM</vt:lpstr>
      <vt:lpstr>Slide 11</vt:lpstr>
      <vt:lpstr>Slide 12</vt:lpstr>
      <vt:lpstr>Slide 13</vt:lpstr>
      <vt:lpstr>Slide 14</vt:lpstr>
      <vt:lpstr>3. ÂM NHẠC THƯỜNG THỨC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Norstar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Tr­êng THCS Quang Trung</dc:title>
  <dc:creator>Pham Cong Thang</dc:creator>
  <cp:lastModifiedBy>Admin</cp:lastModifiedBy>
  <cp:revision>244</cp:revision>
  <dcterms:created xsi:type="dcterms:W3CDTF">2006-12-01T06:52:34Z</dcterms:created>
  <dcterms:modified xsi:type="dcterms:W3CDTF">2016-11-23T03:53:15Z</dcterms:modified>
</cp:coreProperties>
</file>