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81" r:id="rId4"/>
    <p:sldId id="257" r:id="rId5"/>
    <p:sldId id="266" r:id="rId6"/>
    <p:sldId id="267" r:id="rId7"/>
    <p:sldId id="268" r:id="rId8"/>
    <p:sldId id="269" r:id="rId9"/>
    <p:sldId id="285" r:id="rId10"/>
    <p:sldId id="28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61" autoAdjust="0"/>
  </p:normalViewPr>
  <p:slideViewPr>
    <p:cSldViewPr snapToGrid="0">
      <p:cViewPr>
        <p:scale>
          <a:sx n="77" d="100"/>
          <a:sy n="77" d="100"/>
        </p:scale>
        <p:origin x="-462" y="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2/23/2018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2/23/2018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2/23/2018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2/23/2018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2/23/2018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2/23/2018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2/23/2018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Admin\Downloads\Hagushichao-NatsukawaRimi-2491498.mp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E:\1.xvl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2296" y="0"/>
            <a:ext cx="10389704" cy="1789043"/>
          </a:xfrm>
        </p:spPr>
        <p:txBody>
          <a:bodyPr>
            <a:prstTxWarp prst="textWave1">
              <a:avLst/>
            </a:prstTxWarp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Welcome to my class</a:t>
            </a:r>
            <a:endParaRPr lang="en-US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30654" y="1960082"/>
            <a:ext cx="9732987" cy="1771600"/>
          </a:xfrm>
        </p:spPr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dạy</a:t>
            </a:r>
            <a:r>
              <a:rPr lang="en-US" dirty="0" smtClean="0"/>
              <a:t> :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Huyền</a:t>
            </a:r>
            <a:endParaRPr lang="en-US" dirty="0" smtClean="0"/>
          </a:p>
          <a:p>
            <a:r>
              <a:rPr lang="en-US" dirty="0" smtClean="0"/>
              <a:t>THCS </a:t>
            </a:r>
            <a:r>
              <a:rPr lang="en-US" dirty="0" err="1" smtClean="0"/>
              <a:t>Khương</a:t>
            </a:r>
            <a:r>
              <a:rPr lang="en-US" dirty="0" smtClean="0"/>
              <a:t> </a:t>
            </a:r>
            <a:r>
              <a:rPr lang="en-US" dirty="0" err="1" smtClean="0"/>
              <a:t>Đình</a:t>
            </a:r>
            <a:endParaRPr lang="en-US" dirty="0"/>
          </a:p>
        </p:txBody>
      </p:sp>
      <p:sp>
        <p:nvSpPr>
          <p:cNvPr id="8" name="Action Button: Forward or Next 7">
            <a:hlinkClick r:id="rId2" action="ppaction://program" highlightClick="1"/>
          </p:cNvPr>
          <p:cNvSpPr/>
          <p:nvPr/>
        </p:nvSpPr>
        <p:spPr>
          <a:xfrm>
            <a:off x="11054686" y="6134669"/>
            <a:ext cx="1137313" cy="72333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4922" y="26504"/>
            <a:ext cx="3670852" cy="808383"/>
          </a:xfrm>
        </p:spPr>
        <p:txBody>
          <a:bodyPr/>
          <a:lstStyle/>
          <a:p>
            <a:pPr algn="ctr"/>
            <a:r>
              <a:rPr lang="en-US" b="1" u="sng" dirty="0" err="1" smtClean="0">
                <a:solidFill>
                  <a:srgbClr val="00B050"/>
                </a:solidFill>
              </a:rPr>
              <a:t>Kiểm</a:t>
            </a:r>
            <a:r>
              <a:rPr lang="en-US" b="1" u="sng" dirty="0" smtClean="0">
                <a:solidFill>
                  <a:srgbClr val="00B050"/>
                </a:solidFill>
              </a:rPr>
              <a:t> </a:t>
            </a:r>
            <a:r>
              <a:rPr lang="en-US" b="1" u="sng" dirty="0" err="1" smtClean="0">
                <a:solidFill>
                  <a:srgbClr val="00B050"/>
                </a:solidFill>
              </a:rPr>
              <a:t>tra</a:t>
            </a:r>
            <a:r>
              <a:rPr lang="en-US" b="1" u="sng" dirty="0" smtClean="0">
                <a:solidFill>
                  <a:srgbClr val="00B050"/>
                </a:solidFill>
              </a:rPr>
              <a:t> </a:t>
            </a:r>
            <a:r>
              <a:rPr lang="en-US" b="1" u="sng" dirty="0" err="1" smtClean="0">
                <a:solidFill>
                  <a:srgbClr val="00B050"/>
                </a:solidFill>
              </a:rPr>
              <a:t>bài</a:t>
            </a:r>
            <a:r>
              <a:rPr lang="en-US" b="1" u="sng" dirty="0" smtClean="0">
                <a:solidFill>
                  <a:srgbClr val="00B050"/>
                </a:solidFill>
              </a:rPr>
              <a:t> </a:t>
            </a:r>
            <a:r>
              <a:rPr lang="en-US" b="1" u="sng" dirty="0" err="1" smtClean="0">
                <a:solidFill>
                  <a:srgbClr val="00B050"/>
                </a:solidFill>
              </a:rPr>
              <a:t>cũ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834887"/>
            <a:ext cx="12192000" cy="5284966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HP001 Kieu 2 5H" panose="020B0603050302020204" pitchFamily="34" charset="-93"/>
              </a:rPr>
              <a:t> </a:t>
            </a:r>
            <a:r>
              <a:rPr lang="en-US" sz="2800" dirty="0" smtClean="0">
                <a:latin typeface="HP001 Kieu 2 5H" panose="020B0603050302020204" pitchFamily="34" charset="-93"/>
              </a:rPr>
              <a:t>  </a:t>
            </a:r>
            <a:r>
              <a:rPr lang="en-US" sz="2800" dirty="0" smtClean="0">
                <a:solidFill>
                  <a:srgbClr val="FF0000"/>
                </a:solidFill>
                <a:latin typeface="HP001 Kieu 2 5H" panose="020B0603050302020204" pitchFamily="34" charset="-93"/>
              </a:rPr>
              <a:t>Past simple or present perfect? Put the verb in blankets into the correct form</a:t>
            </a:r>
            <a:r>
              <a:rPr lang="en-US" sz="2800" dirty="0" smtClean="0">
                <a:latin typeface="HP001 Kieu 2 5H" panose="020B0603050302020204" pitchFamily="34" charset="-93"/>
              </a:rPr>
              <a:t/>
            </a:r>
            <a:br>
              <a:rPr lang="en-US" sz="2800" dirty="0" smtClean="0">
                <a:latin typeface="HP001 Kieu 2 5H" panose="020B0603050302020204" pitchFamily="34" charset="-93"/>
              </a:rPr>
            </a:br>
            <a:r>
              <a:rPr lang="en-US" sz="2800" dirty="0" smtClean="0">
                <a:latin typeface="HP001 Kieu 2 5H" panose="020B0603050302020204" pitchFamily="34" charset="-93"/>
              </a:rPr>
              <a:t>1. They (clean) </a:t>
            </a:r>
            <a:r>
              <a:rPr lang="en-US" sz="2800" u="sng" dirty="0" smtClean="0">
                <a:latin typeface="HP001 Kieu 2 5H" panose="020B0603050302020204" pitchFamily="34" charset="-93"/>
              </a:rPr>
              <a:t>            </a:t>
            </a:r>
            <a:r>
              <a:rPr lang="en-US" sz="2800" dirty="0" smtClean="0">
                <a:latin typeface="HP001 Kieu 2 5H" panose="020B0603050302020204" pitchFamily="34" charset="-93"/>
              </a:rPr>
              <a:t> the beach one week ago.</a:t>
            </a:r>
          </a:p>
          <a:p>
            <a:r>
              <a:rPr lang="en-US" sz="2800" dirty="0" smtClean="0">
                <a:latin typeface="HP001 Kieu 2 5H" panose="020B0603050302020204" pitchFamily="34" charset="-93"/>
              </a:rPr>
              <a:t>2. They (collect) </a:t>
            </a:r>
            <a:r>
              <a:rPr lang="en-US" sz="2800" u="sng" dirty="0" smtClean="0">
                <a:latin typeface="HP001 Kieu 2 5H" panose="020B0603050302020204" pitchFamily="34" charset="-93"/>
              </a:rPr>
              <a:t>              </a:t>
            </a:r>
            <a:r>
              <a:rPr lang="en-US" sz="2800" dirty="0" smtClean="0">
                <a:latin typeface="HP001 Kieu 2 5H" panose="020B0603050302020204" pitchFamily="34" charset="-93"/>
              </a:rPr>
              <a:t> hundreds of books so far.</a:t>
            </a:r>
          </a:p>
          <a:p>
            <a:r>
              <a:rPr lang="en-US" sz="2800" dirty="0" smtClean="0">
                <a:latin typeface="HP001 Kieu 2 5H" panose="020B0603050302020204" pitchFamily="34" charset="-93"/>
              </a:rPr>
              <a:t>3. I (collect) </a:t>
            </a:r>
            <a:r>
              <a:rPr lang="en-US" sz="2800" u="sng" dirty="0" smtClean="0">
                <a:latin typeface="HP001 Kieu 2 5H" panose="020B0603050302020204" pitchFamily="34" charset="-93"/>
              </a:rPr>
              <a:t>                 </a:t>
            </a:r>
            <a:r>
              <a:rPr lang="en-US" sz="2800" dirty="0" smtClean="0">
                <a:latin typeface="HP001 Kieu 2 5H" panose="020B0603050302020204" pitchFamily="34" charset="-93"/>
              </a:rPr>
              <a:t> stamps when I was a child.</a:t>
            </a:r>
          </a:p>
          <a:p>
            <a:r>
              <a:rPr lang="en-US" sz="2800" dirty="0" smtClean="0">
                <a:latin typeface="HP001 Kieu 2 5H" panose="020B0603050302020204" pitchFamily="34" charset="-93"/>
              </a:rPr>
              <a:t>4. She (fly) </a:t>
            </a:r>
            <a:r>
              <a:rPr lang="en-US" sz="2800" u="sng" dirty="0" smtClean="0">
                <a:latin typeface="HP001 Kieu 2 5H" panose="020B0603050302020204" pitchFamily="34" charset="-93"/>
              </a:rPr>
              <a:t>              </a:t>
            </a:r>
            <a:r>
              <a:rPr lang="en-US" sz="2800" dirty="0" smtClean="0">
                <a:latin typeface="HP001 Kieu 2 5H" panose="020B0603050302020204" pitchFamily="34" charset="-93"/>
              </a:rPr>
              <a:t>  to Da Nang many times but last year she (go)</a:t>
            </a:r>
          </a:p>
          <a:p>
            <a:r>
              <a:rPr lang="en-US" sz="2800" dirty="0" smtClean="0">
                <a:latin typeface="HP001 Kieu 2 5H" panose="020B0603050302020204" pitchFamily="34" charset="-93"/>
              </a:rPr>
              <a:t> </a:t>
            </a:r>
            <a:r>
              <a:rPr lang="en-US" sz="2800" u="sng" dirty="0" smtClean="0">
                <a:latin typeface="HP001 Kieu 2 5H" panose="020B0603050302020204" pitchFamily="34" charset="-93"/>
              </a:rPr>
              <a:t>                 </a:t>
            </a:r>
            <a:r>
              <a:rPr lang="en-US" sz="2800" dirty="0" smtClean="0">
                <a:latin typeface="HP001 Kieu 2 5H" panose="020B0603050302020204" pitchFamily="34" charset="-93"/>
              </a:rPr>
              <a:t> there by train.</a:t>
            </a:r>
          </a:p>
          <a:p>
            <a:r>
              <a:rPr lang="en-US" sz="2800" dirty="0" smtClean="0">
                <a:latin typeface="HP001 Kieu 2 5H" panose="020B0603050302020204" pitchFamily="34" charset="-93"/>
              </a:rPr>
              <a:t>5.  </a:t>
            </a:r>
            <a:r>
              <a:rPr lang="en-US" sz="2800" u="sng" dirty="0" smtClean="0">
                <a:latin typeface="HP001 Kieu 2 5H" panose="020B0603050302020204" pitchFamily="34" charset="-93"/>
              </a:rPr>
              <a:t>                </a:t>
            </a:r>
            <a:r>
              <a:rPr lang="en-US" sz="2800" dirty="0" smtClean="0">
                <a:latin typeface="HP001 Kieu 2 5H" panose="020B0603050302020204" pitchFamily="34" charset="-93"/>
              </a:rPr>
              <a:t>  you ever (see) </a:t>
            </a:r>
            <a:r>
              <a:rPr lang="en-US" sz="2800" u="sng" dirty="0" smtClean="0">
                <a:latin typeface="HP001 Kieu 2 5H" panose="020B0603050302020204" pitchFamily="34" charset="-93"/>
              </a:rPr>
              <a:t>                  </a:t>
            </a:r>
            <a:r>
              <a:rPr lang="en-US" sz="2800" dirty="0" smtClean="0">
                <a:latin typeface="HP001 Kieu 2 5H" panose="020B0603050302020204" pitchFamily="34" charset="-93"/>
              </a:rPr>
              <a:t> a real lion? No, but I (see) </a:t>
            </a:r>
            <a:r>
              <a:rPr lang="en-US" sz="2800" u="sng" dirty="0" smtClean="0">
                <a:latin typeface="HP001 Kieu 2 5H" panose="020B0603050302020204" pitchFamily="34" charset="-93"/>
              </a:rPr>
              <a:t>            </a:t>
            </a:r>
            <a:r>
              <a:rPr lang="en-US" sz="2800" dirty="0" smtClean="0">
                <a:latin typeface="HP001 Kieu 2 5H" panose="020B0603050302020204" pitchFamily="34" charset="-93"/>
              </a:rPr>
              <a:t> a real elephant when we went to the zoo last month</a:t>
            </a:r>
            <a:endParaRPr lang="en-US" sz="2800" dirty="0">
              <a:latin typeface="HP001 Kieu 2 5H" panose="020B0603050302020204" pitchFamily="34" charset="-93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50436" y="1232452"/>
            <a:ext cx="14444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Kieu 2 5H" panose="020B0603050302020204" pitchFamily="34" charset="-93"/>
              </a:rPr>
              <a:t>cleaned</a:t>
            </a:r>
            <a:endParaRPr lang="en-US" sz="2800" dirty="0">
              <a:latin typeface="HP001 Kieu 2 5H" panose="020B0603050302020204" pitchFamily="34" charset="-93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50436" y="1755672"/>
            <a:ext cx="231250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P001 Kieu 2 5H" panose="020B0603050302020204" pitchFamily="34" charset="-93"/>
              </a:rPr>
              <a:t>h</a:t>
            </a:r>
            <a:r>
              <a:rPr lang="en-US" sz="2800" dirty="0" smtClean="0">
                <a:latin typeface="HP001 Kieu 2 5H" panose="020B0603050302020204" pitchFamily="34" charset="-93"/>
              </a:rPr>
              <a:t>ave collected</a:t>
            </a:r>
            <a:endParaRPr lang="en-US" sz="2800" dirty="0">
              <a:latin typeface="HP001 Kieu 2 5H" panose="020B0603050302020204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50436" y="2414847"/>
            <a:ext cx="14444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Kieu 2 5H" panose="020B0603050302020204" pitchFamily="34" charset="-93"/>
              </a:rPr>
              <a:t>collected</a:t>
            </a:r>
            <a:endParaRPr lang="en-US" sz="2800" dirty="0">
              <a:latin typeface="HP001 Kieu 2 5H" panose="020B0603050302020204" pitchFamily="34" charset="-93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3966" y="2954150"/>
            <a:ext cx="173272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P001 Kieu 2 5H" panose="020B0603050302020204" pitchFamily="34" charset="-93"/>
              </a:rPr>
              <a:t>h</a:t>
            </a:r>
            <a:r>
              <a:rPr lang="en-US" sz="2800" dirty="0" smtClean="0">
                <a:latin typeface="HP001 Kieu 2 5H" panose="020B0603050302020204" pitchFamily="34" charset="-93"/>
              </a:rPr>
              <a:t>as flew</a:t>
            </a:r>
            <a:endParaRPr lang="en-US" sz="2800" dirty="0">
              <a:latin typeface="HP001 Kieu 2 5H" panose="020B0603050302020204" pitchFamily="34" charset="-93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1758" y="3513091"/>
            <a:ext cx="14444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Kieu 2 5H" panose="020B0603050302020204" pitchFamily="34" charset="-93"/>
              </a:rPr>
              <a:t>went</a:t>
            </a:r>
            <a:endParaRPr lang="en-US" sz="2800" dirty="0">
              <a:latin typeface="HP001 Kieu 2 5H" panose="020B0603050302020204" pitchFamily="34" charset="-93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05950" y="4093599"/>
            <a:ext cx="14444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Kieu 2 5H" panose="020B0603050302020204" pitchFamily="34" charset="-93"/>
              </a:rPr>
              <a:t>Have</a:t>
            </a:r>
            <a:endParaRPr lang="en-US" sz="2800" dirty="0">
              <a:latin typeface="HP001 Kieu 2 5H" panose="020B0603050302020204" pitchFamily="34" charset="-93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96161" y="4119170"/>
            <a:ext cx="14444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Kieu 2 5H" panose="020B0603050302020204" pitchFamily="34" charset="-93"/>
              </a:rPr>
              <a:t>seen</a:t>
            </a:r>
            <a:endParaRPr lang="en-US" sz="2800" dirty="0">
              <a:latin typeface="HP001 Kieu 2 5H" panose="020B0603050302020204" pitchFamily="34" charset="-93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23456" y="4583084"/>
            <a:ext cx="14444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Kieu 2 5H" panose="020B0603050302020204" pitchFamily="34" charset="-93"/>
              </a:rPr>
              <a:t>saw</a:t>
            </a:r>
            <a:endParaRPr lang="en-US" sz="2800" dirty="0">
              <a:latin typeface="HP001 Kieu 2 5H" panose="020B0603050302020204" pitchFamily="34" charset="-93"/>
            </a:endParaRPr>
          </a:p>
        </p:txBody>
      </p:sp>
    </p:spTree>
    <p:extLst>
      <p:ext uri="{BB962C8B-B14F-4D97-AF65-F5344CB8AC3E}">
        <p14:creationId xmlns:p14="http://schemas.microsoft.com/office/powerpoint/2010/main" val="177207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9708" y="0"/>
            <a:ext cx="3798627" cy="917377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latin typeface="HP001 Kieu 2 5H" panose="020B0603050302020204" pitchFamily="34" charset="-93"/>
              </a:rPr>
              <a:t>Monday</a:t>
            </a:r>
            <a:r>
              <a:rPr lang="en-US" sz="2400" dirty="0" smtClean="0">
                <a:latin typeface="HP001 Kieu 2 5H" panose="020B0603050302020204" pitchFamily="34" charset="-93"/>
              </a:rPr>
              <a:t>, October </a:t>
            </a:r>
            <a:r>
              <a:rPr lang="en-US" sz="2400" dirty="0">
                <a:latin typeface="HP001 Kieu 2 5H" panose="020B0603050302020204" pitchFamily="34" charset="-93"/>
              </a:rPr>
              <a:t>10</a:t>
            </a:r>
            <a:r>
              <a:rPr lang="en-US" sz="2400" baseline="30000" dirty="0">
                <a:latin typeface="HP001 Kieu 2 5H" panose="020B0603050302020204" pitchFamily="34" charset="-93"/>
              </a:rPr>
              <a:t>th</a:t>
            </a:r>
            <a:r>
              <a:rPr lang="en-US" sz="2400" dirty="0">
                <a:latin typeface="HP001 Kieu 2 5H" panose="020B0603050302020204" pitchFamily="34" charset="-93"/>
              </a:rPr>
              <a:t> 2016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930" y="253971"/>
            <a:ext cx="9062091" cy="147929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20: Unit 3: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Service</a:t>
            </a:r>
          </a:p>
          <a:p>
            <a:pPr marL="4572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 5: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Skills 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733265"/>
            <a:ext cx="21154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arenR"/>
            </a:pP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179541"/>
            <a:ext cx="11969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1: Read the text about volunteer work in the United States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2729552"/>
            <a:ext cx="12192000" cy="41284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United States, almost everyone, at one time or another, has been a volunteer. According to U.S. government statistics, about one-fifth of the American population does volunteer work each year. Americans have had the tradition of volunteering and helping one another since the early days of the country.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Americans volunteer not because they are forced or paid to do it. They enjoy it! Traditional volunteer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include raising money for people in need, cooking and giving food, doing general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(such as clean-up projects and home repair), providing transportation (such as giving rides to 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erderly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and tutoring/mentoring young people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“Volunteering: An American Tradition” by Susan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J.Ellis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Katherine H. Campbell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eJournal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USA: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spririt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Volunteerism. U.S. Department of State,2012)</a:t>
            </a:r>
          </a:p>
        </p:txBody>
      </p:sp>
      <p:pic>
        <p:nvPicPr>
          <p:cNvPr id="8" name="Picture 7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365" y="458688"/>
            <a:ext cx="3869635" cy="187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9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269708" y="0"/>
            <a:ext cx="3798627" cy="9173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latin typeface="HP001 Kieu 2 5H" panose="020B0603050302020204" pitchFamily="34" charset="-93"/>
              </a:rPr>
              <a:t>Monday, October 10</a:t>
            </a:r>
            <a:r>
              <a:rPr lang="en-US" sz="2400" baseline="30000" dirty="0" smtClean="0">
                <a:latin typeface="HP001 Kieu 2 5H" panose="020B0603050302020204" pitchFamily="34" charset="-93"/>
              </a:rPr>
              <a:t>th</a:t>
            </a:r>
            <a:r>
              <a:rPr lang="en-US" sz="2400" dirty="0" smtClean="0">
                <a:latin typeface="HP001 Kieu 2 5H" panose="020B0603050302020204" pitchFamily="34" charset="-93"/>
              </a:rPr>
              <a:t> 2016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0" y="0"/>
            <a:ext cx="9062091" cy="1479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/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20: Unit 3: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Service</a:t>
            </a:r>
          </a:p>
          <a:p>
            <a:pPr marL="4572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 5: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Skills 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286989"/>
            <a:ext cx="21154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arenR"/>
            </a:pP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702521"/>
            <a:ext cx="119690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2: Decide if the following statements are true (T) or false (F)</a:t>
            </a:r>
          </a:p>
          <a:p>
            <a:endParaRPr lang="en-US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152316"/>
              </p:ext>
            </p:extLst>
          </p:nvPr>
        </p:nvGraphicFramePr>
        <p:xfrm>
          <a:off x="0" y="2617939"/>
          <a:ext cx="12192000" cy="424005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437431"/>
                <a:gridCol w="869786"/>
                <a:gridCol w="884783"/>
              </a:tblGrid>
              <a:tr h="603205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4173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According to the text, nearly every American has done volunteer work in his or her life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17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Every year almost one in five Americans works as a volunteer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17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Americans have been volunteering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less than 50 years.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17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Americans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volunteer because they are forced to do it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28243" y="3392557"/>
            <a:ext cx="569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28243" y="4446105"/>
            <a:ext cx="569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1414871" y="6109253"/>
            <a:ext cx="569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399244" y="5280992"/>
            <a:ext cx="569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44819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269708" y="0"/>
            <a:ext cx="3798627" cy="9173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latin typeface="HP001 Kieu 2 5H" panose="020B0603050302020204" pitchFamily="34" charset="-93"/>
              </a:rPr>
              <a:t>Monday, October 10</a:t>
            </a:r>
            <a:r>
              <a:rPr lang="en-US" sz="2400" baseline="30000" dirty="0" smtClean="0">
                <a:latin typeface="HP001 Kieu 2 5H" panose="020B0603050302020204" pitchFamily="34" charset="-93"/>
              </a:rPr>
              <a:t>th</a:t>
            </a:r>
            <a:r>
              <a:rPr lang="en-US" sz="2400" dirty="0" smtClean="0">
                <a:latin typeface="HP001 Kieu 2 5H" panose="020B0603050302020204" pitchFamily="34" charset="-93"/>
              </a:rPr>
              <a:t> 2016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0" y="0"/>
            <a:ext cx="9062091" cy="1479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/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20: Unit 3: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Service</a:t>
            </a:r>
          </a:p>
          <a:p>
            <a:pPr marL="4572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 5: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Skills 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286989"/>
            <a:ext cx="21154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arenR"/>
            </a:pP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733265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Which of the activities below are traditional volunteer activities in the United States?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Tick (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 ) the boxes</a:t>
            </a:r>
            <a:endParaRPr lang="en-US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65908" y="2040793"/>
            <a:ext cx="18473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423732"/>
              </p:ext>
            </p:extLst>
          </p:nvPr>
        </p:nvGraphicFramePr>
        <p:xfrm>
          <a:off x="138386" y="2810730"/>
          <a:ext cx="12190092" cy="386257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951767"/>
                <a:gridCol w="1238325"/>
              </a:tblGrid>
              <a:tr h="643762">
                <a:tc>
                  <a:txBody>
                    <a:bodyPr/>
                    <a:lstStyle/>
                    <a:p>
                      <a:r>
                        <a:rPr lang="vi-VN" sz="3200" dirty="0" smtClean="0">
                          <a:latin typeface="HP001 Kieu 5H" panose="020B0603050302020204" pitchFamily="34" charset="-93"/>
                        </a:rPr>
                        <a:t>1. Providing</a:t>
                      </a:r>
                      <a:r>
                        <a:rPr lang="vi-VN" sz="3200" baseline="0" dirty="0" smtClean="0">
                          <a:latin typeface="HP001 Kieu 5H" panose="020B0603050302020204" pitchFamily="34" charset="-93"/>
                        </a:rPr>
                        <a:t> care for animals </a:t>
                      </a:r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3762">
                <a:tc>
                  <a:txBody>
                    <a:bodyPr/>
                    <a:lstStyle/>
                    <a:p>
                      <a:r>
                        <a:rPr lang="vi-VN" sz="3200" dirty="0" smtClean="0">
                          <a:latin typeface="HP001 Kieu 5H" panose="020B0603050302020204" pitchFamily="34" charset="-93"/>
                        </a:rPr>
                        <a:t>2. Raising money</a:t>
                      </a:r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20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3762">
                <a:tc>
                  <a:txBody>
                    <a:bodyPr/>
                    <a:lstStyle/>
                    <a:p>
                      <a:r>
                        <a:rPr lang="vi-VN" sz="3200" dirty="0" smtClean="0">
                          <a:latin typeface="HP001 Kieu 5H" panose="020B0603050302020204" pitchFamily="34" charset="-93"/>
                        </a:rPr>
                        <a:t>3. Cooking meals </a:t>
                      </a:r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3762">
                <a:tc>
                  <a:txBody>
                    <a:bodyPr/>
                    <a:lstStyle/>
                    <a:p>
                      <a:r>
                        <a:rPr lang="vi-VN" sz="3200" dirty="0" smtClean="0">
                          <a:latin typeface="HP001 Kieu 5H" panose="020B0603050302020204" pitchFamily="34" charset="-93"/>
                        </a:rPr>
                        <a:t>4.</a:t>
                      </a:r>
                      <a:r>
                        <a:rPr lang="vi-VN" sz="3200" baseline="0" dirty="0" smtClean="0">
                          <a:latin typeface="HP001 Kieu 5H" panose="020B0603050302020204" pitchFamily="34" charset="-93"/>
                        </a:rPr>
                        <a:t> Donating blood</a:t>
                      </a:r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3762">
                <a:tc>
                  <a:txBody>
                    <a:bodyPr/>
                    <a:lstStyle/>
                    <a:p>
                      <a:r>
                        <a:rPr lang="vi-VN" sz="3200" dirty="0" smtClean="0">
                          <a:latin typeface="HP001 Kieu 5H" panose="020B0603050302020204" pitchFamily="34" charset="-93"/>
                        </a:rPr>
                        <a:t>5. Cleaning streets</a:t>
                      </a:r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3762">
                <a:tc>
                  <a:txBody>
                    <a:bodyPr/>
                    <a:lstStyle/>
                    <a:p>
                      <a:r>
                        <a:rPr lang="vi-VN" sz="3200" dirty="0" smtClean="0">
                          <a:latin typeface="HP001 Kieu 5H" panose="020B0603050302020204" pitchFamily="34" charset="-93"/>
                        </a:rPr>
                        <a:t>6. Teaching young children</a:t>
                      </a:r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HP001 Kieu 5H" panose="020B0603050302020204" pitchFamily="34" charset="-9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301496" y="3381778"/>
            <a:ext cx="4940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4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1301496" y="6083962"/>
            <a:ext cx="4940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4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1301496" y="5314521"/>
            <a:ext cx="4940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4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1301496" y="4095786"/>
            <a:ext cx="4940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400" ker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endParaRPr lang="en-US" sz="4400" kern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17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269708" y="0"/>
            <a:ext cx="3798627" cy="9173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latin typeface="HP001 Kieu 2 5H" panose="020B0603050302020204" pitchFamily="34" charset="-93"/>
              </a:rPr>
              <a:t>Monday, October 10</a:t>
            </a:r>
            <a:r>
              <a:rPr lang="en-US" sz="2400" baseline="30000" dirty="0" smtClean="0">
                <a:latin typeface="HP001 Kieu 2 5H" panose="020B0603050302020204" pitchFamily="34" charset="-93"/>
              </a:rPr>
              <a:t>th</a:t>
            </a:r>
            <a:r>
              <a:rPr lang="en-US" sz="2400" dirty="0" smtClean="0">
                <a:latin typeface="HP001 Kieu 2 5H" panose="020B0603050302020204" pitchFamily="34" charset="-93"/>
              </a:rPr>
              <a:t> 2016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0" y="0"/>
            <a:ext cx="9062091" cy="1479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/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20: Unit 3: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Service</a:t>
            </a:r>
          </a:p>
          <a:p>
            <a:pPr marL="4572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 5: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Skills 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33100"/>
            <a:ext cx="24020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arenR"/>
            </a:pPr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Speaking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73326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4: Idea bank: Fill in the table with your ideas for volunteer activites.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96463"/>
              </p:ext>
            </p:extLst>
          </p:nvPr>
        </p:nvGraphicFramePr>
        <p:xfrm>
          <a:off x="-1" y="2433512"/>
          <a:ext cx="12192000" cy="442448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438400"/>
                <a:gridCol w="2438400"/>
                <a:gridCol w="2438400"/>
                <a:gridCol w="2438400"/>
                <a:gridCol w="2438400"/>
              </a:tblGrid>
              <a:tr h="1530107">
                <a:tc>
                  <a:txBody>
                    <a:bodyPr/>
                    <a:lstStyle/>
                    <a:p>
                      <a:r>
                        <a:rPr lang="vi-V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raise money,</a:t>
                      </a:r>
                      <a:r>
                        <a:rPr lang="vi-V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we could ...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provide food, we could ...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help repair things, we could...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help people</a:t>
                      </a:r>
                      <a:r>
                        <a:rPr lang="vi-V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with transportation, we could ...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tutor yong</a:t>
                      </a:r>
                      <a:r>
                        <a:rPr lang="vi-V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children, we could</a:t>
                      </a:r>
                    </a:p>
                    <a:p>
                      <a:r>
                        <a:rPr lang="vi-V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94381">
                <a:tc>
                  <a:txBody>
                    <a:bodyPr/>
                    <a:lstStyle/>
                    <a:p>
                      <a:r>
                        <a:rPr lang="vi-V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vi-V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Make postcards and sell them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Cook food and bring it to street children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899547" y="3971498"/>
            <a:ext cx="2370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Provide them the materials..</a:t>
            </a:r>
          </a:p>
          <a:p>
            <a:r>
              <a:rPr lang="en-US" dirty="0"/>
              <a:t>- Support them money or </a:t>
            </a:r>
            <a:r>
              <a:rPr lang="en-US" dirty="0" err="1"/>
              <a:t>labour</a:t>
            </a:r>
            <a:r>
              <a:rPr lang="en-US" dirty="0"/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9708" y="3971498"/>
            <a:ext cx="25020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-Set up the </a:t>
            </a:r>
          </a:p>
          <a:p>
            <a:r>
              <a:rPr lang="en-US" dirty="0"/>
              <a:t>Organizations to support them.</a:t>
            </a:r>
          </a:p>
          <a:p>
            <a:r>
              <a:rPr lang="en-US" dirty="0"/>
              <a:t>-Pick them up.</a:t>
            </a:r>
          </a:p>
          <a:p>
            <a:r>
              <a:rPr lang="en-US" dirty="0"/>
              <a:t>-Call others to join your organization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71797" y="3971498"/>
            <a:ext cx="24202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-Set up the evening classes free.</a:t>
            </a:r>
          </a:p>
          <a:p>
            <a:r>
              <a:rPr lang="en-US" dirty="0"/>
              <a:t>-Encourage poor children or street children to join.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69708" y="0"/>
            <a:ext cx="3798627" cy="9173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latin typeface="HP001 Kieu 2 5H" panose="020B0603050302020204" pitchFamily="34" charset="-93"/>
              </a:rPr>
              <a:t>Monday, October 10</a:t>
            </a:r>
            <a:r>
              <a:rPr lang="en-US" sz="2400" baseline="30000" dirty="0" smtClean="0">
                <a:latin typeface="HP001 Kieu 2 5H" panose="020B0603050302020204" pitchFamily="34" charset="-93"/>
              </a:rPr>
              <a:t>th</a:t>
            </a:r>
            <a:r>
              <a:rPr lang="en-US" sz="2400" dirty="0" smtClean="0">
                <a:latin typeface="HP001 Kieu 2 5H" panose="020B0603050302020204" pitchFamily="34" charset="-93"/>
              </a:rPr>
              <a:t> 2016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0" y="0"/>
            <a:ext cx="9062091" cy="1479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/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20: Unit 3: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Service</a:t>
            </a:r>
          </a:p>
          <a:p>
            <a:pPr marL="4572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 5: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Skills 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33100"/>
            <a:ext cx="24020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arenR"/>
            </a:pPr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Speaking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73326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5: Work in groups. Share the ideas in your idea bank with your group members. Then, use the most interesting ideas to create a new group idea bank and share it with the class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1582" y="3250498"/>
            <a:ext cx="116688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r>
              <a:rPr lang="en-US" sz="32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A: we could make postcards and sell them to raise money.</a:t>
            </a:r>
          </a:p>
          <a:p>
            <a:r>
              <a:rPr lang="en-US" sz="32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B: what types of postcards?</a:t>
            </a:r>
          </a:p>
          <a:p>
            <a:r>
              <a:rPr lang="en-US" sz="32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C: what are the postcards made of?</a:t>
            </a:r>
          </a:p>
          <a:p>
            <a:r>
              <a:rPr lang="en-US" sz="32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D: who can make the postcards?</a:t>
            </a:r>
          </a:p>
          <a:p>
            <a:r>
              <a:rPr lang="en-US" sz="32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E: where should we sell them?</a:t>
            </a:r>
          </a:p>
          <a:p>
            <a:r>
              <a:rPr lang="en-US" sz="32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F: what should we do to tell people about our project?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78" y="185531"/>
            <a:ext cx="11039060" cy="5963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Thử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nghĩ</a:t>
            </a:r>
            <a:endParaRPr lang="en-US" dirty="0"/>
          </a:p>
        </p:txBody>
      </p:sp>
      <p:sp>
        <p:nvSpPr>
          <p:cNvPr id="4" name="Action Button: Forward or Next 3">
            <a:hlinkClick r:id="rId2" action="ppaction://program" highlightClick="1"/>
          </p:cNvPr>
          <p:cNvSpPr/>
          <p:nvPr/>
        </p:nvSpPr>
        <p:spPr>
          <a:xfrm>
            <a:off x="3307836" y="1593668"/>
            <a:ext cx="4767943" cy="231212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Homework:</a:t>
            </a:r>
            <a:br>
              <a:rPr lang="vi-VN" dirty="0" smtClean="0"/>
            </a:br>
            <a:r>
              <a:rPr lang="vi-VN" dirty="0" smtClean="0"/>
              <a:t>- Do excercise D</a:t>
            </a:r>
            <a:r>
              <a:rPr lang="vi-VN" sz="2000" dirty="0" smtClean="0"/>
              <a:t>1,2</a:t>
            </a:r>
            <a:br>
              <a:rPr lang="vi-VN" sz="2000" dirty="0" smtClean="0"/>
            </a:br>
            <a:r>
              <a:rPr lang="vi-VN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Prepare : Skills 2</a:t>
            </a:r>
            <a:r>
              <a:rPr lang="vi-VN" sz="2000" dirty="0" smtClean="0"/>
              <a:t> </a:t>
            </a:r>
            <a:r>
              <a:rPr lang="vi-VN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7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0D0D3A-9AE6-4D0B-B18A-D57038E002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Back to elementary school presentation (widescreen)</Template>
  <TotalTime>0</TotalTime>
  <Words>670</Words>
  <Application>Microsoft Office PowerPoint</Application>
  <PresentationFormat>Custom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Back to School 16x9</vt:lpstr>
      <vt:lpstr>Welcome to my class</vt:lpstr>
      <vt:lpstr>Kiểm tra bài cũ</vt:lpstr>
      <vt:lpstr>Monday, October 10th 2016 </vt:lpstr>
      <vt:lpstr>PowerPoint Presentation</vt:lpstr>
      <vt:lpstr>PowerPoint Presentation</vt:lpstr>
      <vt:lpstr>PowerPoint Presentation</vt:lpstr>
      <vt:lpstr>PowerPoint Presentation</vt:lpstr>
      <vt:lpstr>Thử tài suy nghĩ</vt:lpstr>
      <vt:lpstr>Homework: - Do excercise D1,2 - Prepare : Skills 2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2016-10-08T12:34:11Z</dcterms:created>
  <dcterms:modified xsi:type="dcterms:W3CDTF">2018-02-23T14:20:18Z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TC028952709991</vt:lpwstr>
  </property>
</Properties>
</file>