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sldIdLst>
    <p:sldId id="270" r:id="rId3"/>
    <p:sldId id="269" r:id="rId4"/>
    <p:sldId id="256" r:id="rId5"/>
    <p:sldId id="258" r:id="rId6"/>
    <p:sldId id="260" r:id="rId7"/>
    <p:sldId id="266" r:id="rId8"/>
    <p:sldId id="265" r:id="rId9"/>
    <p:sldId id="268" r:id="rId10"/>
    <p:sldId id="267" r:id="rId11"/>
    <p:sldId id="261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2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5C94EDA-A0A0-4AE8-8C21-2A3A24B69CE9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668C-629C-4986-ADA0-AF8714FB6FB1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9FD4-CD80-429B-90AF-69D2CCD45DB5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0821D-E946-4C41-AEC7-EC3B80FC5747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F4DFE42-397F-4222-BB0A-65D8E009BB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3838109-893D-4B02-88A2-A5AFB56C4F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AA60-794D-491D-BA3F-BCF55BB8189B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54005-161A-4529-9323-082FDCD112C7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5046-8885-4BA9-8053-628AD218FC0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BFF1D-B501-4D20-924D-8BC8AEC44EFA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E1DF-4967-4080-B309-B2E0AF3A8AB0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6C832-8CFF-45CC-9789-017E0ADC5379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C27A-7887-4DF2-98AE-1C24C57C5D62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54F5536-C19A-41EA-9920-48670BFD69DC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4E4F15-DB87-45D1-86FD-A470F68D96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6665" y="3124200"/>
            <a:ext cx="3652935" cy="1524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33: 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endParaRPr lang="en-US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5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52865" y="8382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92D050"/>
                </a:solidFill>
              </a:rPr>
              <a:t>HÌNH HỌC LỚP 9</a:t>
            </a:r>
            <a:endParaRPr lang="en-US" sz="2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4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79" name="Text Box 63"/>
              <p:cNvSpPr txBox="1">
                <a:spLocks noChangeArrowheads="1"/>
              </p:cNvSpPr>
              <p:nvPr/>
            </p:nvSpPr>
            <p:spPr bwMode="auto">
              <a:xfrm>
                <a:off x="3313642" y="304800"/>
                <a:ext cx="5754157" cy="6240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e) Chứng minh AB là tiếp tuyến (I</a:t>
                </a:r>
                <a:r>
                  <a:rPr lang="en-US" sz="2400" b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𝑪𝑫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79" name="Text 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3642" y="304800"/>
                <a:ext cx="5754157" cy="624082"/>
              </a:xfrm>
              <a:prstGeom prst="rect">
                <a:avLst/>
              </a:prstGeom>
              <a:blipFill rotWithShape="0">
                <a:blip r:embed="rId2"/>
                <a:stretch>
                  <a:fillRect l="-1697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80" name="Text Box 64"/>
          <p:cNvSpPr txBox="1">
            <a:spLocks noChangeArrowheads="1"/>
          </p:cNvSpPr>
          <p:nvPr/>
        </p:nvSpPr>
        <p:spPr bwMode="auto">
          <a:xfrm>
            <a:off x="3105151" y="934992"/>
            <a:ext cx="596264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ABDC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AC// BD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BC) </a:t>
            </a:r>
          </a:p>
          <a:p>
            <a:pPr>
              <a:spcBef>
                <a:spcPct val="50000"/>
              </a:spcBef>
              <a:buFont typeface="Symbol" pitchFamily="18" charset="2"/>
              <a:buChar char="Þ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  OA=OB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IC=ID(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50000"/>
              </a:spcBef>
              <a:buFont typeface="Symbol" pitchFamily="18" charset="2"/>
              <a:buChar char="Þ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IO//AC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 </a:t>
            </a:r>
            <a:r>
              <a:rPr lang="en-US" sz="2400" b="1" smtClean="0">
                <a:sym typeface="Symbol" panose="05050102010706020507" pitchFamily="18" charset="2"/>
              </a:rPr>
              <a:t>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 </a:t>
            </a:r>
            <a:r>
              <a:rPr lang="en-US" sz="2400" b="1" smtClean="0">
                <a:sym typeface="Symbol" panose="05050102010706020507" pitchFamily="18" charset="2"/>
              </a:rPr>
              <a:t>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(</a:t>
            </a:r>
            <a:r>
              <a:rPr lang="en-US" sz="24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gt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  <a:p>
            <a:pPr>
              <a:spcBef>
                <a:spcPct val="50000"/>
              </a:spcBef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84" name="Text Box 68"/>
          <p:cNvSpPr txBox="1">
            <a:spLocks noChangeArrowheads="1"/>
          </p:cNvSpPr>
          <p:nvPr/>
        </p:nvSpPr>
        <p:spPr bwMode="auto">
          <a:xfrm>
            <a:off x="5334000" y="2679583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OI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ht ABDC</a:t>
            </a:r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95" name="Text Box 79"/>
              <p:cNvSpPr txBox="1">
                <a:spLocks noChangeArrowheads="1"/>
              </p:cNvSpPr>
              <p:nvPr/>
            </p:nvSpPr>
            <p:spPr bwMode="auto">
              <a:xfrm>
                <a:off x="3105150" y="4292598"/>
                <a:ext cx="5581649" cy="2160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IO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 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thang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ABDC=&gt; IO = (AC+BD)/2 </a:t>
                </a:r>
                <a:r>
                  <a:rPr lang="en-US" sz="24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thuộc (I</a:t>
                </a:r>
                <a:r>
                  <a:rPr lang="en-US" sz="2400" b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𝑪𝑫</m:t>
                        </m:r>
                      </m:num>
                      <m:den>
                        <m:r>
                          <a:rPr lang="en-US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(1)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(2) =&gt; AB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(I</a:t>
                </a:r>
                <a:r>
                  <a:rPr lang="en-US" sz="2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𝑪𝑫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95" name="Text 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05150" y="4292598"/>
                <a:ext cx="5581649" cy="2160400"/>
              </a:xfrm>
              <a:prstGeom prst="rect">
                <a:avLst/>
              </a:prstGeom>
              <a:blipFill rotWithShape="0">
                <a:blip r:embed="rId3"/>
                <a:stretch>
                  <a:fillRect l="-1638" t="-2254" b="-169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/>
          <p:cNvGrpSpPr/>
          <p:nvPr/>
        </p:nvGrpSpPr>
        <p:grpSpPr>
          <a:xfrm>
            <a:off x="685800" y="914400"/>
            <a:ext cx="3352800" cy="2819400"/>
            <a:chOff x="2438400" y="1395413"/>
            <a:chExt cx="2514600" cy="2262187"/>
          </a:xfrm>
        </p:grpSpPr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2743200" y="2362200"/>
              <a:ext cx="1295400" cy="12954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2743200" y="3000375"/>
              <a:ext cx="129540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3409950" y="2971800"/>
              <a:ext cx="0" cy="76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2736850" y="1905000"/>
              <a:ext cx="0" cy="12192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4038600" y="1752600"/>
              <a:ext cx="0" cy="13716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 flipV="1">
              <a:off x="2743200" y="1752600"/>
              <a:ext cx="1295400" cy="914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3025775" y="2463800"/>
              <a:ext cx="3810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2743200" y="2667000"/>
              <a:ext cx="666750" cy="3333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 flipV="1">
              <a:off x="3416300" y="1752600"/>
              <a:ext cx="622300" cy="12382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 flipH="1">
              <a:off x="2730500" y="2451100"/>
              <a:ext cx="304800" cy="5651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2"/>
            <p:cNvSpPr>
              <a:spLocks noChangeShapeType="1"/>
            </p:cNvSpPr>
            <p:nvPr/>
          </p:nvSpPr>
          <p:spPr bwMode="auto">
            <a:xfrm>
              <a:off x="3041650" y="2463800"/>
              <a:ext cx="9906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2499360" y="2971800"/>
              <a:ext cx="2133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A </a:t>
              </a:r>
              <a:r>
                <a:rPr lang="en-US" sz="1400" b="1" dirty="0" smtClean="0"/>
                <a:t>               </a:t>
              </a:r>
              <a:r>
                <a:rPr lang="en-US" sz="1400" b="1" dirty="0"/>
                <a:t>O                 B          </a:t>
              </a:r>
            </a:p>
          </p:txBody>
        </p:sp>
        <p:sp>
          <p:nvSpPr>
            <p:cNvPr id="9260" name="Text Box 44"/>
            <p:cNvSpPr txBox="1">
              <a:spLocks noChangeArrowheads="1"/>
            </p:cNvSpPr>
            <p:nvPr/>
          </p:nvSpPr>
          <p:spPr bwMode="auto">
            <a:xfrm>
              <a:off x="2667000" y="1706563"/>
              <a:ext cx="22860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x                                  y</a:t>
              </a:r>
            </a:p>
          </p:txBody>
        </p:sp>
        <p:sp>
          <p:nvSpPr>
            <p:cNvPr id="9261" name="Text Box 45"/>
            <p:cNvSpPr txBox="1">
              <a:spLocks noChangeArrowheads="1"/>
            </p:cNvSpPr>
            <p:nvPr/>
          </p:nvSpPr>
          <p:spPr bwMode="auto">
            <a:xfrm>
              <a:off x="2886075" y="2193925"/>
              <a:ext cx="228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M</a:t>
              </a:r>
            </a:p>
          </p:txBody>
        </p:sp>
        <p:sp>
          <p:nvSpPr>
            <p:cNvPr id="9262" name="Text Box 46"/>
            <p:cNvSpPr txBox="1">
              <a:spLocks noChangeArrowheads="1"/>
            </p:cNvSpPr>
            <p:nvPr/>
          </p:nvSpPr>
          <p:spPr bwMode="auto">
            <a:xfrm>
              <a:off x="2438400" y="2514600"/>
              <a:ext cx="304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C</a:t>
              </a:r>
            </a:p>
          </p:txBody>
        </p:sp>
        <p:sp>
          <p:nvSpPr>
            <p:cNvPr id="9263" name="Text Box 47"/>
            <p:cNvSpPr txBox="1">
              <a:spLocks noChangeArrowheads="1"/>
            </p:cNvSpPr>
            <p:nvPr/>
          </p:nvSpPr>
          <p:spPr bwMode="auto">
            <a:xfrm>
              <a:off x="3962400" y="1600200"/>
              <a:ext cx="45720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dirty="0"/>
                <a:t>D</a:t>
              </a:r>
            </a:p>
          </p:txBody>
        </p:sp>
        <p:sp>
          <p:nvSpPr>
            <p:cNvPr id="9264" name="Rectangle 48"/>
            <p:cNvSpPr>
              <a:spLocks noChangeArrowheads="1"/>
            </p:cNvSpPr>
            <p:nvPr/>
          </p:nvSpPr>
          <p:spPr bwMode="auto">
            <a:xfrm>
              <a:off x="2740025" y="2924175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Rectangle 49"/>
            <p:cNvSpPr>
              <a:spLocks noChangeArrowheads="1"/>
            </p:cNvSpPr>
            <p:nvPr/>
          </p:nvSpPr>
          <p:spPr bwMode="auto">
            <a:xfrm>
              <a:off x="3962400" y="2924175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Rectangle 50"/>
            <p:cNvSpPr>
              <a:spLocks noChangeArrowheads="1"/>
            </p:cNvSpPr>
            <p:nvPr/>
          </p:nvSpPr>
          <p:spPr bwMode="auto">
            <a:xfrm rot="8666253">
              <a:off x="3048000" y="2438400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 flipV="1">
              <a:off x="3409950" y="2146300"/>
              <a:ext cx="0" cy="8382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Oval 52"/>
            <p:cNvSpPr>
              <a:spLocks noChangeArrowheads="1"/>
            </p:cNvSpPr>
            <p:nvPr/>
          </p:nvSpPr>
          <p:spPr bwMode="auto">
            <a:xfrm>
              <a:off x="2590800" y="1395413"/>
              <a:ext cx="1585913" cy="1600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Text Box 91"/>
            <p:cNvSpPr txBox="1">
              <a:spLocks noChangeArrowheads="1"/>
            </p:cNvSpPr>
            <p:nvPr/>
          </p:nvSpPr>
          <p:spPr bwMode="auto">
            <a:xfrm>
              <a:off x="3200400" y="2011363"/>
              <a:ext cx="228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I</a:t>
              </a:r>
            </a:p>
          </p:txBody>
        </p:sp>
        <p:sp>
          <p:nvSpPr>
            <p:cNvPr id="9308" name="Oval 92"/>
            <p:cNvSpPr>
              <a:spLocks noChangeArrowheads="1"/>
            </p:cNvSpPr>
            <p:nvPr/>
          </p:nvSpPr>
          <p:spPr bwMode="auto">
            <a:xfrm>
              <a:off x="3375025" y="2131060"/>
              <a:ext cx="74613" cy="74613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66FF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Right Brace 2"/>
          <p:cNvSpPr/>
          <p:nvPr/>
        </p:nvSpPr>
        <p:spPr>
          <a:xfrm>
            <a:off x="5181600" y="2529474"/>
            <a:ext cx="152400" cy="799324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2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2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2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4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371600"/>
            <a:ext cx="77724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HỌC Ở NHÀ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293043" y="3657600"/>
            <a:ext cx="85579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Ôn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lại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các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kiến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thức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đã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học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trong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chương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II</a:t>
            </a:r>
          </a:p>
          <a:p>
            <a:pPr marL="342900" indent="-342900" algn="just">
              <a:buFontTx/>
              <a:buChar char="-"/>
            </a:pP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Làm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các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bài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tập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:</a:t>
            </a:r>
          </a:p>
          <a:p>
            <a:pPr algn="just"/>
            <a:r>
              <a:rPr lang="en-US" sz="2400" b="1" i="1" dirty="0">
                <a:solidFill>
                  <a:srgbClr val="0070C0"/>
                </a:solidFill>
                <a:latin typeface="Times New Roman"/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                  41, 42, 43 ( SGK-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trang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128) </a:t>
            </a:r>
          </a:p>
          <a:p>
            <a:pPr algn="just"/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                   81, 82, 84, 85, 86, 87 , 88 (SBT -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/>
              </a:rPr>
              <a:t>trang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/>
              </a:rPr>
              <a:t> 140-142) </a:t>
            </a:r>
            <a:endParaRPr lang="vi-VN" sz="2400" b="1" dirty="0">
              <a:solidFill>
                <a:srgbClr val="0070C0"/>
              </a:solidFill>
              <a:latin typeface="Times New Roman"/>
            </a:endParaRPr>
          </a:p>
        </p:txBody>
      </p:sp>
      <p:sp>
        <p:nvSpPr>
          <p:cNvPr id="1745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4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20" name="Picture 16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13" y="5322888"/>
            <a:ext cx="433387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4803775"/>
            <a:ext cx="431323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3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3146425"/>
            <a:ext cx="3624262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2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313" y="3671888"/>
            <a:ext cx="2511425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11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13" y="3302000"/>
            <a:ext cx="258603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0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338" y="2873375"/>
            <a:ext cx="1617662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9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217738"/>
            <a:ext cx="2749550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1719263"/>
            <a:ext cx="47085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7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2095500"/>
            <a:ext cx="3500437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Picture 6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88" y="723900"/>
            <a:ext cx="4497387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 descr="Cover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996950"/>
            <a:ext cx="2941637" cy="257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3375"/>
            <a:ext cx="1754188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 rot="2168279">
            <a:off x="1520825" y="4678363"/>
            <a:ext cx="2041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C00000"/>
                </a:solidFill>
              </a:rPr>
              <a:t>a là tiếp tuyến của (O)</a:t>
            </a:r>
          </a:p>
        </p:txBody>
      </p:sp>
    </p:spTree>
    <p:extLst>
      <p:ext uri="{BB962C8B-B14F-4D97-AF65-F5344CB8AC3E}">
        <p14:creationId xmlns:p14="http://schemas.microsoft.com/office/powerpoint/2010/main" val="373895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337" y="194969"/>
            <a:ext cx="7772400" cy="83820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33: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II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5985434" y="2286000"/>
            <a:ext cx="3285057" cy="3192727"/>
            <a:chOff x="1680" y="720"/>
            <a:chExt cx="1308" cy="1296"/>
          </a:xfrm>
        </p:grpSpPr>
        <p:sp>
          <p:nvSpPr>
            <p:cNvPr id="5" name="Oval 12"/>
            <p:cNvSpPr>
              <a:spLocks noChangeArrowheads="1"/>
            </p:cNvSpPr>
            <p:nvPr/>
          </p:nvSpPr>
          <p:spPr bwMode="auto">
            <a:xfrm>
              <a:off x="1872" y="1200"/>
              <a:ext cx="816" cy="81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13"/>
            <p:cNvSpPr>
              <a:spLocks noChangeShapeType="1"/>
            </p:cNvSpPr>
            <p:nvPr/>
          </p:nvSpPr>
          <p:spPr bwMode="auto">
            <a:xfrm>
              <a:off x="1872" y="1602"/>
              <a:ext cx="8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4"/>
            <p:cNvSpPr>
              <a:spLocks noChangeShapeType="1"/>
            </p:cNvSpPr>
            <p:nvPr/>
          </p:nvSpPr>
          <p:spPr bwMode="auto">
            <a:xfrm>
              <a:off x="2292" y="158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5"/>
            <p:cNvSpPr>
              <a:spLocks noChangeShapeType="1"/>
            </p:cNvSpPr>
            <p:nvPr/>
          </p:nvSpPr>
          <p:spPr bwMode="auto">
            <a:xfrm>
              <a:off x="1868" y="912"/>
              <a:ext cx="0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2688" y="816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 flipV="1">
              <a:off x="1872" y="816"/>
              <a:ext cx="816" cy="57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>
              <a:off x="2050" y="1264"/>
              <a:ext cx="24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>
              <a:off x="1872" y="1392"/>
              <a:ext cx="420" cy="2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 flipV="1">
              <a:off x="2296" y="816"/>
              <a:ext cx="392" cy="78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H="1">
              <a:off x="1864" y="1256"/>
              <a:ext cx="192" cy="3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>
              <a:off x="2060" y="1264"/>
              <a:ext cx="624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23"/>
            <p:cNvSpPr txBox="1">
              <a:spLocks noChangeArrowheads="1"/>
            </p:cNvSpPr>
            <p:nvPr/>
          </p:nvSpPr>
          <p:spPr bwMode="auto">
            <a:xfrm>
              <a:off x="1731" y="1578"/>
              <a:ext cx="1257" cy="1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 A                          O                     B        </a:t>
              </a:r>
              <a:r>
                <a:rPr lang="en-US" sz="1200" b="1" dirty="0" smtClean="0"/>
                <a:t>  </a:t>
              </a:r>
              <a:endParaRPr lang="en-US" sz="1200" b="1" dirty="0"/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1962" y="1094"/>
              <a:ext cx="144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M</a:t>
              </a:r>
            </a:p>
          </p:txBody>
        </p:sp>
        <p:sp>
          <p:nvSpPr>
            <p:cNvPr id="18" name="Text Box 26"/>
            <p:cNvSpPr txBox="1">
              <a:spLocks noChangeArrowheads="1"/>
            </p:cNvSpPr>
            <p:nvPr/>
          </p:nvSpPr>
          <p:spPr bwMode="auto">
            <a:xfrm>
              <a:off x="1680" y="1296"/>
              <a:ext cx="19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19" name="Text Box 27"/>
            <p:cNvSpPr txBox="1">
              <a:spLocks noChangeArrowheads="1"/>
            </p:cNvSpPr>
            <p:nvPr/>
          </p:nvSpPr>
          <p:spPr bwMode="auto">
            <a:xfrm>
              <a:off x="2640" y="720"/>
              <a:ext cx="288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  D</a:t>
              </a:r>
              <a:endParaRPr lang="en-US" sz="1400" b="1" dirty="0"/>
            </a:p>
          </p:txBody>
        </p:sp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1870" y="1554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29"/>
            <p:cNvSpPr>
              <a:spLocks noChangeArrowheads="1"/>
            </p:cNvSpPr>
            <p:nvPr/>
          </p:nvSpPr>
          <p:spPr bwMode="auto">
            <a:xfrm>
              <a:off x="2640" y="1554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 rot="8666253">
              <a:off x="2064" y="1248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57486" y="1141274"/>
            <a:ext cx="855791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Bà</a:t>
            </a:r>
            <a:r>
              <a:rPr lang="en-US" sz="2400" b="1" i="1" dirty="0" err="1" smtClean="0">
                <a:solidFill>
                  <a:srgbClr val="0070C0"/>
                </a:solidFill>
                <a:latin typeface="+mj-lt"/>
              </a:rPr>
              <a:t>i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 1: Cho đường tròn tâm O đường kính AB =2R qua A và B kẻ 2 tiếp </a:t>
            </a:r>
            <a:r>
              <a:rPr lang="vi-VN" sz="2400" b="1" i="1" smtClean="0">
                <a:solidFill>
                  <a:srgbClr val="0070C0"/>
                </a:solidFill>
                <a:latin typeface="+mj-lt"/>
              </a:rPr>
              <a:t>tuyến Ax;</a:t>
            </a:r>
            <a:r>
              <a:rPr lang="en-US" sz="2400" b="1" i="1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2400" b="1" i="1" smtClean="0">
                <a:solidFill>
                  <a:srgbClr val="0070C0"/>
                </a:solidFill>
                <a:latin typeface="+mj-lt"/>
              </a:rPr>
              <a:t>By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. </a:t>
            </a:r>
            <a:r>
              <a:rPr lang="en-US" sz="2400" b="1" i="1" dirty="0" err="1" smtClean="0">
                <a:solidFill>
                  <a:srgbClr val="0070C0"/>
                </a:solidFill>
                <a:latin typeface="+mj-lt"/>
              </a:rPr>
              <a:t>Lấy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 M </a:t>
            </a:r>
            <a:r>
              <a:rPr lang="en-US" sz="2400" b="1" i="1" dirty="0" err="1" smtClean="0">
                <a:solidFill>
                  <a:srgbClr val="0070C0"/>
                </a:solidFill>
                <a:latin typeface="+mj-lt"/>
              </a:rPr>
              <a:t>thuộc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đường tròn (O) (M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+mj-lt"/>
              </a:rPr>
              <a:t>khác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A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+mj-lt"/>
              </a:rPr>
              <a:t>và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B) kẻ tiếp tuyến </a:t>
            </a:r>
            <a:r>
              <a:rPr lang="en-US" sz="2400" b="1" i="1" dirty="0" err="1" smtClean="0">
                <a:solidFill>
                  <a:srgbClr val="0070C0"/>
                </a:solidFill>
                <a:latin typeface="+mj-lt"/>
              </a:rPr>
              <a:t>tại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 M,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 cắt Ax; By tại C và D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vi-VN" sz="24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00862" y="2503065"/>
            <a:ext cx="60396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070C0"/>
                </a:solidFill>
                <a:latin typeface="+mj-lt"/>
              </a:rPr>
              <a:t>a)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Chứng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minh: CD =AC+BD.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b)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Chứng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minh : COD </a:t>
            </a:r>
            <a:r>
              <a:rPr lang="en-US" sz="2400" b="1" smtClean="0">
                <a:solidFill>
                  <a:srgbClr val="0070C0"/>
                </a:solidFill>
                <a:latin typeface="+mj-lt"/>
              </a:rPr>
              <a:t>= 90</a:t>
            </a:r>
            <a:r>
              <a:rPr lang="en-US" sz="2400" b="1" baseline="30000" smtClean="0">
                <a:solidFill>
                  <a:srgbClr val="0070C0"/>
                </a:solidFill>
                <a:latin typeface="+mj-lt"/>
              </a:rPr>
              <a:t>0</a:t>
            </a:r>
            <a:r>
              <a:rPr lang="en-US" sz="2400" b="1" smtClean="0">
                <a:solidFill>
                  <a:srgbClr val="0070C0"/>
                </a:solidFill>
                <a:latin typeface="+mj-lt"/>
              </a:rPr>
              <a:t>; AMB 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= 90</a:t>
            </a:r>
            <a:r>
              <a:rPr lang="en-US" sz="2400" b="1" baseline="30000" dirty="0" smtClean="0">
                <a:solidFill>
                  <a:srgbClr val="0070C0"/>
                </a:solidFill>
                <a:latin typeface="+mj-lt"/>
              </a:rPr>
              <a:t>0</a:t>
            </a:r>
            <a:endParaRPr lang="en-US" sz="24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pt-BR" sz="2400" b="1" dirty="0" smtClean="0">
                <a:solidFill>
                  <a:srgbClr val="0070C0"/>
                </a:solidFill>
                <a:latin typeface="+mj-lt"/>
              </a:rPr>
              <a:t>c)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Chứng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minh: AC.BD = R</a:t>
            </a:r>
            <a:r>
              <a:rPr lang="en-US" sz="2400" b="1" baseline="30000" dirty="0" smtClean="0">
                <a:solidFill>
                  <a:srgbClr val="0070C0"/>
                </a:solidFill>
                <a:latin typeface="+mj-lt"/>
              </a:rPr>
              <a:t>2</a:t>
            </a:r>
            <a:endParaRPr lang="en-US" sz="24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pt-BR" sz="2400" b="1" dirty="0" smtClean="0">
                <a:solidFill>
                  <a:srgbClr val="0070C0"/>
                </a:solidFill>
                <a:latin typeface="+mj-lt"/>
              </a:rPr>
              <a:t>d)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Chứng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minh: </a:t>
            </a:r>
            <a:r>
              <a:rPr lang="pt-BR" sz="2400" b="1" smtClean="0">
                <a:solidFill>
                  <a:srgbClr val="0070C0"/>
                </a:solidFill>
                <a:latin typeface="+mj-lt"/>
              </a:rPr>
              <a:t>OC</a:t>
            </a:r>
            <a:r>
              <a:rPr lang="en-US" sz="2400" b="1" smtClean="0">
                <a:solidFill>
                  <a:srgbClr val="0070C0"/>
                </a:solidFill>
                <a:latin typeface="+mj-lt"/>
              </a:rPr>
              <a:t>  </a:t>
            </a:r>
            <a:r>
              <a:rPr lang="en-US" sz="2400" b="1" smtClean="0">
                <a:solidFill>
                  <a:srgbClr val="0070C0"/>
                </a:solidFill>
                <a:latin typeface="+mj-lt"/>
                <a:sym typeface="Symbol" panose="05050102010706020507" pitchFamily="18" charset="2"/>
              </a:rPr>
              <a:t> </a:t>
            </a:r>
            <a:r>
              <a:rPr lang="en-US" sz="2400" b="1" smtClean="0">
                <a:solidFill>
                  <a:srgbClr val="0070C0"/>
                </a:solidFill>
                <a:latin typeface="+mj-lt"/>
              </a:rPr>
              <a:t>AM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; </a:t>
            </a:r>
            <a:r>
              <a:rPr lang="en-US" sz="2400" b="1" smtClean="0">
                <a:solidFill>
                  <a:srgbClr val="0070C0"/>
                </a:solidFill>
                <a:latin typeface="+mj-lt"/>
              </a:rPr>
              <a:t>OD </a:t>
            </a:r>
            <a:r>
              <a:rPr lang="en-US" sz="2400" b="1" smtClean="0">
                <a:solidFill>
                  <a:srgbClr val="0070C0"/>
                </a:solidFill>
                <a:sym typeface="Symbol" panose="05050102010706020507" pitchFamily="18" charset="2"/>
              </a:rPr>
              <a:t> </a:t>
            </a:r>
            <a:r>
              <a:rPr lang="en-US" sz="2400" b="1" smtClean="0">
                <a:solidFill>
                  <a:srgbClr val="0070C0"/>
                </a:solidFill>
                <a:latin typeface="+mj-lt"/>
              </a:rPr>
              <a:t>BM</a:t>
            </a:r>
            <a:endParaRPr lang="en-US" sz="24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e)</a:t>
            </a:r>
            <a:r>
              <a:rPr lang="vi-VN" sz="2400" b="1" dirty="0" smtClean="0">
                <a:solidFill>
                  <a:srgbClr val="0070C0"/>
                </a:solidFill>
                <a:latin typeface="+mj-lt"/>
              </a:rPr>
              <a:t>Chứng minh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AB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là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tiếp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tuyến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của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đường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+mj-lt"/>
              </a:rPr>
              <a:t>tròn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vi-VN" sz="2400" b="1" dirty="0" smtClean="0">
                <a:solidFill>
                  <a:srgbClr val="0070C0"/>
                </a:solidFill>
                <a:latin typeface="+mj-lt"/>
              </a:rPr>
              <a:t>đường kính CD</a:t>
            </a:r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+mj-lt"/>
              </a:rPr>
              <a:t>g) </a:t>
            </a:r>
            <a:r>
              <a:rPr lang="vi-VN" sz="2400" b="1" dirty="0" smtClean="0">
                <a:solidFill>
                  <a:srgbClr val="0070C0"/>
                </a:solidFill>
                <a:latin typeface="+mj-lt"/>
              </a:rPr>
              <a:t>Tìm vị trí điểm M thuộc (O) để S</a:t>
            </a:r>
            <a:r>
              <a:rPr lang="vi-VN" sz="2400" b="1" baseline="-25000" dirty="0" smtClean="0">
                <a:solidFill>
                  <a:srgbClr val="0070C0"/>
                </a:solidFill>
                <a:latin typeface="+mj-lt"/>
              </a:rPr>
              <a:t>ABDC</a:t>
            </a:r>
            <a:r>
              <a:rPr lang="vi-VN" sz="2400" b="1" dirty="0" smtClean="0">
                <a:solidFill>
                  <a:srgbClr val="0070C0"/>
                </a:solidFill>
                <a:latin typeface="+mj-lt"/>
              </a:rPr>
              <a:t> nhỏ nhất.</a:t>
            </a:r>
            <a:endParaRPr lang="en-US" sz="2400" b="1" dirty="0" smtClean="0">
              <a:solidFill>
                <a:srgbClr val="0070C0"/>
              </a:solidFill>
              <a:latin typeface="+mj-lt"/>
            </a:endParaRPr>
          </a:p>
          <a:p>
            <a:endParaRPr lang="en-US" sz="2400" b="1" dirty="0">
              <a:solidFill>
                <a:srgbClr val="0070C0"/>
              </a:solidFill>
              <a:latin typeface="+mj-lt"/>
            </a:endParaRPr>
          </a:p>
        </p:txBody>
      </p:sp>
      <p:grpSp>
        <p:nvGrpSpPr>
          <p:cNvPr id="17448" name="Group 40"/>
          <p:cNvGrpSpPr>
            <a:grpSpLocks/>
          </p:cNvGrpSpPr>
          <p:nvPr/>
        </p:nvGrpSpPr>
        <p:grpSpPr bwMode="auto">
          <a:xfrm>
            <a:off x="2574248" y="2927203"/>
            <a:ext cx="342354" cy="45719"/>
            <a:chOff x="9000" y="6270"/>
            <a:chExt cx="270" cy="105"/>
          </a:xfrm>
        </p:grpSpPr>
        <p:cxnSp>
          <p:nvCxnSpPr>
            <p:cNvPr id="17449" name="AutoShape 41"/>
            <p:cNvCxnSpPr>
              <a:cxnSpLocks noChangeShapeType="1"/>
            </p:cNvCxnSpPr>
            <p:nvPr/>
          </p:nvCxnSpPr>
          <p:spPr bwMode="auto">
            <a:xfrm flipH="1">
              <a:off x="9000" y="6270"/>
              <a:ext cx="135" cy="105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</p:cxnSp>
        <p:cxnSp>
          <p:nvCxnSpPr>
            <p:cNvPr id="17450" name="AutoShape 42"/>
            <p:cNvCxnSpPr>
              <a:cxnSpLocks noChangeShapeType="1"/>
            </p:cNvCxnSpPr>
            <p:nvPr/>
          </p:nvCxnSpPr>
          <p:spPr bwMode="auto">
            <a:xfrm>
              <a:off x="9135" y="6270"/>
              <a:ext cx="135" cy="105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</p:cxnSp>
      </p:grpSp>
      <p:sp>
        <p:nvSpPr>
          <p:cNvPr id="17455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45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4" name="Group 40"/>
          <p:cNvGrpSpPr>
            <a:grpSpLocks/>
          </p:cNvGrpSpPr>
          <p:nvPr/>
        </p:nvGrpSpPr>
        <p:grpSpPr bwMode="auto">
          <a:xfrm>
            <a:off x="4074122" y="2913870"/>
            <a:ext cx="342354" cy="45719"/>
            <a:chOff x="9000" y="6270"/>
            <a:chExt cx="270" cy="105"/>
          </a:xfrm>
        </p:grpSpPr>
        <p:cxnSp>
          <p:nvCxnSpPr>
            <p:cNvPr id="35" name="AutoShape 41"/>
            <p:cNvCxnSpPr>
              <a:cxnSpLocks noChangeShapeType="1"/>
            </p:cNvCxnSpPr>
            <p:nvPr/>
          </p:nvCxnSpPr>
          <p:spPr bwMode="auto">
            <a:xfrm flipH="1">
              <a:off x="9000" y="6270"/>
              <a:ext cx="135" cy="105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</p:cxnSp>
        <p:cxnSp>
          <p:nvCxnSpPr>
            <p:cNvPr id="36" name="AutoShape 42"/>
            <p:cNvCxnSpPr>
              <a:cxnSpLocks noChangeShapeType="1"/>
            </p:cNvCxnSpPr>
            <p:nvPr/>
          </p:nvCxnSpPr>
          <p:spPr bwMode="auto">
            <a:xfrm>
              <a:off x="9135" y="6270"/>
              <a:ext cx="135" cy="105"/>
            </a:xfrm>
            <a:prstGeom prst="straightConnector1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2038350" y="138113"/>
            <a:ext cx="5600700" cy="5847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vi-VN" sz="3200" b="1" dirty="0">
                <a:latin typeface="+mj-lt"/>
              </a:rPr>
              <a:t>Hướng dẫn chứng minh:</a:t>
            </a:r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3247757" y="121474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523" name="Object 4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50361680"/>
              </p:ext>
            </p:extLst>
          </p:nvPr>
        </p:nvGraphicFramePr>
        <p:xfrm>
          <a:off x="4791075" y="1274763"/>
          <a:ext cx="11430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3" imgW="723600" imgH="215640" progId="Equation.3">
                  <p:embed/>
                </p:oleObj>
              </mc:Choice>
              <mc:Fallback>
                <p:oleObj name="Equation" r:id="rId3" imgW="7236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1075" y="1274763"/>
                        <a:ext cx="114300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4" name="Object 4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825894448"/>
              </p:ext>
            </p:extLst>
          </p:nvPr>
        </p:nvGraphicFramePr>
        <p:xfrm>
          <a:off x="5237163" y="1622425"/>
          <a:ext cx="3460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5" imgW="139680" imgH="203040" progId="Equation.3">
                  <p:embed/>
                </p:oleObj>
              </mc:Choice>
              <mc:Fallback>
                <p:oleObj name="Equation" r:id="rId5" imgW="139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163" y="1622425"/>
                        <a:ext cx="346075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5" name="Object 4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01545208"/>
              </p:ext>
            </p:extLst>
          </p:nvPr>
        </p:nvGraphicFramePr>
        <p:xfrm>
          <a:off x="3563938" y="2647950"/>
          <a:ext cx="3810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647950"/>
                        <a:ext cx="381000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7" name="Object 47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30550961"/>
              </p:ext>
            </p:extLst>
          </p:nvPr>
        </p:nvGraphicFramePr>
        <p:xfrm>
          <a:off x="4059238" y="2978150"/>
          <a:ext cx="24765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9" imgW="1295280" imgH="215640" progId="Equation.3">
                  <p:embed/>
                </p:oleObj>
              </mc:Choice>
              <mc:Fallback>
                <p:oleObj name="Equation" r:id="rId9" imgW="1295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8" y="2978150"/>
                        <a:ext cx="2476500" cy="41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3753893" y="2241737"/>
            <a:ext cx="367533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AOM</a:t>
            </a:r>
          </a:p>
          <a:p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MOB</a:t>
            </a:r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3273137" y="394115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532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30597"/>
              </p:ext>
            </p:extLst>
          </p:nvPr>
        </p:nvGraphicFramePr>
        <p:xfrm>
          <a:off x="5181600" y="3429000"/>
          <a:ext cx="6238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11" imgW="139680" imgH="203040" progId="Equation.3">
                  <p:embed/>
                </p:oleObj>
              </mc:Choice>
              <mc:Fallback>
                <p:oleObj name="Equation" r:id="rId11" imgW="1396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429000"/>
                        <a:ext cx="6238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3" name="Text Box 53"/>
          <p:cNvSpPr txBox="1">
            <a:spLocks noChangeArrowheads="1"/>
          </p:cNvSpPr>
          <p:nvPr/>
        </p:nvSpPr>
        <p:spPr bwMode="auto">
          <a:xfrm>
            <a:off x="4212648" y="4105854"/>
            <a:ext cx="27215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 = MC;</a:t>
            </a:r>
          </a:p>
        </p:txBody>
      </p:sp>
      <p:sp>
        <p:nvSpPr>
          <p:cNvPr id="20534" name="Text Box 54"/>
          <p:cNvSpPr txBox="1">
            <a:spLocks noChangeArrowheads="1"/>
          </p:cNvSpPr>
          <p:nvPr/>
        </p:nvSpPr>
        <p:spPr bwMode="auto">
          <a:xfrm>
            <a:off x="5791200" y="4109405"/>
            <a:ext cx="1828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 = MD</a:t>
            </a:r>
          </a:p>
        </p:txBody>
      </p:sp>
      <p:sp>
        <p:nvSpPr>
          <p:cNvPr id="20535" name="Text Box 55"/>
          <p:cNvSpPr txBox="1">
            <a:spLocks noChangeArrowheads="1"/>
          </p:cNvSpPr>
          <p:nvPr/>
        </p:nvSpPr>
        <p:spPr bwMode="auto">
          <a:xfrm>
            <a:off x="4296159" y="4552890"/>
            <a:ext cx="40858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(t/c 2tiếp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</a:t>
            </a:r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7239001" y="2263914"/>
            <a:ext cx="1905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(t/c 2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44" name="Group 50"/>
          <p:cNvGrpSpPr>
            <a:grpSpLocks/>
          </p:cNvGrpSpPr>
          <p:nvPr/>
        </p:nvGrpSpPr>
        <p:grpSpPr bwMode="auto">
          <a:xfrm>
            <a:off x="14544" y="1704980"/>
            <a:ext cx="3285057" cy="3192727"/>
            <a:chOff x="1680" y="720"/>
            <a:chExt cx="1308" cy="1296"/>
          </a:xfrm>
        </p:grpSpPr>
        <p:sp>
          <p:nvSpPr>
            <p:cNvPr id="45" name="Oval 12"/>
            <p:cNvSpPr>
              <a:spLocks noChangeArrowheads="1"/>
            </p:cNvSpPr>
            <p:nvPr/>
          </p:nvSpPr>
          <p:spPr bwMode="auto">
            <a:xfrm>
              <a:off x="1872" y="1200"/>
              <a:ext cx="816" cy="81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13"/>
            <p:cNvSpPr>
              <a:spLocks noChangeShapeType="1"/>
            </p:cNvSpPr>
            <p:nvPr/>
          </p:nvSpPr>
          <p:spPr bwMode="auto">
            <a:xfrm>
              <a:off x="1872" y="1602"/>
              <a:ext cx="8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4"/>
            <p:cNvSpPr>
              <a:spLocks noChangeShapeType="1"/>
            </p:cNvSpPr>
            <p:nvPr/>
          </p:nvSpPr>
          <p:spPr bwMode="auto">
            <a:xfrm>
              <a:off x="2292" y="158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5"/>
            <p:cNvSpPr>
              <a:spLocks noChangeShapeType="1"/>
            </p:cNvSpPr>
            <p:nvPr/>
          </p:nvSpPr>
          <p:spPr bwMode="auto">
            <a:xfrm>
              <a:off x="1868" y="912"/>
              <a:ext cx="0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6"/>
            <p:cNvSpPr>
              <a:spLocks noChangeShapeType="1"/>
            </p:cNvSpPr>
            <p:nvPr/>
          </p:nvSpPr>
          <p:spPr bwMode="auto">
            <a:xfrm>
              <a:off x="2688" y="816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 flipV="1">
              <a:off x="1872" y="816"/>
              <a:ext cx="816" cy="57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18"/>
            <p:cNvSpPr>
              <a:spLocks noChangeShapeType="1"/>
            </p:cNvSpPr>
            <p:nvPr/>
          </p:nvSpPr>
          <p:spPr bwMode="auto">
            <a:xfrm>
              <a:off x="2050" y="1264"/>
              <a:ext cx="24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19"/>
            <p:cNvSpPr>
              <a:spLocks noChangeShapeType="1"/>
            </p:cNvSpPr>
            <p:nvPr/>
          </p:nvSpPr>
          <p:spPr bwMode="auto">
            <a:xfrm>
              <a:off x="1872" y="1392"/>
              <a:ext cx="420" cy="2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20"/>
            <p:cNvSpPr>
              <a:spLocks noChangeShapeType="1"/>
            </p:cNvSpPr>
            <p:nvPr/>
          </p:nvSpPr>
          <p:spPr bwMode="auto">
            <a:xfrm flipV="1">
              <a:off x="2296" y="816"/>
              <a:ext cx="392" cy="78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21"/>
            <p:cNvSpPr>
              <a:spLocks noChangeShapeType="1"/>
            </p:cNvSpPr>
            <p:nvPr/>
          </p:nvSpPr>
          <p:spPr bwMode="auto">
            <a:xfrm flipH="1">
              <a:off x="1864" y="1256"/>
              <a:ext cx="192" cy="3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22"/>
            <p:cNvSpPr>
              <a:spLocks noChangeShapeType="1"/>
            </p:cNvSpPr>
            <p:nvPr/>
          </p:nvSpPr>
          <p:spPr bwMode="auto">
            <a:xfrm>
              <a:off x="2060" y="1264"/>
              <a:ext cx="624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Text Box 23"/>
            <p:cNvSpPr txBox="1">
              <a:spLocks noChangeArrowheads="1"/>
            </p:cNvSpPr>
            <p:nvPr/>
          </p:nvSpPr>
          <p:spPr bwMode="auto">
            <a:xfrm>
              <a:off x="1731" y="1578"/>
              <a:ext cx="1257" cy="1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 A                          O                     B        </a:t>
              </a:r>
              <a:r>
                <a:rPr lang="en-US" sz="1200" b="1" dirty="0" smtClean="0"/>
                <a:t>  </a:t>
              </a:r>
              <a:endParaRPr lang="en-US" sz="1200" b="1" dirty="0"/>
            </a:p>
          </p:txBody>
        </p:sp>
        <p:sp>
          <p:nvSpPr>
            <p:cNvPr id="57" name="Text Box 25"/>
            <p:cNvSpPr txBox="1">
              <a:spLocks noChangeArrowheads="1"/>
            </p:cNvSpPr>
            <p:nvPr/>
          </p:nvSpPr>
          <p:spPr bwMode="auto">
            <a:xfrm>
              <a:off x="1962" y="1094"/>
              <a:ext cx="144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M</a:t>
              </a:r>
            </a:p>
          </p:txBody>
        </p:sp>
        <p:sp>
          <p:nvSpPr>
            <p:cNvPr id="58" name="Text Box 26"/>
            <p:cNvSpPr txBox="1">
              <a:spLocks noChangeArrowheads="1"/>
            </p:cNvSpPr>
            <p:nvPr/>
          </p:nvSpPr>
          <p:spPr bwMode="auto">
            <a:xfrm>
              <a:off x="1680" y="1296"/>
              <a:ext cx="19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59" name="Text Box 27"/>
            <p:cNvSpPr txBox="1">
              <a:spLocks noChangeArrowheads="1"/>
            </p:cNvSpPr>
            <p:nvPr/>
          </p:nvSpPr>
          <p:spPr bwMode="auto">
            <a:xfrm>
              <a:off x="2640" y="720"/>
              <a:ext cx="288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  D</a:t>
              </a:r>
              <a:endParaRPr lang="en-US" sz="1400" b="1" dirty="0"/>
            </a:p>
          </p:txBody>
        </p:sp>
        <p:sp>
          <p:nvSpPr>
            <p:cNvPr id="60" name="Rectangle 28"/>
            <p:cNvSpPr>
              <a:spLocks noChangeArrowheads="1"/>
            </p:cNvSpPr>
            <p:nvPr/>
          </p:nvSpPr>
          <p:spPr bwMode="auto">
            <a:xfrm>
              <a:off x="1870" y="1554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29"/>
            <p:cNvSpPr>
              <a:spLocks noChangeArrowheads="1"/>
            </p:cNvSpPr>
            <p:nvPr/>
          </p:nvSpPr>
          <p:spPr bwMode="auto">
            <a:xfrm>
              <a:off x="2640" y="1554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30"/>
            <p:cNvSpPr>
              <a:spLocks noChangeArrowheads="1"/>
            </p:cNvSpPr>
            <p:nvPr/>
          </p:nvSpPr>
          <p:spPr bwMode="auto">
            <a:xfrm rot="8666253">
              <a:off x="2064" y="1248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2" grpId="0"/>
      <p:bldP spid="20526" grpId="0"/>
      <p:bldP spid="20530" grpId="0"/>
      <p:bldP spid="20533" grpId="0"/>
      <p:bldP spid="20534" grpId="0"/>
      <p:bldP spid="20535" grpId="0"/>
      <p:bldP spid="205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4267200" y="383441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AC.BD = R</a:t>
            </a:r>
            <a:r>
              <a:rPr lang="en-US" sz="24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565" name="Object 6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1989470"/>
              </p:ext>
            </p:extLst>
          </p:nvPr>
        </p:nvGraphicFramePr>
        <p:xfrm>
          <a:off x="2139950" y="3665538"/>
          <a:ext cx="673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3" imgW="672840" imgH="393480" progId="Equation.3">
                  <p:embed/>
                </p:oleObj>
              </mc:Choice>
              <mc:Fallback>
                <p:oleObj name="Equation" r:id="rId3" imgW="6728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950" y="3665538"/>
                        <a:ext cx="673100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69" name="Object 6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83280711"/>
              </p:ext>
            </p:extLst>
          </p:nvPr>
        </p:nvGraphicFramePr>
        <p:xfrm>
          <a:off x="6070600" y="2605088"/>
          <a:ext cx="1193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5" imgW="1193760" imgH="177480" progId="Equation.3">
                  <p:embed/>
                </p:oleObj>
              </mc:Choice>
              <mc:Fallback>
                <p:oleObj name="Equation" r:id="rId5" imgW="11937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0600" y="2605088"/>
                        <a:ext cx="1193800" cy="17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4282048" y="1543735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 = MC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6150768" y="1558022"/>
            <a:ext cx="195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BD = MD</a:t>
            </a:r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4236906" y="20574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MC.MD =R</a:t>
            </a:r>
            <a:r>
              <a:rPr lang="en-US" sz="24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4648200" y="4034135"/>
            <a:ext cx="4914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AC.BD =R</a:t>
            </a:r>
            <a:r>
              <a:rPr lang="en-US" sz="2400" baseline="30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563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317761"/>
              </p:ext>
            </p:extLst>
          </p:nvPr>
        </p:nvGraphicFramePr>
        <p:xfrm>
          <a:off x="5638800" y="4495800"/>
          <a:ext cx="6238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7" imgW="139680" imgH="203040" progId="Equation.3">
                  <p:embed/>
                </p:oleObj>
              </mc:Choice>
              <mc:Fallback>
                <p:oleObj name="Equation" r:id="rId7" imgW="139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495800"/>
                        <a:ext cx="623888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64" name="Text Box 60"/>
          <p:cNvSpPr txBox="1">
            <a:spLocks noChangeArrowheads="1"/>
          </p:cNvSpPr>
          <p:nvPr/>
        </p:nvSpPr>
        <p:spPr bwMode="auto">
          <a:xfrm>
            <a:off x="4800600" y="4948535"/>
            <a:ext cx="26367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AC.BD = OA.OB</a:t>
            </a:r>
          </a:p>
        </p:txBody>
      </p:sp>
      <p:graphicFrame>
        <p:nvGraphicFramePr>
          <p:cNvPr id="21568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5680891"/>
              </p:ext>
            </p:extLst>
          </p:nvPr>
        </p:nvGraphicFramePr>
        <p:xfrm>
          <a:off x="5638800" y="5334000"/>
          <a:ext cx="6238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9" imgW="139680" imgH="203040" progId="Equation.3">
                  <p:embed/>
                </p:oleObj>
              </mc:Choice>
              <mc:Fallback>
                <p:oleObj name="Equation" r:id="rId9" imgW="1396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334000"/>
                        <a:ext cx="6238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73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698143"/>
              </p:ext>
            </p:extLst>
          </p:nvPr>
        </p:nvGraphicFramePr>
        <p:xfrm>
          <a:off x="5634037" y="838200"/>
          <a:ext cx="3857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Equation" r:id="rId10" imgW="139680" imgH="203040" progId="Equation.3">
                  <p:embed/>
                </p:oleObj>
              </mc:Choice>
              <mc:Fallback>
                <p:oleObj name="Equation" r:id="rId10" imgW="1396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4037" y="838200"/>
                        <a:ext cx="385763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74" name="Rectangle 70"/>
          <p:cNvSpPr>
            <a:spLocks noChangeArrowheads="1"/>
          </p:cNvSpPr>
          <p:nvPr/>
        </p:nvSpPr>
        <p:spPr bwMode="auto">
          <a:xfrm>
            <a:off x="4892675" y="3124200"/>
            <a:ext cx="2498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MC.MD =OM</a:t>
            </a:r>
            <a:r>
              <a:rPr lang="en-US" sz="24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75" name="Rectangle 71"/>
          <p:cNvSpPr>
            <a:spLocks noChangeArrowheads="1"/>
          </p:cNvSpPr>
          <p:nvPr/>
        </p:nvSpPr>
        <p:spPr bwMode="auto">
          <a:xfrm>
            <a:off x="4134006" y="3519577"/>
            <a:ext cx="35621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/>
              </a:rPr>
              <a:t>COD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/>
              </a:rPr>
              <a:t>vuông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/>
              </a:rPr>
              <a:t> OM ┴ CD)</a:t>
            </a:r>
          </a:p>
        </p:txBody>
      </p:sp>
      <p:graphicFrame>
        <p:nvGraphicFramePr>
          <p:cNvPr id="21576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682048"/>
              </p:ext>
            </p:extLst>
          </p:nvPr>
        </p:nvGraphicFramePr>
        <p:xfrm>
          <a:off x="5638800" y="2590800"/>
          <a:ext cx="347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11" imgW="139680" imgH="203040" progId="Equation.3">
                  <p:embed/>
                </p:oleObj>
              </mc:Choice>
              <mc:Fallback>
                <p:oleObj name="Equation" r:id="rId11" imgW="13968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590800"/>
                        <a:ext cx="34766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50"/>
          <p:cNvGrpSpPr>
            <a:grpSpLocks/>
          </p:cNvGrpSpPr>
          <p:nvPr/>
        </p:nvGrpSpPr>
        <p:grpSpPr bwMode="auto">
          <a:xfrm>
            <a:off x="523217" y="1143000"/>
            <a:ext cx="2905783" cy="2667000"/>
            <a:chOff x="1680" y="720"/>
            <a:chExt cx="1308" cy="1296"/>
          </a:xfrm>
        </p:grpSpPr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1872" y="1200"/>
              <a:ext cx="816" cy="81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1872" y="1602"/>
              <a:ext cx="8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2292" y="158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1868" y="912"/>
              <a:ext cx="0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2688" y="816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V="1">
              <a:off x="1872" y="816"/>
              <a:ext cx="816" cy="57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2050" y="1264"/>
              <a:ext cx="24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1872" y="1392"/>
              <a:ext cx="420" cy="2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 flipV="1">
              <a:off x="2296" y="816"/>
              <a:ext cx="392" cy="78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1"/>
            <p:cNvSpPr>
              <a:spLocks noChangeShapeType="1"/>
            </p:cNvSpPr>
            <p:nvPr/>
          </p:nvSpPr>
          <p:spPr bwMode="auto">
            <a:xfrm flipH="1">
              <a:off x="1864" y="1256"/>
              <a:ext cx="192" cy="3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2060" y="1264"/>
              <a:ext cx="624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Text Box 23"/>
            <p:cNvSpPr txBox="1">
              <a:spLocks noChangeArrowheads="1"/>
            </p:cNvSpPr>
            <p:nvPr/>
          </p:nvSpPr>
          <p:spPr bwMode="auto">
            <a:xfrm>
              <a:off x="1731" y="1578"/>
              <a:ext cx="1257" cy="1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 A                          O                     B        </a:t>
              </a:r>
              <a:r>
                <a:rPr lang="en-US" sz="1200" b="1" dirty="0" smtClean="0"/>
                <a:t>  </a:t>
              </a:r>
              <a:endParaRPr lang="en-US" sz="1200" b="1" dirty="0"/>
            </a:p>
          </p:txBody>
        </p:sp>
        <p:sp>
          <p:nvSpPr>
            <p:cNvPr id="29" name="Text Box 25"/>
            <p:cNvSpPr txBox="1">
              <a:spLocks noChangeArrowheads="1"/>
            </p:cNvSpPr>
            <p:nvPr/>
          </p:nvSpPr>
          <p:spPr bwMode="auto">
            <a:xfrm>
              <a:off x="1962" y="1094"/>
              <a:ext cx="144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M</a:t>
              </a:r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1680" y="1296"/>
              <a:ext cx="19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2640" y="720"/>
              <a:ext cx="288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  D</a:t>
              </a:r>
              <a:endParaRPr lang="en-US" sz="1400" b="1" dirty="0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1870" y="1554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2640" y="1554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 rot="8666253">
              <a:off x="2064" y="1248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7" grpId="0" autoUpdateAnimBg="0"/>
      <p:bldP spid="21558" grpId="0" autoUpdateAnimBg="0"/>
      <p:bldP spid="21559" grpId="0" autoUpdateAnimBg="0"/>
      <p:bldP spid="21561" grpId="0" autoUpdateAnimBg="0"/>
      <p:bldP spid="21562" grpId="0" autoUpdateAnimBg="0"/>
      <p:bldP spid="21564" grpId="0" autoUpdateAnimBg="0"/>
      <p:bldP spid="21574" grpId="0" autoUpdateAnimBg="0"/>
      <p:bldP spid="2157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2999307" y="707596"/>
            <a:ext cx="583989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OC </a:t>
            </a:r>
            <a:r>
              <a:rPr lang="en-US" sz="2400" b="1">
                <a:sym typeface="Symbol" panose="05050102010706020507" pitchFamily="18" charset="2"/>
              </a:rPr>
              <a:t>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en-US" sz="2400" b="1">
                <a:sym typeface="Symbol" panose="05050102010706020507" pitchFamily="18" charset="2"/>
              </a:rPr>
              <a:t> </a:t>
            </a:r>
            <a:r>
              <a:rPr lang="en-US" sz="2400" b="1" smtClean="0">
                <a:sym typeface="Symbol" panose="05050102010706020507" pitchFamily="18" charset="2"/>
              </a:rPr>
              <a:t>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BM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HD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4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C.minh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OAM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O.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 OC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=&gt;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</a:t>
            </a:r>
          </a:p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C.minh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OA=OM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CA=CM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>
                <a:sym typeface="Symbol" panose="05050102010706020507" pitchFamily="18" charset="2"/>
              </a:rPr>
              <a:t>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" name="Group 50"/>
          <p:cNvGrpSpPr>
            <a:grpSpLocks/>
          </p:cNvGrpSpPr>
          <p:nvPr/>
        </p:nvGrpSpPr>
        <p:grpSpPr bwMode="auto">
          <a:xfrm>
            <a:off x="19050" y="228600"/>
            <a:ext cx="3285057" cy="3192727"/>
            <a:chOff x="1680" y="720"/>
            <a:chExt cx="1308" cy="1296"/>
          </a:xfrm>
        </p:grpSpPr>
        <p:sp>
          <p:nvSpPr>
            <p:cNvPr id="24" name="Oval 12"/>
            <p:cNvSpPr>
              <a:spLocks noChangeArrowheads="1"/>
            </p:cNvSpPr>
            <p:nvPr/>
          </p:nvSpPr>
          <p:spPr bwMode="auto">
            <a:xfrm>
              <a:off x="1872" y="1200"/>
              <a:ext cx="816" cy="81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1872" y="1602"/>
              <a:ext cx="816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292" y="1584"/>
              <a:ext cx="0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1868" y="912"/>
              <a:ext cx="0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2688" y="816"/>
              <a:ext cx="0" cy="86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 flipV="1">
              <a:off x="1872" y="816"/>
              <a:ext cx="816" cy="57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2050" y="1264"/>
              <a:ext cx="240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9"/>
            <p:cNvSpPr>
              <a:spLocks noChangeShapeType="1"/>
            </p:cNvSpPr>
            <p:nvPr/>
          </p:nvSpPr>
          <p:spPr bwMode="auto">
            <a:xfrm>
              <a:off x="1872" y="1392"/>
              <a:ext cx="420" cy="21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0"/>
            <p:cNvSpPr>
              <a:spLocks noChangeShapeType="1"/>
            </p:cNvSpPr>
            <p:nvPr/>
          </p:nvSpPr>
          <p:spPr bwMode="auto">
            <a:xfrm flipV="1">
              <a:off x="2296" y="816"/>
              <a:ext cx="392" cy="78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H="1">
              <a:off x="1864" y="1256"/>
              <a:ext cx="192" cy="3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>
              <a:off x="2060" y="1264"/>
              <a:ext cx="624" cy="33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23"/>
            <p:cNvSpPr txBox="1">
              <a:spLocks noChangeArrowheads="1"/>
            </p:cNvSpPr>
            <p:nvPr/>
          </p:nvSpPr>
          <p:spPr bwMode="auto">
            <a:xfrm>
              <a:off x="1731" y="1578"/>
              <a:ext cx="1257" cy="1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 A                          O                     B        </a:t>
              </a:r>
              <a:r>
                <a:rPr lang="en-US" sz="1200" b="1" dirty="0" smtClean="0"/>
                <a:t>  </a:t>
              </a:r>
              <a:endParaRPr lang="en-US" sz="1200" b="1" dirty="0"/>
            </a:p>
          </p:txBody>
        </p:sp>
        <p:sp>
          <p:nvSpPr>
            <p:cNvPr id="36" name="Text Box 25"/>
            <p:cNvSpPr txBox="1">
              <a:spLocks noChangeArrowheads="1"/>
            </p:cNvSpPr>
            <p:nvPr/>
          </p:nvSpPr>
          <p:spPr bwMode="auto">
            <a:xfrm>
              <a:off x="1962" y="1094"/>
              <a:ext cx="144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M</a:t>
              </a:r>
            </a:p>
          </p:txBody>
        </p:sp>
        <p:sp>
          <p:nvSpPr>
            <p:cNvPr id="37" name="Text Box 26"/>
            <p:cNvSpPr txBox="1">
              <a:spLocks noChangeArrowheads="1"/>
            </p:cNvSpPr>
            <p:nvPr/>
          </p:nvSpPr>
          <p:spPr bwMode="auto">
            <a:xfrm>
              <a:off x="1680" y="1296"/>
              <a:ext cx="192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8" name="Text Box 27"/>
            <p:cNvSpPr txBox="1">
              <a:spLocks noChangeArrowheads="1"/>
            </p:cNvSpPr>
            <p:nvPr/>
          </p:nvSpPr>
          <p:spPr bwMode="auto">
            <a:xfrm>
              <a:off x="2640" y="720"/>
              <a:ext cx="288" cy="19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 smtClean="0"/>
                <a:t>  D</a:t>
              </a:r>
              <a:endParaRPr lang="en-US" sz="1400" b="1" dirty="0"/>
            </a:p>
          </p:txBody>
        </p:sp>
        <p:sp>
          <p:nvSpPr>
            <p:cNvPr id="39" name="Rectangle 28"/>
            <p:cNvSpPr>
              <a:spLocks noChangeArrowheads="1"/>
            </p:cNvSpPr>
            <p:nvPr/>
          </p:nvSpPr>
          <p:spPr bwMode="auto">
            <a:xfrm>
              <a:off x="1870" y="1554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29"/>
            <p:cNvSpPr>
              <a:spLocks noChangeArrowheads="1"/>
            </p:cNvSpPr>
            <p:nvPr/>
          </p:nvSpPr>
          <p:spPr bwMode="auto">
            <a:xfrm>
              <a:off x="2640" y="1554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Rectangle 30"/>
            <p:cNvSpPr>
              <a:spLocks noChangeArrowheads="1"/>
            </p:cNvSpPr>
            <p:nvPr/>
          </p:nvSpPr>
          <p:spPr bwMode="auto">
            <a:xfrm rot="8666253">
              <a:off x="2064" y="1248"/>
              <a:ext cx="48" cy="48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0"/>
          <p:cNvGrpSpPr/>
          <p:nvPr/>
        </p:nvGrpSpPr>
        <p:grpSpPr>
          <a:xfrm>
            <a:off x="381000" y="311271"/>
            <a:ext cx="3352800" cy="2819400"/>
            <a:chOff x="2438400" y="1395413"/>
            <a:chExt cx="2514600" cy="2262187"/>
          </a:xfrm>
        </p:grpSpPr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2743200" y="2362200"/>
              <a:ext cx="1295400" cy="12954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2743200" y="3000375"/>
              <a:ext cx="129540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3409950" y="2971800"/>
              <a:ext cx="0" cy="76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2736850" y="1905000"/>
              <a:ext cx="0" cy="12192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4038600" y="1752600"/>
              <a:ext cx="0" cy="13716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 flipV="1">
              <a:off x="2743200" y="1752600"/>
              <a:ext cx="1295400" cy="914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3025775" y="2463800"/>
              <a:ext cx="3810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2743200" y="2667000"/>
              <a:ext cx="666750" cy="3333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 flipV="1">
              <a:off x="3416300" y="1752600"/>
              <a:ext cx="622300" cy="12382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 flipH="1">
              <a:off x="2730500" y="2451100"/>
              <a:ext cx="304800" cy="5651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2"/>
            <p:cNvSpPr>
              <a:spLocks noChangeShapeType="1"/>
            </p:cNvSpPr>
            <p:nvPr/>
          </p:nvSpPr>
          <p:spPr bwMode="auto">
            <a:xfrm>
              <a:off x="3041650" y="2463800"/>
              <a:ext cx="9906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2499360" y="2971800"/>
              <a:ext cx="2133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A </a:t>
              </a:r>
              <a:r>
                <a:rPr lang="en-US" sz="1400" b="1" dirty="0" smtClean="0"/>
                <a:t>               </a:t>
              </a:r>
              <a:r>
                <a:rPr lang="en-US" sz="1400" b="1" dirty="0"/>
                <a:t>O                 B          </a:t>
              </a:r>
            </a:p>
          </p:txBody>
        </p:sp>
        <p:sp>
          <p:nvSpPr>
            <p:cNvPr id="9260" name="Text Box 44"/>
            <p:cNvSpPr txBox="1">
              <a:spLocks noChangeArrowheads="1"/>
            </p:cNvSpPr>
            <p:nvPr/>
          </p:nvSpPr>
          <p:spPr bwMode="auto">
            <a:xfrm>
              <a:off x="2667000" y="1706563"/>
              <a:ext cx="22860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x                                  y</a:t>
              </a:r>
            </a:p>
          </p:txBody>
        </p:sp>
        <p:sp>
          <p:nvSpPr>
            <p:cNvPr id="9261" name="Text Box 45"/>
            <p:cNvSpPr txBox="1">
              <a:spLocks noChangeArrowheads="1"/>
            </p:cNvSpPr>
            <p:nvPr/>
          </p:nvSpPr>
          <p:spPr bwMode="auto">
            <a:xfrm>
              <a:off x="2886075" y="2193925"/>
              <a:ext cx="228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M</a:t>
              </a:r>
            </a:p>
          </p:txBody>
        </p:sp>
        <p:sp>
          <p:nvSpPr>
            <p:cNvPr id="9262" name="Text Box 46"/>
            <p:cNvSpPr txBox="1">
              <a:spLocks noChangeArrowheads="1"/>
            </p:cNvSpPr>
            <p:nvPr/>
          </p:nvSpPr>
          <p:spPr bwMode="auto">
            <a:xfrm>
              <a:off x="2438400" y="2514600"/>
              <a:ext cx="304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C</a:t>
              </a:r>
            </a:p>
          </p:txBody>
        </p:sp>
        <p:sp>
          <p:nvSpPr>
            <p:cNvPr id="9263" name="Text Box 47"/>
            <p:cNvSpPr txBox="1">
              <a:spLocks noChangeArrowheads="1"/>
            </p:cNvSpPr>
            <p:nvPr/>
          </p:nvSpPr>
          <p:spPr bwMode="auto">
            <a:xfrm>
              <a:off x="3962400" y="1600200"/>
              <a:ext cx="45720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dirty="0"/>
                <a:t>D</a:t>
              </a:r>
            </a:p>
          </p:txBody>
        </p:sp>
        <p:sp>
          <p:nvSpPr>
            <p:cNvPr id="9264" name="Rectangle 48"/>
            <p:cNvSpPr>
              <a:spLocks noChangeArrowheads="1"/>
            </p:cNvSpPr>
            <p:nvPr/>
          </p:nvSpPr>
          <p:spPr bwMode="auto">
            <a:xfrm>
              <a:off x="2740025" y="2924175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Rectangle 49"/>
            <p:cNvSpPr>
              <a:spLocks noChangeArrowheads="1"/>
            </p:cNvSpPr>
            <p:nvPr/>
          </p:nvSpPr>
          <p:spPr bwMode="auto">
            <a:xfrm>
              <a:off x="3962400" y="2924175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Rectangle 50"/>
            <p:cNvSpPr>
              <a:spLocks noChangeArrowheads="1"/>
            </p:cNvSpPr>
            <p:nvPr/>
          </p:nvSpPr>
          <p:spPr bwMode="auto">
            <a:xfrm rot="8666253">
              <a:off x="3048000" y="2438400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 flipV="1">
              <a:off x="3409950" y="2146300"/>
              <a:ext cx="0" cy="8382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Oval 52"/>
            <p:cNvSpPr>
              <a:spLocks noChangeArrowheads="1"/>
            </p:cNvSpPr>
            <p:nvPr/>
          </p:nvSpPr>
          <p:spPr bwMode="auto">
            <a:xfrm>
              <a:off x="2590800" y="1395413"/>
              <a:ext cx="1585913" cy="1600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Text Box 91"/>
            <p:cNvSpPr txBox="1">
              <a:spLocks noChangeArrowheads="1"/>
            </p:cNvSpPr>
            <p:nvPr/>
          </p:nvSpPr>
          <p:spPr bwMode="auto">
            <a:xfrm>
              <a:off x="3200400" y="2011363"/>
              <a:ext cx="228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I</a:t>
              </a:r>
            </a:p>
          </p:txBody>
        </p:sp>
        <p:sp>
          <p:nvSpPr>
            <p:cNvPr id="9308" name="Oval 92"/>
            <p:cNvSpPr>
              <a:spLocks noChangeArrowheads="1"/>
            </p:cNvSpPr>
            <p:nvPr/>
          </p:nvSpPr>
          <p:spPr bwMode="auto">
            <a:xfrm>
              <a:off x="3375025" y="2131060"/>
              <a:ext cx="74613" cy="74613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66FF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858408" y="785014"/>
            <a:ext cx="6191249" cy="4893647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HD </a:t>
            </a:r>
            <a:r>
              <a:rPr lang="en-US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minh: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en-US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(CD)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“=”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CD//AB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just"/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 OM</a:t>
            </a:r>
            <a:r>
              <a:rPr lang="en-US" sz="2400" b="1">
                <a:sym typeface="Symbol" panose="05050102010706020507" pitchFamily="18" charset="2"/>
              </a:rPr>
              <a:t> 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CD. 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OM AB =&gt;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AB.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=2R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173521"/>
              </p:ext>
            </p:extLst>
          </p:nvPr>
        </p:nvGraphicFramePr>
        <p:xfrm>
          <a:off x="2907710" y="1626992"/>
          <a:ext cx="6236290" cy="760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3" imgW="2590560" imgH="393480" progId="Equation.3">
                  <p:embed/>
                </p:oleObj>
              </mc:Choice>
              <mc:Fallback>
                <p:oleObj name="Equation" r:id="rId3" imgW="25905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07710" y="1626992"/>
                        <a:ext cx="6236290" cy="760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2931584" y="581080"/>
            <a:ext cx="5938520" cy="489364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“=”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AC=BD=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ABDC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AB.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2R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50"/>
          <p:cNvGrpSpPr/>
          <p:nvPr/>
        </p:nvGrpSpPr>
        <p:grpSpPr>
          <a:xfrm>
            <a:off x="381000" y="311271"/>
            <a:ext cx="3352800" cy="2819400"/>
            <a:chOff x="2438400" y="1395413"/>
            <a:chExt cx="2514600" cy="2262187"/>
          </a:xfrm>
        </p:grpSpPr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2743200" y="2362200"/>
              <a:ext cx="1295400" cy="12954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2743200" y="3000375"/>
              <a:ext cx="129540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3409950" y="2971800"/>
              <a:ext cx="0" cy="76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2736850" y="1905000"/>
              <a:ext cx="0" cy="12192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4038600" y="1752600"/>
              <a:ext cx="0" cy="13716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 flipV="1">
              <a:off x="2743200" y="1752600"/>
              <a:ext cx="1295400" cy="914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3025775" y="2463800"/>
              <a:ext cx="3810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2743200" y="2667000"/>
              <a:ext cx="666750" cy="3333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 flipV="1">
              <a:off x="3416300" y="1752600"/>
              <a:ext cx="622300" cy="12382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 flipH="1">
              <a:off x="2730500" y="2451100"/>
              <a:ext cx="304800" cy="5651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2"/>
            <p:cNvSpPr>
              <a:spLocks noChangeShapeType="1"/>
            </p:cNvSpPr>
            <p:nvPr/>
          </p:nvSpPr>
          <p:spPr bwMode="auto">
            <a:xfrm>
              <a:off x="3041650" y="2463800"/>
              <a:ext cx="9906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2499360" y="2971800"/>
              <a:ext cx="2133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A </a:t>
              </a:r>
              <a:r>
                <a:rPr lang="en-US" sz="1400" b="1" dirty="0" smtClean="0"/>
                <a:t>               </a:t>
              </a:r>
              <a:r>
                <a:rPr lang="en-US" sz="1400" b="1" dirty="0"/>
                <a:t>O                 B          </a:t>
              </a:r>
            </a:p>
          </p:txBody>
        </p:sp>
        <p:sp>
          <p:nvSpPr>
            <p:cNvPr id="9260" name="Text Box 44"/>
            <p:cNvSpPr txBox="1">
              <a:spLocks noChangeArrowheads="1"/>
            </p:cNvSpPr>
            <p:nvPr/>
          </p:nvSpPr>
          <p:spPr bwMode="auto">
            <a:xfrm>
              <a:off x="2667000" y="1706563"/>
              <a:ext cx="22860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x                                  y</a:t>
              </a:r>
            </a:p>
          </p:txBody>
        </p:sp>
        <p:sp>
          <p:nvSpPr>
            <p:cNvPr id="9261" name="Text Box 45"/>
            <p:cNvSpPr txBox="1">
              <a:spLocks noChangeArrowheads="1"/>
            </p:cNvSpPr>
            <p:nvPr/>
          </p:nvSpPr>
          <p:spPr bwMode="auto">
            <a:xfrm>
              <a:off x="2886075" y="2193925"/>
              <a:ext cx="228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M</a:t>
              </a:r>
            </a:p>
          </p:txBody>
        </p:sp>
        <p:sp>
          <p:nvSpPr>
            <p:cNvPr id="9262" name="Text Box 46"/>
            <p:cNvSpPr txBox="1">
              <a:spLocks noChangeArrowheads="1"/>
            </p:cNvSpPr>
            <p:nvPr/>
          </p:nvSpPr>
          <p:spPr bwMode="auto">
            <a:xfrm>
              <a:off x="2438400" y="2514600"/>
              <a:ext cx="304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C</a:t>
              </a:r>
            </a:p>
          </p:txBody>
        </p:sp>
        <p:sp>
          <p:nvSpPr>
            <p:cNvPr id="9263" name="Text Box 47"/>
            <p:cNvSpPr txBox="1">
              <a:spLocks noChangeArrowheads="1"/>
            </p:cNvSpPr>
            <p:nvPr/>
          </p:nvSpPr>
          <p:spPr bwMode="auto">
            <a:xfrm>
              <a:off x="3962400" y="1600200"/>
              <a:ext cx="45720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dirty="0"/>
                <a:t>D</a:t>
              </a:r>
            </a:p>
          </p:txBody>
        </p:sp>
        <p:sp>
          <p:nvSpPr>
            <p:cNvPr id="9264" name="Rectangle 48"/>
            <p:cNvSpPr>
              <a:spLocks noChangeArrowheads="1"/>
            </p:cNvSpPr>
            <p:nvPr/>
          </p:nvSpPr>
          <p:spPr bwMode="auto">
            <a:xfrm>
              <a:off x="2740025" y="2924175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Rectangle 49"/>
            <p:cNvSpPr>
              <a:spLocks noChangeArrowheads="1"/>
            </p:cNvSpPr>
            <p:nvPr/>
          </p:nvSpPr>
          <p:spPr bwMode="auto">
            <a:xfrm>
              <a:off x="3962400" y="2924175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Rectangle 50"/>
            <p:cNvSpPr>
              <a:spLocks noChangeArrowheads="1"/>
            </p:cNvSpPr>
            <p:nvPr/>
          </p:nvSpPr>
          <p:spPr bwMode="auto">
            <a:xfrm rot="8666253">
              <a:off x="3048000" y="2438400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 flipV="1">
              <a:off x="3409950" y="2146300"/>
              <a:ext cx="0" cy="8382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Oval 52"/>
            <p:cNvSpPr>
              <a:spLocks noChangeArrowheads="1"/>
            </p:cNvSpPr>
            <p:nvPr/>
          </p:nvSpPr>
          <p:spPr bwMode="auto">
            <a:xfrm>
              <a:off x="2590800" y="1395413"/>
              <a:ext cx="1585913" cy="1600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Text Box 91"/>
            <p:cNvSpPr txBox="1">
              <a:spLocks noChangeArrowheads="1"/>
            </p:cNvSpPr>
            <p:nvPr/>
          </p:nvSpPr>
          <p:spPr bwMode="auto">
            <a:xfrm>
              <a:off x="3200400" y="2011363"/>
              <a:ext cx="228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I</a:t>
              </a:r>
            </a:p>
          </p:txBody>
        </p:sp>
        <p:sp>
          <p:nvSpPr>
            <p:cNvPr id="9308" name="Oval 92"/>
            <p:cNvSpPr>
              <a:spLocks noChangeArrowheads="1"/>
            </p:cNvSpPr>
            <p:nvPr/>
          </p:nvSpPr>
          <p:spPr bwMode="auto">
            <a:xfrm>
              <a:off x="3375025" y="2131060"/>
              <a:ext cx="74613" cy="74613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66FF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398565"/>
              </p:ext>
            </p:extLst>
          </p:nvPr>
        </p:nvGraphicFramePr>
        <p:xfrm>
          <a:off x="3276600" y="886387"/>
          <a:ext cx="5581931" cy="162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Equation" r:id="rId3" imgW="2387520" imgH="812520" progId="Equation.3">
                  <p:embed/>
                </p:oleObj>
              </mc:Choice>
              <mc:Fallback>
                <p:oleObj name="Equation" r:id="rId3" imgW="2387520" imgH="8125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886387"/>
                        <a:ext cx="5581931" cy="1628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028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4" name="Text Box 68"/>
          <p:cNvSpPr txBox="1">
            <a:spLocks noChangeArrowheads="1"/>
          </p:cNvSpPr>
          <p:nvPr/>
        </p:nvSpPr>
        <p:spPr bwMode="auto">
          <a:xfrm>
            <a:off x="2926821" y="533400"/>
            <a:ext cx="6096000" cy="452431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khi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(OI)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“=”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OI = OM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vi-V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2R</a:t>
            </a:r>
            <a:r>
              <a:rPr lang="en-US" sz="2400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AB.</a:t>
            </a:r>
          </a:p>
        </p:txBody>
      </p:sp>
      <p:grpSp>
        <p:nvGrpSpPr>
          <p:cNvPr id="3" name="Group 50"/>
          <p:cNvGrpSpPr/>
          <p:nvPr/>
        </p:nvGrpSpPr>
        <p:grpSpPr>
          <a:xfrm>
            <a:off x="381000" y="311271"/>
            <a:ext cx="3352800" cy="2819400"/>
            <a:chOff x="2438400" y="1395413"/>
            <a:chExt cx="2514600" cy="2262187"/>
          </a:xfrm>
        </p:grpSpPr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2743200" y="2362200"/>
              <a:ext cx="1295400" cy="129540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>
              <a:off x="2743200" y="3000375"/>
              <a:ext cx="1295400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3409950" y="2971800"/>
              <a:ext cx="0" cy="76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2736850" y="1905000"/>
              <a:ext cx="0" cy="12192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4038600" y="1752600"/>
              <a:ext cx="0" cy="13716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 flipV="1">
              <a:off x="2743200" y="1752600"/>
              <a:ext cx="1295400" cy="914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3025775" y="2463800"/>
              <a:ext cx="3810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2743200" y="2667000"/>
              <a:ext cx="666750" cy="3333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 flipV="1">
              <a:off x="3416300" y="1752600"/>
              <a:ext cx="622300" cy="12382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 flipH="1">
              <a:off x="2730500" y="2451100"/>
              <a:ext cx="304800" cy="5651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Line 42"/>
            <p:cNvSpPr>
              <a:spLocks noChangeShapeType="1"/>
            </p:cNvSpPr>
            <p:nvPr/>
          </p:nvSpPr>
          <p:spPr bwMode="auto">
            <a:xfrm>
              <a:off x="3041650" y="2463800"/>
              <a:ext cx="9906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2499360" y="2971800"/>
              <a:ext cx="2133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A </a:t>
              </a:r>
              <a:r>
                <a:rPr lang="en-US" sz="1400" b="1" dirty="0" smtClean="0"/>
                <a:t>               </a:t>
              </a:r>
              <a:r>
                <a:rPr lang="en-US" sz="1400" b="1" dirty="0"/>
                <a:t>O                 B          </a:t>
              </a:r>
            </a:p>
          </p:txBody>
        </p:sp>
        <p:sp>
          <p:nvSpPr>
            <p:cNvPr id="9260" name="Text Box 44"/>
            <p:cNvSpPr txBox="1">
              <a:spLocks noChangeArrowheads="1"/>
            </p:cNvSpPr>
            <p:nvPr/>
          </p:nvSpPr>
          <p:spPr bwMode="auto">
            <a:xfrm>
              <a:off x="2667000" y="1706563"/>
              <a:ext cx="2286000" cy="274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/>
                <a:t>x                                  y</a:t>
              </a:r>
            </a:p>
          </p:txBody>
        </p:sp>
        <p:sp>
          <p:nvSpPr>
            <p:cNvPr id="9261" name="Text Box 45"/>
            <p:cNvSpPr txBox="1">
              <a:spLocks noChangeArrowheads="1"/>
            </p:cNvSpPr>
            <p:nvPr/>
          </p:nvSpPr>
          <p:spPr bwMode="auto">
            <a:xfrm>
              <a:off x="2886075" y="2193925"/>
              <a:ext cx="228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M</a:t>
              </a:r>
            </a:p>
          </p:txBody>
        </p:sp>
        <p:sp>
          <p:nvSpPr>
            <p:cNvPr id="9262" name="Text Box 46"/>
            <p:cNvSpPr txBox="1">
              <a:spLocks noChangeArrowheads="1"/>
            </p:cNvSpPr>
            <p:nvPr/>
          </p:nvSpPr>
          <p:spPr bwMode="auto">
            <a:xfrm>
              <a:off x="2438400" y="2514600"/>
              <a:ext cx="3048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C</a:t>
              </a:r>
            </a:p>
          </p:txBody>
        </p:sp>
        <p:sp>
          <p:nvSpPr>
            <p:cNvPr id="9263" name="Text Box 47"/>
            <p:cNvSpPr txBox="1">
              <a:spLocks noChangeArrowheads="1"/>
            </p:cNvSpPr>
            <p:nvPr/>
          </p:nvSpPr>
          <p:spPr bwMode="auto">
            <a:xfrm>
              <a:off x="3962400" y="1600200"/>
              <a:ext cx="457200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 dirty="0"/>
                <a:t>D</a:t>
              </a:r>
            </a:p>
          </p:txBody>
        </p:sp>
        <p:sp>
          <p:nvSpPr>
            <p:cNvPr id="9264" name="Rectangle 48"/>
            <p:cNvSpPr>
              <a:spLocks noChangeArrowheads="1"/>
            </p:cNvSpPr>
            <p:nvPr/>
          </p:nvSpPr>
          <p:spPr bwMode="auto">
            <a:xfrm>
              <a:off x="2740025" y="2924175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Rectangle 49"/>
            <p:cNvSpPr>
              <a:spLocks noChangeArrowheads="1"/>
            </p:cNvSpPr>
            <p:nvPr/>
          </p:nvSpPr>
          <p:spPr bwMode="auto">
            <a:xfrm>
              <a:off x="3962400" y="2924175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Rectangle 50"/>
            <p:cNvSpPr>
              <a:spLocks noChangeArrowheads="1"/>
            </p:cNvSpPr>
            <p:nvPr/>
          </p:nvSpPr>
          <p:spPr bwMode="auto">
            <a:xfrm rot="8666253">
              <a:off x="3048000" y="2438400"/>
              <a:ext cx="76200" cy="762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Line 51"/>
            <p:cNvSpPr>
              <a:spLocks noChangeShapeType="1"/>
            </p:cNvSpPr>
            <p:nvPr/>
          </p:nvSpPr>
          <p:spPr bwMode="auto">
            <a:xfrm flipV="1">
              <a:off x="3409950" y="2146300"/>
              <a:ext cx="0" cy="8382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lgDashDot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Oval 52"/>
            <p:cNvSpPr>
              <a:spLocks noChangeArrowheads="1"/>
            </p:cNvSpPr>
            <p:nvPr/>
          </p:nvSpPr>
          <p:spPr bwMode="auto">
            <a:xfrm>
              <a:off x="2590800" y="1395413"/>
              <a:ext cx="1585913" cy="16002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dash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Text Box 91"/>
            <p:cNvSpPr txBox="1">
              <a:spLocks noChangeArrowheads="1"/>
            </p:cNvSpPr>
            <p:nvPr/>
          </p:nvSpPr>
          <p:spPr bwMode="auto">
            <a:xfrm>
              <a:off x="3200400" y="2011363"/>
              <a:ext cx="2286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/>
                <a:t>I</a:t>
              </a:r>
            </a:p>
          </p:txBody>
        </p:sp>
        <p:sp>
          <p:nvSpPr>
            <p:cNvPr id="9308" name="Oval 92"/>
            <p:cNvSpPr>
              <a:spLocks noChangeArrowheads="1"/>
            </p:cNvSpPr>
            <p:nvPr/>
          </p:nvSpPr>
          <p:spPr bwMode="auto">
            <a:xfrm>
              <a:off x="3375025" y="2131060"/>
              <a:ext cx="74613" cy="74613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66FF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238549"/>
              </p:ext>
            </p:extLst>
          </p:nvPr>
        </p:nvGraphicFramePr>
        <p:xfrm>
          <a:off x="3538855" y="1392936"/>
          <a:ext cx="3700145" cy="735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3" imgW="1981080" imgH="393480" progId="Equation.3">
                  <p:embed/>
                </p:oleObj>
              </mc:Choice>
              <mc:Fallback>
                <p:oleObj name="Equation" r:id="rId3" imgW="19810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8855" y="1392936"/>
                        <a:ext cx="3700145" cy="735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678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714</Words>
  <Application>Microsoft Office PowerPoint</Application>
  <PresentationFormat>On-screen Show (4:3)</PresentationFormat>
  <Paragraphs>126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Austin</vt:lpstr>
      <vt:lpstr>Clarity</vt:lpstr>
      <vt:lpstr>Equation</vt:lpstr>
      <vt:lpstr>Tiết 33:  Ôn tập chương II</vt:lpstr>
      <vt:lpstr>PowerPoint Presentation</vt:lpstr>
      <vt:lpstr>Tiết 33: Ôn tập chương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HỌC Ở NHÀ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33: Ôn tập chương II</dc:title>
  <dc:creator>Windows User</dc:creator>
  <cp:lastModifiedBy>Windows User</cp:lastModifiedBy>
  <cp:revision>46</cp:revision>
  <dcterms:created xsi:type="dcterms:W3CDTF">2015-12-08T12:10:38Z</dcterms:created>
  <dcterms:modified xsi:type="dcterms:W3CDTF">2018-02-23T04:29:55Z</dcterms:modified>
</cp:coreProperties>
</file>