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2BEEF-9653-47DE-9EFF-99097CB944E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6D5CE-07EC-4577-B999-B961EB568E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 descr="Green marble"/>
          <p:cNvSpPr>
            <a:spLocks noChangeArrowheads="1"/>
          </p:cNvSpPr>
          <p:nvPr/>
        </p:nvSpPr>
        <p:spPr bwMode="auto">
          <a:xfrm rot="19732917" flipV="1">
            <a:off x="4725988" y="3468688"/>
            <a:ext cx="2716212" cy="687387"/>
          </a:xfrm>
          <a:prstGeom prst="parallelogram">
            <a:avLst>
              <a:gd name="adj" fmla="val 98788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535613" y="3713163"/>
            <a:ext cx="609600" cy="381000"/>
            <a:chOff x="3347" y="2339"/>
            <a:chExt cx="384" cy="240"/>
          </a:xfrm>
        </p:grpSpPr>
        <p:sp>
          <p:nvSpPr>
            <p:cNvPr id="37892" name="AutoShape 4"/>
            <p:cNvSpPr>
              <a:spLocks noChangeArrowheads="1"/>
            </p:cNvSpPr>
            <p:nvPr/>
          </p:nvSpPr>
          <p:spPr bwMode="auto">
            <a:xfrm rot="21455878" flipH="1" flipV="1">
              <a:off x="3347" y="2412"/>
              <a:ext cx="384" cy="167"/>
            </a:xfrm>
            <a:custGeom>
              <a:avLst/>
              <a:gdLst>
                <a:gd name="G0" fmla="+- 5370 0 0"/>
                <a:gd name="G1" fmla="+- 5939493 0 0"/>
                <a:gd name="G2" fmla="+- 0 0 5939493"/>
                <a:gd name="T0" fmla="*/ 0 256 1"/>
                <a:gd name="T1" fmla="*/ 180 256 1"/>
                <a:gd name="G3" fmla="+- 5939493 T0 T1"/>
                <a:gd name="T2" fmla="*/ 0 256 1"/>
                <a:gd name="T3" fmla="*/ 90 256 1"/>
                <a:gd name="G4" fmla="+- 5939493 T2 T3"/>
                <a:gd name="G5" fmla="*/ G4 2 1"/>
                <a:gd name="T4" fmla="*/ 90 256 1"/>
                <a:gd name="T5" fmla="*/ 0 256 1"/>
                <a:gd name="G6" fmla="+- 5939493 T4 T5"/>
                <a:gd name="G7" fmla="*/ G6 2 1"/>
                <a:gd name="G8" fmla="abs 5939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370"/>
                <a:gd name="G18" fmla="*/ 5370 1 2"/>
                <a:gd name="G19" fmla="+- G18 5400 0"/>
                <a:gd name="G20" fmla="cos G19 5939493"/>
                <a:gd name="G21" fmla="sin G19 5939493"/>
                <a:gd name="G22" fmla="+- G20 10800 0"/>
                <a:gd name="G23" fmla="+- G21 10800 0"/>
                <a:gd name="G24" fmla="+- 10800 0 G20"/>
                <a:gd name="G25" fmla="+- 5370 10800 0"/>
                <a:gd name="G26" fmla="?: G9 G17 G25"/>
                <a:gd name="G27" fmla="?: G9 0 21600"/>
                <a:gd name="G28" fmla="cos 10800 5939493"/>
                <a:gd name="G29" fmla="sin 10800 5939493"/>
                <a:gd name="G30" fmla="sin 5370 5939493"/>
                <a:gd name="G31" fmla="+- G28 10800 0"/>
                <a:gd name="G32" fmla="+- G29 10800 0"/>
                <a:gd name="G33" fmla="+- G30 10800 0"/>
                <a:gd name="G34" fmla="?: G4 0 G31"/>
                <a:gd name="G35" fmla="?: 5939493 G34 0"/>
                <a:gd name="G36" fmla="?: G6 G35 G31"/>
                <a:gd name="G37" fmla="+- 21600 0 G36"/>
                <a:gd name="G38" fmla="?: G4 0 G33"/>
                <a:gd name="G39" fmla="?: 5939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0711 w 21600"/>
                <a:gd name="T15" fmla="*/ 18884 h 21600"/>
                <a:gd name="T16" fmla="*/ 10800 w 21600"/>
                <a:gd name="T17" fmla="*/ 5430 h 21600"/>
                <a:gd name="T18" fmla="*/ 10889 w 21600"/>
                <a:gd name="T19" fmla="*/ 18884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741" y="16169"/>
                  </a:moveTo>
                  <a:cubicBezTo>
                    <a:pt x="7798" y="16137"/>
                    <a:pt x="5430" y="13742"/>
                    <a:pt x="5430" y="10800"/>
                  </a:cubicBezTo>
                  <a:cubicBezTo>
                    <a:pt x="5430" y="7834"/>
                    <a:pt x="7834" y="5430"/>
                    <a:pt x="10800" y="5430"/>
                  </a:cubicBezTo>
                  <a:cubicBezTo>
                    <a:pt x="13765" y="5430"/>
                    <a:pt x="16170" y="7834"/>
                    <a:pt x="16170" y="10800"/>
                  </a:cubicBezTo>
                  <a:cubicBezTo>
                    <a:pt x="16170" y="13742"/>
                    <a:pt x="13801" y="16137"/>
                    <a:pt x="10858" y="16169"/>
                  </a:cubicBezTo>
                  <a:lnTo>
                    <a:pt x="10918" y="21599"/>
                  </a:lnTo>
                  <a:cubicBezTo>
                    <a:pt x="16836" y="21534"/>
                    <a:pt x="21600" y="1671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6718"/>
                    <a:pt x="4763" y="21534"/>
                    <a:pt x="10681" y="2159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miter lim="800000"/>
              <a:headEnd/>
              <a:tailEnd/>
            </a:ln>
            <a:effectLst/>
            <a:scene3d>
              <a:camera prst="legacyObliqueTopRight">
                <a:rot lat="17400000" lon="20999999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7893" name="AutoShape 5"/>
            <p:cNvSpPr>
              <a:spLocks noChangeArrowheads="1"/>
            </p:cNvSpPr>
            <p:nvPr/>
          </p:nvSpPr>
          <p:spPr bwMode="auto">
            <a:xfrm flipH="1">
              <a:off x="3464" y="2339"/>
              <a:ext cx="160" cy="180"/>
            </a:xfrm>
            <a:prstGeom prst="can">
              <a:avLst>
                <a:gd name="adj" fmla="val 3276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238875" y="2776538"/>
            <a:ext cx="504825" cy="892175"/>
            <a:chOff x="3552" y="2915"/>
            <a:chExt cx="384" cy="685"/>
          </a:xfrm>
        </p:grpSpPr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3552" y="3360"/>
              <a:ext cx="384" cy="240"/>
              <a:chOff x="2031" y="2501"/>
              <a:chExt cx="326" cy="242"/>
            </a:xfrm>
          </p:grpSpPr>
          <p:sp>
            <p:nvSpPr>
              <p:cNvPr id="37896" name="AutoShape 8"/>
              <p:cNvSpPr>
                <a:spLocks noChangeArrowheads="1"/>
              </p:cNvSpPr>
              <p:nvPr/>
            </p:nvSpPr>
            <p:spPr bwMode="auto">
              <a:xfrm rot="21455878" flipH="1" flipV="1">
                <a:off x="2031" y="2575"/>
                <a:ext cx="326" cy="168"/>
              </a:xfrm>
              <a:custGeom>
                <a:avLst/>
                <a:gdLst>
                  <a:gd name="G0" fmla="+- 5370 0 0"/>
                  <a:gd name="G1" fmla="+- 5939493 0 0"/>
                  <a:gd name="G2" fmla="+- 0 0 5939493"/>
                  <a:gd name="T0" fmla="*/ 0 256 1"/>
                  <a:gd name="T1" fmla="*/ 180 256 1"/>
                  <a:gd name="G3" fmla="+- 5939493 T0 T1"/>
                  <a:gd name="T2" fmla="*/ 0 256 1"/>
                  <a:gd name="T3" fmla="*/ 90 256 1"/>
                  <a:gd name="G4" fmla="+- 5939493 T2 T3"/>
                  <a:gd name="G5" fmla="*/ G4 2 1"/>
                  <a:gd name="T4" fmla="*/ 90 256 1"/>
                  <a:gd name="T5" fmla="*/ 0 256 1"/>
                  <a:gd name="G6" fmla="+- 5939493 T4 T5"/>
                  <a:gd name="G7" fmla="*/ G6 2 1"/>
                  <a:gd name="G8" fmla="abs 5939493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370"/>
                  <a:gd name="G18" fmla="*/ 5370 1 2"/>
                  <a:gd name="G19" fmla="+- G18 5400 0"/>
                  <a:gd name="G20" fmla="cos G19 5939493"/>
                  <a:gd name="G21" fmla="sin G19 5939493"/>
                  <a:gd name="G22" fmla="+- G20 10800 0"/>
                  <a:gd name="G23" fmla="+- G21 10800 0"/>
                  <a:gd name="G24" fmla="+- 10800 0 G20"/>
                  <a:gd name="G25" fmla="+- 5370 10800 0"/>
                  <a:gd name="G26" fmla="?: G9 G17 G25"/>
                  <a:gd name="G27" fmla="?: G9 0 21600"/>
                  <a:gd name="G28" fmla="cos 10800 5939493"/>
                  <a:gd name="G29" fmla="sin 10800 5939493"/>
                  <a:gd name="G30" fmla="sin 5370 5939493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5939493 G34 0"/>
                  <a:gd name="G36" fmla="?: G6 G35 G31"/>
                  <a:gd name="G37" fmla="+- 21600 0 G36"/>
                  <a:gd name="G38" fmla="?: G4 0 G33"/>
                  <a:gd name="G39" fmla="?: 5939493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0711 w 21600"/>
                  <a:gd name="T15" fmla="*/ 18884 h 21600"/>
                  <a:gd name="T16" fmla="*/ 10800 w 21600"/>
                  <a:gd name="T17" fmla="*/ 5430 h 21600"/>
                  <a:gd name="T18" fmla="*/ 10889 w 21600"/>
                  <a:gd name="T19" fmla="*/ 18884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10741" y="16169"/>
                    </a:moveTo>
                    <a:cubicBezTo>
                      <a:pt x="7798" y="16137"/>
                      <a:pt x="5430" y="13742"/>
                      <a:pt x="5430" y="10800"/>
                    </a:cubicBezTo>
                    <a:cubicBezTo>
                      <a:pt x="5430" y="7834"/>
                      <a:pt x="7834" y="5430"/>
                      <a:pt x="10800" y="5430"/>
                    </a:cubicBezTo>
                    <a:cubicBezTo>
                      <a:pt x="13765" y="5430"/>
                      <a:pt x="16170" y="7834"/>
                      <a:pt x="16170" y="10800"/>
                    </a:cubicBezTo>
                    <a:cubicBezTo>
                      <a:pt x="16170" y="13742"/>
                      <a:pt x="13801" y="16137"/>
                      <a:pt x="10858" y="16169"/>
                    </a:cubicBezTo>
                    <a:lnTo>
                      <a:pt x="10918" y="21599"/>
                    </a:lnTo>
                    <a:cubicBezTo>
                      <a:pt x="16836" y="21534"/>
                      <a:pt x="21600" y="16718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6718"/>
                      <a:pt x="4763" y="21534"/>
                      <a:pt x="10681" y="2159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>
                  <a:rot lat="17400000" lon="20999999" rev="0"/>
                </a:camera>
                <a:lightRig rig="legacyFlat3" dir="b"/>
              </a:scene3d>
              <a:sp3d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37897" name="AutoShape 9"/>
              <p:cNvSpPr>
                <a:spLocks noChangeArrowheads="1"/>
              </p:cNvSpPr>
              <p:nvPr/>
            </p:nvSpPr>
            <p:spPr bwMode="auto">
              <a:xfrm flipH="1">
                <a:off x="2130" y="2501"/>
                <a:ext cx="136" cy="182"/>
              </a:xfrm>
              <a:prstGeom prst="can">
                <a:avLst>
                  <a:gd name="adj" fmla="val 38970"/>
                </a:avLst>
              </a:prstGeom>
              <a:gradFill rotWithShape="1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898" name="AutoShape 10"/>
            <p:cNvSpPr>
              <a:spLocks noChangeArrowheads="1"/>
            </p:cNvSpPr>
            <p:nvPr/>
          </p:nvSpPr>
          <p:spPr bwMode="auto">
            <a:xfrm>
              <a:off x="3700" y="2915"/>
              <a:ext cx="105" cy="484"/>
            </a:xfrm>
            <a:prstGeom prst="can">
              <a:avLst>
                <a:gd name="adj" fmla="val 29087"/>
              </a:avLst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1254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899" name="AutoShape 11" descr="Canvas"/>
          <p:cNvSpPr>
            <a:spLocks noChangeArrowheads="1"/>
          </p:cNvSpPr>
          <p:nvPr/>
        </p:nvSpPr>
        <p:spPr bwMode="auto">
          <a:xfrm rot="5400000">
            <a:off x="5355431" y="962819"/>
            <a:ext cx="2459038" cy="2209800"/>
          </a:xfrm>
          <a:prstGeom prst="parallelogram">
            <a:avLst>
              <a:gd name="adj" fmla="val 2782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2"/>
          <p:cNvGrpSpPr>
            <a:grpSpLocks/>
          </p:cNvGrpSpPr>
          <p:nvPr/>
        </p:nvGrpSpPr>
        <p:grpSpPr bwMode="auto">
          <a:xfrm rot="-1049036">
            <a:off x="5980113" y="1374775"/>
            <a:ext cx="1135062" cy="1438275"/>
            <a:chOff x="3552" y="240"/>
            <a:chExt cx="1584" cy="1824"/>
          </a:xfrm>
        </p:grpSpPr>
        <p:sp>
          <p:nvSpPr>
            <p:cNvPr id="37901" name="Oval 13"/>
            <p:cNvSpPr>
              <a:spLocks noChangeArrowheads="1"/>
            </p:cNvSpPr>
            <p:nvPr/>
          </p:nvSpPr>
          <p:spPr bwMode="auto">
            <a:xfrm rot="-1711819">
              <a:off x="3552" y="240"/>
              <a:ext cx="1584" cy="18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2" name="Oval 14"/>
            <p:cNvSpPr>
              <a:spLocks noChangeArrowheads="1"/>
            </p:cNvSpPr>
            <p:nvPr/>
          </p:nvSpPr>
          <p:spPr bwMode="auto">
            <a:xfrm rot="-1771866">
              <a:off x="3600" y="288"/>
              <a:ext cx="1488" cy="172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07" name="AutoShape 19"/>
          <p:cNvSpPr>
            <a:spLocks noChangeArrowheads="1"/>
          </p:cNvSpPr>
          <p:nvPr/>
        </p:nvSpPr>
        <p:spPr bwMode="auto">
          <a:xfrm rot="5620470">
            <a:off x="5001419" y="3969544"/>
            <a:ext cx="382587" cy="949325"/>
          </a:xfrm>
          <a:prstGeom prst="parallelogram">
            <a:avLst>
              <a:gd name="adj" fmla="val 46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8" name="AutoShape 20"/>
          <p:cNvSpPr>
            <a:spLocks noChangeArrowheads="1"/>
          </p:cNvSpPr>
          <p:nvPr/>
        </p:nvSpPr>
        <p:spPr bwMode="auto">
          <a:xfrm rot="16204570" flipV="1">
            <a:off x="5892800" y="3146425"/>
            <a:ext cx="1277938" cy="1766888"/>
          </a:xfrm>
          <a:prstGeom prst="parallelogram">
            <a:avLst>
              <a:gd name="adj" fmla="val 84269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2400300" y="8077200"/>
            <a:ext cx="190500" cy="1187450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50000">
                <a:srgbClr val="FF3300">
                  <a:gamma/>
                  <a:tint val="19216"/>
                  <a:invGamma/>
                </a:srgbClr>
              </a:gs>
              <a:gs pos="100000">
                <a:srgbClr val="FF33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1733550" y="8229600"/>
            <a:ext cx="854075" cy="1185863"/>
            <a:chOff x="1933" y="1910"/>
            <a:chExt cx="538" cy="747"/>
          </a:xfrm>
        </p:grpSpPr>
        <p:sp>
          <p:nvSpPr>
            <p:cNvPr id="37911" name="Freeform 23"/>
            <p:cNvSpPr>
              <a:spLocks/>
            </p:cNvSpPr>
            <p:nvPr/>
          </p:nvSpPr>
          <p:spPr bwMode="auto">
            <a:xfrm rot="7986445" flipH="1">
              <a:off x="1953" y="2402"/>
              <a:ext cx="235" cy="276"/>
            </a:xfrm>
            <a:custGeom>
              <a:avLst/>
              <a:gdLst/>
              <a:ahLst/>
              <a:cxnLst>
                <a:cxn ang="0">
                  <a:pos x="1112" y="140"/>
                </a:cxn>
                <a:cxn ang="0">
                  <a:pos x="1056" y="271"/>
                </a:cxn>
                <a:cxn ang="0">
                  <a:pos x="1017" y="373"/>
                </a:cxn>
                <a:cxn ang="0">
                  <a:pos x="971" y="476"/>
                </a:cxn>
                <a:cxn ang="0">
                  <a:pos x="943" y="588"/>
                </a:cxn>
                <a:cxn ang="0">
                  <a:pos x="924" y="702"/>
                </a:cxn>
                <a:cxn ang="0">
                  <a:pos x="905" y="814"/>
                </a:cxn>
                <a:cxn ang="0">
                  <a:pos x="905" y="916"/>
                </a:cxn>
                <a:cxn ang="0">
                  <a:pos x="905" y="1001"/>
                </a:cxn>
                <a:cxn ang="0">
                  <a:pos x="905" y="1038"/>
                </a:cxn>
                <a:cxn ang="0">
                  <a:pos x="242" y="1094"/>
                </a:cxn>
                <a:cxn ang="0">
                  <a:pos x="130" y="448"/>
                </a:cxn>
                <a:cxn ang="0">
                  <a:pos x="28" y="65"/>
                </a:cxn>
                <a:cxn ang="0">
                  <a:pos x="0" y="0"/>
                </a:cxn>
                <a:cxn ang="0">
                  <a:pos x="420" y="75"/>
                </a:cxn>
                <a:cxn ang="0">
                  <a:pos x="765" y="103"/>
                </a:cxn>
                <a:cxn ang="0">
                  <a:pos x="989" y="103"/>
                </a:cxn>
                <a:cxn ang="0">
                  <a:pos x="1112" y="140"/>
                </a:cxn>
              </a:cxnLst>
              <a:rect l="0" t="0" r="r" b="b"/>
              <a:pathLst>
                <a:path w="1112" h="1094">
                  <a:moveTo>
                    <a:pt x="1112" y="140"/>
                  </a:moveTo>
                  <a:lnTo>
                    <a:pt x="1056" y="271"/>
                  </a:lnTo>
                  <a:lnTo>
                    <a:pt x="1017" y="373"/>
                  </a:lnTo>
                  <a:lnTo>
                    <a:pt x="971" y="476"/>
                  </a:lnTo>
                  <a:lnTo>
                    <a:pt x="943" y="588"/>
                  </a:lnTo>
                  <a:lnTo>
                    <a:pt x="924" y="702"/>
                  </a:lnTo>
                  <a:lnTo>
                    <a:pt x="905" y="814"/>
                  </a:lnTo>
                  <a:lnTo>
                    <a:pt x="905" y="916"/>
                  </a:lnTo>
                  <a:lnTo>
                    <a:pt x="905" y="1001"/>
                  </a:lnTo>
                  <a:lnTo>
                    <a:pt x="905" y="1038"/>
                  </a:lnTo>
                  <a:lnTo>
                    <a:pt x="242" y="1094"/>
                  </a:lnTo>
                  <a:lnTo>
                    <a:pt x="130" y="448"/>
                  </a:lnTo>
                  <a:lnTo>
                    <a:pt x="28" y="65"/>
                  </a:lnTo>
                  <a:lnTo>
                    <a:pt x="0" y="0"/>
                  </a:lnTo>
                  <a:lnTo>
                    <a:pt x="420" y="75"/>
                  </a:lnTo>
                  <a:lnTo>
                    <a:pt x="765" y="103"/>
                  </a:lnTo>
                  <a:lnTo>
                    <a:pt x="989" y="103"/>
                  </a:lnTo>
                  <a:lnTo>
                    <a:pt x="1112" y="140"/>
                  </a:lnTo>
                  <a:close/>
                </a:path>
              </a:pathLst>
            </a:custGeom>
            <a:solidFill>
              <a:srgbClr val="5F7F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2" name="Oval 24"/>
            <p:cNvSpPr>
              <a:spLocks noChangeArrowheads="1"/>
            </p:cNvSpPr>
            <p:nvPr/>
          </p:nvSpPr>
          <p:spPr bwMode="auto">
            <a:xfrm rot="7986445" flipH="1">
              <a:off x="2019" y="2434"/>
              <a:ext cx="2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3" name="Freeform 25"/>
            <p:cNvSpPr>
              <a:spLocks/>
            </p:cNvSpPr>
            <p:nvPr/>
          </p:nvSpPr>
          <p:spPr bwMode="auto">
            <a:xfrm rot="-25019030">
              <a:off x="1936" y="2038"/>
              <a:ext cx="624" cy="368"/>
            </a:xfrm>
            <a:custGeom>
              <a:avLst/>
              <a:gdLst/>
              <a:ahLst/>
              <a:cxnLst>
                <a:cxn ang="0">
                  <a:pos x="395" y="307"/>
                </a:cxn>
                <a:cxn ang="0">
                  <a:pos x="435" y="326"/>
                </a:cxn>
                <a:cxn ang="0">
                  <a:pos x="480" y="336"/>
                </a:cxn>
                <a:cxn ang="0">
                  <a:pos x="543" y="338"/>
                </a:cxn>
                <a:cxn ang="0">
                  <a:pos x="570" y="365"/>
                </a:cxn>
                <a:cxn ang="0">
                  <a:pos x="530" y="383"/>
                </a:cxn>
                <a:cxn ang="0">
                  <a:pos x="464" y="409"/>
                </a:cxn>
                <a:cxn ang="0">
                  <a:pos x="398" y="405"/>
                </a:cxn>
                <a:cxn ang="0">
                  <a:pos x="303" y="395"/>
                </a:cxn>
                <a:cxn ang="0">
                  <a:pos x="246" y="374"/>
                </a:cxn>
                <a:cxn ang="0">
                  <a:pos x="211" y="364"/>
                </a:cxn>
                <a:cxn ang="0">
                  <a:pos x="174" y="352"/>
                </a:cxn>
                <a:cxn ang="0">
                  <a:pos x="141" y="345"/>
                </a:cxn>
                <a:cxn ang="0">
                  <a:pos x="91" y="344"/>
                </a:cxn>
                <a:cxn ang="0">
                  <a:pos x="51" y="351"/>
                </a:cxn>
                <a:cxn ang="0">
                  <a:pos x="11" y="345"/>
                </a:cxn>
                <a:cxn ang="0">
                  <a:pos x="8" y="328"/>
                </a:cxn>
                <a:cxn ang="0">
                  <a:pos x="27" y="285"/>
                </a:cxn>
                <a:cxn ang="0">
                  <a:pos x="27" y="223"/>
                </a:cxn>
                <a:cxn ang="0">
                  <a:pos x="33" y="157"/>
                </a:cxn>
                <a:cxn ang="0">
                  <a:pos x="41" y="122"/>
                </a:cxn>
                <a:cxn ang="0">
                  <a:pos x="75" y="117"/>
                </a:cxn>
                <a:cxn ang="0">
                  <a:pos x="111" y="125"/>
                </a:cxn>
                <a:cxn ang="0">
                  <a:pos x="137" y="125"/>
                </a:cxn>
                <a:cxn ang="0">
                  <a:pos x="235" y="74"/>
                </a:cxn>
                <a:cxn ang="0">
                  <a:pos x="312" y="38"/>
                </a:cxn>
                <a:cxn ang="0">
                  <a:pos x="359" y="25"/>
                </a:cxn>
                <a:cxn ang="0">
                  <a:pos x="400" y="3"/>
                </a:cxn>
                <a:cxn ang="0">
                  <a:pos x="430" y="3"/>
                </a:cxn>
                <a:cxn ang="0">
                  <a:pos x="472" y="19"/>
                </a:cxn>
                <a:cxn ang="0">
                  <a:pos x="530" y="50"/>
                </a:cxn>
                <a:cxn ang="0">
                  <a:pos x="575" y="76"/>
                </a:cxn>
                <a:cxn ang="0">
                  <a:pos x="607" y="88"/>
                </a:cxn>
                <a:cxn ang="0">
                  <a:pos x="636" y="128"/>
                </a:cxn>
                <a:cxn ang="0">
                  <a:pos x="655" y="155"/>
                </a:cxn>
                <a:cxn ang="0">
                  <a:pos x="671" y="185"/>
                </a:cxn>
                <a:cxn ang="0">
                  <a:pos x="692" y="247"/>
                </a:cxn>
                <a:cxn ang="0">
                  <a:pos x="694" y="299"/>
                </a:cxn>
                <a:cxn ang="0">
                  <a:pos x="687" y="328"/>
                </a:cxn>
                <a:cxn ang="0">
                  <a:pos x="655" y="320"/>
                </a:cxn>
                <a:cxn ang="0">
                  <a:pos x="641" y="293"/>
                </a:cxn>
                <a:cxn ang="0">
                  <a:pos x="636" y="256"/>
                </a:cxn>
                <a:cxn ang="0">
                  <a:pos x="590" y="207"/>
                </a:cxn>
                <a:cxn ang="0">
                  <a:pos x="570" y="179"/>
                </a:cxn>
                <a:cxn ang="0">
                  <a:pos x="536" y="176"/>
                </a:cxn>
                <a:cxn ang="0">
                  <a:pos x="501" y="169"/>
                </a:cxn>
                <a:cxn ang="0">
                  <a:pos x="470" y="175"/>
                </a:cxn>
                <a:cxn ang="0">
                  <a:pos x="434" y="201"/>
                </a:cxn>
                <a:cxn ang="0">
                  <a:pos x="397" y="236"/>
                </a:cxn>
                <a:cxn ang="0">
                  <a:pos x="385" y="287"/>
                </a:cxn>
              </a:cxnLst>
              <a:rect l="0" t="0" r="r" b="b"/>
              <a:pathLst>
                <a:path w="694" h="409">
                  <a:moveTo>
                    <a:pt x="385" y="287"/>
                  </a:moveTo>
                  <a:lnTo>
                    <a:pt x="395" y="307"/>
                  </a:lnTo>
                  <a:lnTo>
                    <a:pt x="409" y="317"/>
                  </a:lnTo>
                  <a:lnTo>
                    <a:pt x="435" y="326"/>
                  </a:lnTo>
                  <a:lnTo>
                    <a:pt x="457" y="339"/>
                  </a:lnTo>
                  <a:lnTo>
                    <a:pt x="480" y="336"/>
                  </a:lnTo>
                  <a:lnTo>
                    <a:pt x="516" y="331"/>
                  </a:lnTo>
                  <a:lnTo>
                    <a:pt x="543" y="338"/>
                  </a:lnTo>
                  <a:lnTo>
                    <a:pt x="563" y="351"/>
                  </a:lnTo>
                  <a:lnTo>
                    <a:pt x="570" y="365"/>
                  </a:lnTo>
                  <a:lnTo>
                    <a:pt x="553" y="374"/>
                  </a:lnTo>
                  <a:lnTo>
                    <a:pt x="530" y="383"/>
                  </a:lnTo>
                  <a:lnTo>
                    <a:pt x="493" y="396"/>
                  </a:lnTo>
                  <a:lnTo>
                    <a:pt x="464" y="409"/>
                  </a:lnTo>
                  <a:lnTo>
                    <a:pt x="428" y="406"/>
                  </a:lnTo>
                  <a:lnTo>
                    <a:pt x="398" y="405"/>
                  </a:lnTo>
                  <a:lnTo>
                    <a:pt x="375" y="403"/>
                  </a:lnTo>
                  <a:lnTo>
                    <a:pt x="303" y="395"/>
                  </a:lnTo>
                  <a:lnTo>
                    <a:pt x="276" y="383"/>
                  </a:lnTo>
                  <a:lnTo>
                    <a:pt x="246" y="374"/>
                  </a:lnTo>
                  <a:lnTo>
                    <a:pt x="231" y="368"/>
                  </a:lnTo>
                  <a:lnTo>
                    <a:pt x="211" y="364"/>
                  </a:lnTo>
                  <a:lnTo>
                    <a:pt x="190" y="356"/>
                  </a:lnTo>
                  <a:lnTo>
                    <a:pt x="174" y="352"/>
                  </a:lnTo>
                  <a:lnTo>
                    <a:pt x="157" y="346"/>
                  </a:lnTo>
                  <a:lnTo>
                    <a:pt x="141" y="345"/>
                  </a:lnTo>
                  <a:lnTo>
                    <a:pt x="120" y="342"/>
                  </a:lnTo>
                  <a:lnTo>
                    <a:pt x="91" y="344"/>
                  </a:lnTo>
                  <a:lnTo>
                    <a:pt x="70" y="348"/>
                  </a:lnTo>
                  <a:lnTo>
                    <a:pt x="51" y="351"/>
                  </a:lnTo>
                  <a:lnTo>
                    <a:pt x="32" y="349"/>
                  </a:lnTo>
                  <a:lnTo>
                    <a:pt x="11" y="345"/>
                  </a:lnTo>
                  <a:lnTo>
                    <a:pt x="0" y="343"/>
                  </a:lnTo>
                  <a:lnTo>
                    <a:pt x="8" y="328"/>
                  </a:lnTo>
                  <a:lnTo>
                    <a:pt x="16" y="313"/>
                  </a:lnTo>
                  <a:lnTo>
                    <a:pt x="27" y="285"/>
                  </a:lnTo>
                  <a:lnTo>
                    <a:pt x="26" y="244"/>
                  </a:lnTo>
                  <a:lnTo>
                    <a:pt x="27" y="223"/>
                  </a:lnTo>
                  <a:lnTo>
                    <a:pt x="31" y="181"/>
                  </a:lnTo>
                  <a:lnTo>
                    <a:pt x="33" y="157"/>
                  </a:lnTo>
                  <a:lnTo>
                    <a:pt x="35" y="134"/>
                  </a:lnTo>
                  <a:lnTo>
                    <a:pt x="41" y="122"/>
                  </a:lnTo>
                  <a:lnTo>
                    <a:pt x="31" y="109"/>
                  </a:lnTo>
                  <a:lnTo>
                    <a:pt x="75" y="117"/>
                  </a:lnTo>
                  <a:lnTo>
                    <a:pt x="91" y="118"/>
                  </a:lnTo>
                  <a:lnTo>
                    <a:pt x="111" y="125"/>
                  </a:lnTo>
                  <a:lnTo>
                    <a:pt x="125" y="126"/>
                  </a:lnTo>
                  <a:lnTo>
                    <a:pt x="137" y="125"/>
                  </a:lnTo>
                  <a:lnTo>
                    <a:pt x="161" y="113"/>
                  </a:lnTo>
                  <a:lnTo>
                    <a:pt x="235" y="74"/>
                  </a:lnTo>
                  <a:lnTo>
                    <a:pt x="275" y="54"/>
                  </a:lnTo>
                  <a:lnTo>
                    <a:pt x="312" y="38"/>
                  </a:lnTo>
                  <a:lnTo>
                    <a:pt x="334" y="33"/>
                  </a:lnTo>
                  <a:lnTo>
                    <a:pt x="359" y="25"/>
                  </a:lnTo>
                  <a:lnTo>
                    <a:pt x="379" y="15"/>
                  </a:lnTo>
                  <a:lnTo>
                    <a:pt x="400" y="3"/>
                  </a:lnTo>
                  <a:lnTo>
                    <a:pt x="416" y="0"/>
                  </a:lnTo>
                  <a:lnTo>
                    <a:pt x="430" y="3"/>
                  </a:lnTo>
                  <a:lnTo>
                    <a:pt x="452" y="14"/>
                  </a:lnTo>
                  <a:lnTo>
                    <a:pt x="472" y="19"/>
                  </a:lnTo>
                  <a:lnTo>
                    <a:pt x="490" y="25"/>
                  </a:lnTo>
                  <a:lnTo>
                    <a:pt x="530" y="50"/>
                  </a:lnTo>
                  <a:lnTo>
                    <a:pt x="551" y="59"/>
                  </a:lnTo>
                  <a:lnTo>
                    <a:pt x="575" y="76"/>
                  </a:lnTo>
                  <a:lnTo>
                    <a:pt x="595" y="83"/>
                  </a:lnTo>
                  <a:lnTo>
                    <a:pt x="607" y="88"/>
                  </a:lnTo>
                  <a:lnTo>
                    <a:pt x="622" y="109"/>
                  </a:lnTo>
                  <a:lnTo>
                    <a:pt x="636" y="128"/>
                  </a:lnTo>
                  <a:lnTo>
                    <a:pt x="649" y="144"/>
                  </a:lnTo>
                  <a:lnTo>
                    <a:pt x="655" y="155"/>
                  </a:lnTo>
                  <a:lnTo>
                    <a:pt x="664" y="170"/>
                  </a:lnTo>
                  <a:lnTo>
                    <a:pt x="671" y="185"/>
                  </a:lnTo>
                  <a:lnTo>
                    <a:pt x="689" y="220"/>
                  </a:lnTo>
                  <a:lnTo>
                    <a:pt x="692" y="247"/>
                  </a:lnTo>
                  <a:lnTo>
                    <a:pt x="692" y="276"/>
                  </a:lnTo>
                  <a:lnTo>
                    <a:pt x="694" y="299"/>
                  </a:lnTo>
                  <a:lnTo>
                    <a:pt x="692" y="317"/>
                  </a:lnTo>
                  <a:lnTo>
                    <a:pt x="687" y="328"/>
                  </a:lnTo>
                  <a:lnTo>
                    <a:pt x="675" y="331"/>
                  </a:lnTo>
                  <a:lnTo>
                    <a:pt x="655" y="320"/>
                  </a:lnTo>
                  <a:lnTo>
                    <a:pt x="645" y="306"/>
                  </a:lnTo>
                  <a:lnTo>
                    <a:pt x="641" y="293"/>
                  </a:lnTo>
                  <a:lnTo>
                    <a:pt x="636" y="275"/>
                  </a:lnTo>
                  <a:lnTo>
                    <a:pt x="636" y="256"/>
                  </a:lnTo>
                  <a:lnTo>
                    <a:pt x="612" y="231"/>
                  </a:lnTo>
                  <a:lnTo>
                    <a:pt x="590" y="207"/>
                  </a:lnTo>
                  <a:lnTo>
                    <a:pt x="580" y="190"/>
                  </a:lnTo>
                  <a:lnTo>
                    <a:pt x="570" y="179"/>
                  </a:lnTo>
                  <a:lnTo>
                    <a:pt x="553" y="180"/>
                  </a:lnTo>
                  <a:lnTo>
                    <a:pt x="536" y="176"/>
                  </a:lnTo>
                  <a:lnTo>
                    <a:pt x="515" y="175"/>
                  </a:lnTo>
                  <a:lnTo>
                    <a:pt x="501" y="169"/>
                  </a:lnTo>
                  <a:lnTo>
                    <a:pt x="482" y="171"/>
                  </a:lnTo>
                  <a:lnTo>
                    <a:pt x="470" y="175"/>
                  </a:lnTo>
                  <a:lnTo>
                    <a:pt x="453" y="188"/>
                  </a:lnTo>
                  <a:lnTo>
                    <a:pt x="434" y="201"/>
                  </a:lnTo>
                  <a:lnTo>
                    <a:pt x="412" y="215"/>
                  </a:lnTo>
                  <a:lnTo>
                    <a:pt x="397" y="236"/>
                  </a:lnTo>
                  <a:lnTo>
                    <a:pt x="381" y="252"/>
                  </a:lnTo>
                  <a:lnTo>
                    <a:pt x="385" y="287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4" name="Freeform 26"/>
            <p:cNvSpPr>
              <a:spLocks/>
            </p:cNvSpPr>
            <p:nvPr/>
          </p:nvSpPr>
          <p:spPr bwMode="auto">
            <a:xfrm rot="20361555" flipH="1">
              <a:off x="2198" y="1985"/>
              <a:ext cx="10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27"/>
                </a:cxn>
                <a:cxn ang="0">
                  <a:pos x="138" y="66"/>
                </a:cxn>
              </a:cxnLst>
              <a:rect l="0" t="0" r="r" b="b"/>
              <a:pathLst>
                <a:path w="138" h="66">
                  <a:moveTo>
                    <a:pt x="0" y="0"/>
                  </a:moveTo>
                  <a:lnTo>
                    <a:pt x="66" y="27"/>
                  </a:lnTo>
                  <a:lnTo>
                    <a:pt x="138" y="6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5" name="Freeform 27"/>
            <p:cNvSpPr>
              <a:spLocks/>
            </p:cNvSpPr>
            <p:nvPr/>
          </p:nvSpPr>
          <p:spPr bwMode="auto">
            <a:xfrm rot="4376" flipH="1">
              <a:off x="2457" y="2133"/>
              <a:ext cx="14" cy="49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53" y="52"/>
                </a:cxn>
                <a:cxn ang="0">
                  <a:pos x="69" y="83"/>
                </a:cxn>
                <a:cxn ang="0">
                  <a:pos x="70" y="113"/>
                </a:cxn>
                <a:cxn ang="0">
                  <a:pos x="58" y="140"/>
                </a:cxn>
                <a:cxn ang="0">
                  <a:pos x="27" y="158"/>
                </a:cxn>
                <a:cxn ang="0">
                  <a:pos x="0" y="169"/>
                </a:cxn>
              </a:cxnLst>
              <a:rect l="0" t="0" r="r" b="b"/>
              <a:pathLst>
                <a:path w="70" h="169">
                  <a:moveTo>
                    <a:pt x="23" y="0"/>
                  </a:moveTo>
                  <a:lnTo>
                    <a:pt x="53" y="52"/>
                  </a:lnTo>
                  <a:lnTo>
                    <a:pt x="69" y="83"/>
                  </a:lnTo>
                  <a:lnTo>
                    <a:pt x="70" y="113"/>
                  </a:lnTo>
                  <a:lnTo>
                    <a:pt x="58" y="140"/>
                  </a:lnTo>
                  <a:lnTo>
                    <a:pt x="27" y="158"/>
                  </a:lnTo>
                  <a:lnTo>
                    <a:pt x="0" y="16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6" name="Freeform 28"/>
            <p:cNvSpPr>
              <a:spLocks/>
            </p:cNvSpPr>
            <p:nvPr/>
          </p:nvSpPr>
          <p:spPr bwMode="auto">
            <a:xfrm rot="21193896" flipH="1">
              <a:off x="2334" y="2013"/>
              <a:ext cx="12" cy="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2"/>
                </a:cxn>
                <a:cxn ang="0">
                  <a:pos x="6" y="57"/>
                </a:cxn>
                <a:cxn ang="0">
                  <a:pos x="25" y="82"/>
                </a:cxn>
                <a:cxn ang="0">
                  <a:pos x="50" y="93"/>
                </a:cxn>
              </a:cxnLst>
              <a:rect l="0" t="0" r="r" b="b"/>
              <a:pathLst>
                <a:path w="50" h="93">
                  <a:moveTo>
                    <a:pt x="0" y="0"/>
                  </a:moveTo>
                  <a:lnTo>
                    <a:pt x="0" y="32"/>
                  </a:lnTo>
                  <a:lnTo>
                    <a:pt x="6" y="57"/>
                  </a:lnTo>
                  <a:lnTo>
                    <a:pt x="25" y="82"/>
                  </a:lnTo>
                  <a:lnTo>
                    <a:pt x="50" y="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7" name="Freeform 29"/>
            <p:cNvSpPr>
              <a:spLocks/>
            </p:cNvSpPr>
            <p:nvPr/>
          </p:nvSpPr>
          <p:spPr bwMode="auto">
            <a:xfrm rot="473829" flipH="1">
              <a:off x="2422" y="2012"/>
              <a:ext cx="9" cy="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4" y="28"/>
                </a:cxn>
                <a:cxn ang="0">
                  <a:pos x="19" y="43"/>
                </a:cxn>
              </a:cxnLst>
              <a:rect l="0" t="0" r="r" b="b"/>
              <a:pathLst>
                <a:path w="19" h="43">
                  <a:moveTo>
                    <a:pt x="0" y="0"/>
                  </a:moveTo>
                  <a:lnTo>
                    <a:pt x="0" y="14"/>
                  </a:lnTo>
                  <a:lnTo>
                    <a:pt x="4" y="28"/>
                  </a:lnTo>
                  <a:lnTo>
                    <a:pt x="19" y="4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8" name="Freeform 30"/>
            <p:cNvSpPr>
              <a:spLocks/>
            </p:cNvSpPr>
            <p:nvPr/>
          </p:nvSpPr>
          <p:spPr bwMode="auto">
            <a:xfrm rot="4649370" flipH="1">
              <a:off x="2404" y="2207"/>
              <a:ext cx="13" cy="9"/>
            </a:xfrm>
            <a:custGeom>
              <a:avLst/>
              <a:gdLst/>
              <a:ahLst/>
              <a:cxnLst>
                <a:cxn ang="0">
                  <a:pos x="55" y="33"/>
                </a:cxn>
                <a:cxn ang="0">
                  <a:pos x="26" y="22"/>
                </a:cxn>
                <a:cxn ang="0">
                  <a:pos x="7" y="8"/>
                </a:cxn>
                <a:cxn ang="0">
                  <a:pos x="0" y="0"/>
                </a:cxn>
              </a:cxnLst>
              <a:rect l="0" t="0" r="r" b="b"/>
              <a:pathLst>
                <a:path w="55" h="33">
                  <a:moveTo>
                    <a:pt x="55" y="33"/>
                  </a:moveTo>
                  <a:lnTo>
                    <a:pt x="26" y="22"/>
                  </a:ln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9" name="Freeform 31"/>
            <p:cNvSpPr>
              <a:spLocks/>
            </p:cNvSpPr>
            <p:nvPr/>
          </p:nvSpPr>
          <p:spPr bwMode="auto">
            <a:xfrm rot="20849372" flipH="1">
              <a:off x="2160" y="2023"/>
              <a:ext cx="46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8"/>
                </a:cxn>
                <a:cxn ang="0">
                  <a:pos x="53" y="34"/>
                </a:cxn>
              </a:cxnLst>
              <a:rect l="0" t="0" r="r" b="b"/>
              <a:pathLst>
                <a:path w="53" h="34">
                  <a:moveTo>
                    <a:pt x="0" y="0"/>
                  </a:moveTo>
                  <a:lnTo>
                    <a:pt x="17" y="8"/>
                  </a:lnTo>
                  <a:lnTo>
                    <a:pt x="53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2397125" y="7469188"/>
            <a:ext cx="228600" cy="1057275"/>
            <a:chOff x="2038" y="1536"/>
            <a:chExt cx="144" cy="666"/>
          </a:xfrm>
        </p:grpSpPr>
        <p:sp>
          <p:nvSpPr>
            <p:cNvPr id="37921" name="Rectangle 33"/>
            <p:cNvSpPr>
              <a:spLocks noChangeArrowheads="1"/>
            </p:cNvSpPr>
            <p:nvPr/>
          </p:nvSpPr>
          <p:spPr bwMode="auto">
            <a:xfrm>
              <a:off x="2042" y="2058"/>
              <a:ext cx="122" cy="144"/>
            </a:xfrm>
            <a:prstGeom prst="rect">
              <a:avLst/>
            </a:prstGeom>
            <a:gradFill rotWithShape="1">
              <a:gsLst>
                <a:gs pos="0">
                  <a:srgbClr val="FF3300"/>
                </a:gs>
                <a:gs pos="50000">
                  <a:srgbClr val="FF3300">
                    <a:gamma/>
                    <a:tint val="19216"/>
                    <a:invGamma/>
                  </a:srgbClr>
                </a:gs>
                <a:gs pos="100000">
                  <a:srgbClr val="FF33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2038" y="1536"/>
              <a:ext cx="144" cy="376"/>
              <a:chOff x="2038" y="1536"/>
              <a:chExt cx="144" cy="376"/>
            </a:xfrm>
          </p:grpSpPr>
          <p:pic>
            <p:nvPicPr>
              <p:cNvPr id="37923" name="Picture 35" descr="Lua do clear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038" y="1536"/>
                <a:ext cx="144" cy="3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sp>
            <p:nvSpPr>
              <p:cNvPr id="37924" name="AutoShape 36"/>
              <p:cNvSpPr>
                <a:spLocks noChangeArrowheads="1"/>
              </p:cNvSpPr>
              <p:nvPr/>
            </p:nvSpPr>
            <p:spPr bwMode="auto">
              <a:xfrm rot="10800000">
                <a:off x="2045" y="1833"/>
                <a:ext cx="120" cy="79"/>
              </a:xfrm>
              <a:prstGeom prst="flowChartManualOperation">
                <a:avLst/>
              </a:prstGeom>
              <a:gradFill rotWithShape="1">
                <a:gsLst>
                  <a:gs pos="0">
                    <a:srgbClr val="FF3300"/>
                  </a:gs>
                  <a:gs pos="50000">
                    <a:srgbClr val="FF3300">
                      <a:gamma/>
                      <a:tint val="12549"/>
                      <a:invGamma/>
                    </a:srgbClr>
                  </a:gs>
                  <a:gs pos="100000">
                    <a:srgbClr val="FF33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7929" name="Text Box 41"/>
          <p:cNvSpPr txBox="1">
            <a:spLocks noChangeArrowheads="1"/>
          </p:cNvSpPr>
          <p:nvPr/>
        </p:nvSpPr>
        <p:spPr bwMode="auto">
          <a:xfrm>
            <a:off x="2127250" y="54102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Ảnh của vật tạo bởi gương cầu lõm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247650" y="228600"/>
            <a:ext cx="8686800" cy="632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6356350" y="1492250"/>
            <a:ext cx="395288" cy="1192213"/>
            <a:chOff x="3864" y="940"/>
            <a:chExt cx="249" cy="751"/>
          </a:xfrm>
        </p:grpSpPr>
        <p:sp>
          <p:nvSpPr>
            <p:cNvPr id="37935" name="Freeform 47"/>
            <p:cNvSpPr>
              <a:spLocks/>
            </p:cNvSpPr>
            <p:nvPr/>
          </p:nvSpPr>
          <p:spPr bwMode="auto">
            <a:xfrm>
              <a:off x="3928" y="1222"/>
              <a:ext cx="185" cy="469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156" y="22"/>
                </a:cxn>
                <a:cxn ang="0">
                  <a:pos x="175" y="100"/>
                </a:cxn>
                <a:cxn ang="0">
                  <a:pos x="184" y="202"/>
                </a:cxn>
                <a:cxn ang="0">
                  <a:pos x="185" y="285"/>
                </a:cxn>
                <a:cxn ang="0">
                  <a:pos x="171" y="365"/>
                </a:cxn>
                <a:cxn ang="0">
                  <a:pos x="164" y="410"/>
                </a:cxn>
                <a:cxn ang="0">
                  <a:pos x="152" y="466"/>
                </a:cxn>
                <a:cxn ang="0">
                  <a:pos x="75" y="469"/>
                </a:cxn>
                <a:cxn ang="0">
                  <a:pos x="15" y="452"/>
                </a:cxn>
                <a:cxn ang="0">
                  <a:pos x="24" y="370"/>
                </a:cxn>
                <a:cxn ang="0">
                  <a:pos x="32" y="298"/>
                </a:cxn>
                <a:cxn ang="0">
                  <a:pos x="32" y="234"/>
                </a:cxn>
                <a:cxn ang="0">
                  <a:pos x="24" y="178"/>
                </a:cxn>
                <a:cxn ang="0">
                  <a:pos x="16" y="146"/>
                </a:cxn>
                <a:cxn ang="0">
                  <a:pos x="8" y="106"/>
                </a:cxn>
                <a:cxn ang="0">
                  <a:pos x="0" y="66"/>
                </a:cxn>
              </a:cxnLst>
              <a:rect l="0" t="0" r="r" b="b"/>
              <a:pathLst>
                <a:path w="185" h="469">
                  <a:moveTo>
                    <a:pt x="0" y="66"/>
                  </a:moveTo>
                  <a:cubicBezTo>
                    <a:pt x="73" y="71"/>
                    <a:pt x="118" y="0"/>
                    <a:pt x="156" y="22"/>
                  </a:cubicBezTo>
                  <a:lnTo>
                    <a:pt x="175" y="100"/>
                  </a:lnTo>
                  <a:lnTo>
                    <a:pt x="184" y="202"/>
                  </a:lnTo>
                  <a:lnTo>
                    <a:pt x="185" y="285"/>
                  </a:lnTo>
                  <a:lnTo>
                    <a:pt x="171" y="365"/>
                  </a:lnTo>
                  <a:lnTo>
                    <a:pt x="164" y="410"/>
                  </a:lnTo>
                  <a:lnTo>
                    <a:pt x="152" y="466"/>
                  </a:lnTo>
                  <a:lnTo>
                    <a:pt x="75" y="469"/>
                  </a:lnTo>
                  <a:lnTo>
                    <a:pt x="15" y="452"/>
                  </a:lnTo>
                  <a:lnTo>
                    <a:pt x="24" y="370"/>
                  </a:lnTo>
                  <a:lnTo>
                    <a:pt x="32" y="298"/>
                  </a:lnTo>
                  <a:lnTo>
                    <a:pt x="32" y="234"/>
                  </a:lnTo>
                  <a:lnTo>
                    <a:pt x="24" y="178"/>
                  </a:lnTo>
                  <a:lnTo>
                    <a:pt x="16" y="146"/>
                  </a:lnTo>
                  <a:lnTo>
                    <a:pt x="8" y="106"/>
                  </a:lnTo>
                  <a:lnTo>
                    <a:pt x="0" y="66"/>
                  </a:lnTo>
                  <a:close/>
                </a:path>
              </a:pathLst>
            </a:custGeom>
            <a:gradFill rotWithShape="1">
              <a:gsLst>
                <a:gs pos="0">
                  <a:srgbClr val="FF3300"/>
                </a:gs>
                <a:gs pos="100000">
                  <a:srgbClr val="FF3300">
                    <a:gamma/>
                    <a:tint val="15686"/>
                    <a:invGamma/>
                  </a:srgb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6" name="AutoShape 48"/>
            <p:cNvSpPr>
              <a:spLocks noChangeArrowheads="1"/>
            </p:cNvSpPr>
            <p:nvPr/>
          </p:nvSpPr>
          <p:spPr bwMode="auto">
            <a:xfrm rot="9494319">
              <a:off x="3912" y="1208"/>
              <a:ext cx="172" cy="60"/>
            </a:xfrm>
            <a:prstGeom prst="flowChartManualOperation">
              <a:avLst/>
            </a:prstGeom>
            <a:gradFill rotWithShape="1">
              <a:gsLst>
                <a:gs pos="0">
                  <a:srgbClr val="FF3300">
                    <a:gamma/>
                    <a:tint val="12549"/>
                    <a:invGamma/>
                  </a:srgbClr>
                </a:gs>
                <a:gs pos="100000">
                  <a:srgbClr val="FF33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7937" name="Picture 49" descr="Lua do clear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1343549">
              <a:off x="3864" y="940"/>
              <a:ext cx="18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39 -0.10093 -0.00277 -0.20185 0 -0.33333 C 0.00278 -0.46482 -0.04444 -0.71111 0.01667 -0.78889 C 0.07778 -0.86667 0.22223 -0.83333 0.36667 -0.8 " pathEditMode="relative" ptsTypes="aaaA">
                                      <p:cBhvr>
                                        <p:cTn id="6" dur="30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39 -0.10093 -0.00277 -0.20185 0 -0.33333 C 0.00278 -0.46482 -0.04444 -0.71111 0.01667 -0.78889 C 0.07778 -0.86667 0.22223 -0.83333 0.36667 -0.8 " pathEditMode="relative" ptsTypes="aaaA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39 -0.10093 -0.00277 -0.20185 0 -0.33333 C 0.00278 -0.46482 -0.04444 -0.71111 0.01667 -0.78889 C 0.07778 -0.86667 0.22223 -0.83333 0.36667 -0.8 " pathEditMode="relative" ptsTypes="aaaA">
                                      <p:cBhvr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667 -0.8 L 0.21927 -0.7993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927 -0.7993 C 0.20538 -0.78425 0.15677 -0.82384 0.13594 -0.70949 C 0.11511 -0.59513 0.10295 -0.2375 0.09427 -0.11342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25563" y="3505200"/>
            <a:ext cx="2284412" cy="1778000"/>
            <a:chOff x="835" y="2208"/>
            <a:chExt cx="1439" cy="1120"/>
          </a:xfrm>
        </p:grpSpPr>
        <p:sp>
          <p:nvSpPr>
            <p:cNvPr id="38915" name="Freeform 3"/>
            <p:cNvSpPr>
              <a:spLocks/>
            </p:cNvSpPr>
            <p:nvPr/>
          </p:nvSpPr>
          <p:spPr bwMode="auto">
            <a:xfrm rot="-158215">
              <a:off x="1676" y="2215"/>
              <a:ext cx="492" cy="732"/>
            </a:xfrm>
            <a:custGeom>
              <a:avLst/>
              <a:gdLst/>
              <a:ahLst/>
              <a:cxnLst>
                <a:cxn ang="0">
                  <a:pos x="360" y="0"/>
                </a:cxn>
                <a:cxn ang="0">
                  <a:pos x="144" y="180"/>
                </a:cxn>
                <a:cxn ang="0">
                  <a:pos x="120" y="336"/>
                </a:cxn>
                <a:cxn ang="0">
                  <a:pos x="0" y="432"/>
                </a:cxn>
                <a:cxn ang="0">
                  <a:pos x="24" y="528"/>
                </a:cxn>
                <a:cxn ang="0">
                  <a:pos x="84" y="684"/>
                </a:cxn>
                <a:cxn ang="0">
                  <a:pos x="192" y="660"/>
                </a:cxn>
                <a:cxn ang="0">
                  <a:pos x="324" y="732"/>
                </a:cxn>
                <a:cxn ang="0">
                  <a:pos x="492" y="672"/>
                </a:cxn>
              </a:cxnLst>
              <a:rect l="0" t="0" r="r" b="b"/>
              <a:pathLst>
                <a:path w="492" h="732">
                  <a:moveTo>
                    <a:pt x="360" y="0"/>
                  </a:moveTo>
                  <a:lnTo>
                    <a:pt x="144" y="180"/>
                  </a:lnTo>
                  <a:lnTo>
                    <a:pt x="120" y="336"/>
                  </a:lnTo>
                  <a:lnTo>
                    <a:pt x="0" y="432"/>
                  </a:lnTo>
                  <a:lnTo>
                    <a:pt x="24" y="528"/>
                  </a:lnTo>
                  <a:lnTo>
                    <a:pt x="84" y="684"/>
                  </a:lnTo>
                  <a:lnTo>
                    <a:pt x="192" y="660"/>
                  </a:lnTo>
                  <a:lnTo>
                    <a:pt x="324" y="732"/>
                  </a:lnTo>
                  <a:lnTo>
                    <a:pt x="492" y="672"/>
                  </a:lnTo>
                </a:path>
              </a:pathLst>
            </a:cu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16" name="Oval 4"/>
            <p:cNvSpPr>
              <a:spLocks noChangeArrowheads="1"/>
            </p:cNvSpPr>
            <p:nvPr/>
          </p:nvSpPr>
          <p:spPr bwMode="auto">
            <a:xfrm rot="31879680">
              <a:off x="1937" y="2208"/>
              <a:ext cx="337" cy="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 rot="31941588">
              <a:off x="1960" y="2252"/>
              <a:ext cx="300" cy="58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549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8" name="Freeform 6"/>
            <p:cNvSpPr>
              <a:spLocks/>
            </p:cNvSpPr>
            <p:nvPr/>
          </p:nvSpPr>
          <p:spPr bwMode="auto">
            <a:xfrm rot="-158215">
              <a:off x="873" y="2663"/>
              <a:ext cx="914" cy="665"/>
            </a:xfrm>
            <a:custGeom>
              <a:avLst/>
              <a:gdLst/>
              <a:ahLst/>
              <a:cxnLst>
                <a:cxn ang="0">
                  <a:pos x="833" y="0"/>
                </a:cxn>
                <a:cxn ang="0">
                  <a:pos x="8" y="404"/>
                </a:cxn>
                <a:cxn ang="0">
                  <a:pos x="0" y="501"/>
                </a:cxn>
                <a:cxn ang="0">
                  <a:pos x="29" y="595"/>
                </a:cxn>
                <a:cxn ang="0">
                  <a:pos x="92" y="665"/>
                </a:cxn>
                <a:cxn ang="0">
                  <a:pos x="914" y="266"/>
                </a:cxn>
              </a:cxnLst>
              <a:rect l="0" t="0" r="r" b="b"/>
              <a:pathLst>
                <a:path w="914" h="665">
                  <a:moveTo>
                    <a:pt x="833" y="0"/>
                  </a:moveTo>
                  <a:lnTo>
                    <a:pt x="8" y="404"/>
                  </a:lnTo>
                  <a:lnTo>
                    <a:pt x="0" y="501"/>
                  </a:lnTo>
                  <a:lnTo>
                    <a:pt x="29" y="595"/>
                  </a:lnTo>
                  <a:lnTo>
                    <a:pt x="92" y="665"/>
                  </a:lnTo>
                  <a:lnTo>
                    <a:pt x="914" y="266"/>
                  </a:lnTo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19" name="Arc 7"/>
            <p:cNvSpPr>
              <a:spLocks/>
            </p:cNvSpPr>
            <p:nvPr/>
          </p:nvSpPr>
          <p:spPr bwMode="auto">
            <a:xfrm rot="12254103">
              <a:off x="950" y="3079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0" name="AutoShape 8"/>
            <p:cNvSpPr>
              <a:spLocks noChangeArrowheads="1"/>
            </p:cNvSpPr>
            <p:nvPr/>
          </p:nvSpPr>
          <p:spPr bwMode="auto">
            <a:xfrm rot="-1634725">
              <a:off x="1442" y="2704"/>
              <a:ext cx="144" cy="48"/>
            </a:xfrm>
            <a:prstGeom prst="cube">
              <a:avLst>
                <a:gd name="adj" fmla="val 26519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1" name="Arc 9"/>
            <p:cNvSpPr>
              <a:spLocks/>
            </p:cNvSpPr>
            <p:nvPr/>
          </p:nvSpPr>
          <p:spPr bwMode="auto">
            <a:xfrm rot="12254103">
              <a:off x="1661" y="2676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 rot="21441785" flipV="1">
              <a:off x="994" y="272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 rot="21441785" flipV="1">
              <a:off x="996" y="2770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 rot="21441785" flipV="1">
              <a:off x="1010" y="2817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 rot="21441785" flipV="1">
              <a:off x="994" y="272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 rot="21441785" flipV="1">
              <a:off x="1036" y="2864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 rot="21441785" flipV="1">
              <a:off x="1062" y="2899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 rot="-6667123">
              <a:off x="906" y="3001"/>
              <a:ext cx="241" cy="384"/>
            </a:xfrm>
            <a:custGeom>
              <a:avLst/>
              <a:gdLst>
                <a:gd name="G0" fmla="+- 9891 0 0"/>
                <a:gd name="G1" fmla="+- -9082108 0 0"/>
                <a:gd name="G2" fmla="+- 0 0 -9082108"/>
                <a:gd name="T0" fmla="*/ 0 256 1"/>
                <a:gd name="T1" fmla="*/ 180 256 1"/>
                <a:gd name="G3" fmla="+- -9082108 T0 T1"/>
                <a:gd name="T2" fmla="*/ 0 256 1"/>
                <a:gd name="T3" fmla="*/ 90 256 1"/>
                <a:gd name="G4" fmla="+- -9082108 T2 T3"/>
                <a:gd name="G5" fmla="*/ G4 2 1"/>
                <a:gd name="T4" fmla="*/ 90 256 1"/>
                <a:gd name="T5" fmla="*/ 0 256 1"/>
                <a:gd name="G6" fmla="+- -9082108 T4 T5"/>
                <a:gd name="G7" fmla="*/ G6 2 1"/>
                <a:gd name="G8" fmla="abs -908210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891"/>
                <a:gd name="G18" fmla="*/ 9891 1 2"/>
                <a:gd name="G19" fmla="+- G18 5400 0"/>
                <a:gd name="G20" fmla="cos G19 -9082108"/>
                <a:gd name="G21" fmla="sin G19 -9082108"/>
                <a:gd name="G22" fmla="+- G20 10800 0"/>
                <a:gd name="G23" fmla="+- G21 10800 0"/>
                <a:gd name="G24" fmla="+- 10800 0 G20"/>
                <a:gd name="G25" fmla="+- 9891 10800 0"/>
                <a:gd name="G26" fmla="?: G9 G17 G25"/>
                <a:gd name="G27" fmla="?: G9 0 21600"/>
                <a:gd name="G28" fmla="cos 10800 -9082108"/>
                <a:gd name="G29" fmla="sin 10800 -9082108"/>
                <a:gd name="G30" fmla="sin 9891 -9082108"/>
                <a:gd name="G31" fmla="+- G28 10800 0"/>
                <a:gd name="G32" fmla="+- G29 10800 0"/>
                <a:gd name="G33" fmla="+- G30 10800 0"/>
                <a:gd name="G34" fmla="?: G4 0 G31"/>
                <a:gd name="G35" fmla="?: -9082108 G34 0"/>
                <a:gd name="G36" fmla="?: G6 G35 G31"/>
                <a:gd name="G37" fmla="+- 21600 0 G36"/>
                <a:gd name="G38" fmla="?: G4 0 G33"/>
                <a:gd name="G39" fmla="?: -908210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041 w 21600"/>
                <a:gd name="T15" fmla="*/ 3955 h 21600"/>
                <a:gd name="T16" fmla="*/ 10800 w 21600"/>
                <a:gd name="T17" fmla="*/ 909 h 21600"/>
                <a:gd name="T18" fmla="*/ 18559 w 21600"/>
                <a:gd name="T19" fmla="*/ 395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382" y="4256"/>
                  </a:moveTo>
                  <a:cubicBezTo>
                    <a:pt x="5260" y="2128"/>
                    <a:pt x="7961" y="908"/>
                    <a:pt x="10800" y="909"/>
                  </a:cubicBezTo>
                  <a:cubicBezTo>
                    <a:pt x="13638" y="909"/>
                    <a:pt x="16339" y="2128"/>
                    <a:pt x="18217" y="4256"/>
                  </a:cubicBezTo>
                  <a:lnTo>
                    <a:pt x="18898" y="3655"/>
                  </a:lnTo>
                  <a:cubicBezTo>
                    <a:pt x="16848" y="1331"/>
                    <a:pt x="13899" y="-1"/>
                    <a:pt x="10799" y="0"/>
                  </a:cubicBezTo>
                  <a:cubicBezTo>
                    <a:pt x="7700" y="0"/>
                    <a:pt x="4751" y="1331"/>
                    <a:pt x="2701" y="3655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38929" name="Arc 17"/>
            <p:cNvSpPr>
              <a:spLocks/>
            </p:cNvSpPr>
            <p:nvPr/>
          </p:nvSpPr>
          <p:spPr bwMode="auto">
            <a:xfrm rot="11577997">
              <a:off x="1763" y="2603"/>
              <a:ext cx="349" cy="29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 rot="427501">
            <a:off x="4724400" y="4343400"/>
            <a:ext cx="2724150" cy="1277938"/>
            <a:chOff x="2976" y="2651"/>
            <a:chExt cx="1716" cy="805"/>
          </a:xfrm>
        </p:grpSpPr>
        <p:sp>
          <p:nvSpPr>
            <p:cNvPr id="38931" name="AutoShape 19" descr="Green marble"/>
            <p:cNvSpPr>
              <a:spLocks noChangeArrowheads="1"/>
            </p:cNvSpPr>
            <p:nvPr/>
          </p:nvSpPr>
          <p:spPr bwMode="auto">
            <a:xfrm rot="19732917" flipV="1">
              <a:off x="2981" y="2700"/>
              <a:ext cx="1711" cy="433"/>
            </a:xfrm>
            <a:prstGeom prst="parallelogram">
              <a:avLst>
                <a:gd name="adj" fmla="val 98788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2" name="AutoShape 20"/>
            <p:cNvSpPr>
              <a:spLocks noChangeArrowheads="1"/>
            </p:cNvSpPr>
            <p:nvPr/>
          </p:nvSpPr>
          <p:spPr bwMode="auto">
            <a:xfrm rot="5620470">
              <a:off x="3154" y="3016"/>
              <a:ext cx="241" cy="598"/>
            </a:xfrm>
            <a:prstGeom prst="parallelogram">
              <a:avLst>
                <a:gd name="adj" fmla="val 46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 rot="16204570" flipV="1">
              <a:off x="3716" y="2497"/>
              <a:ext cx="805" cy="1113"/>
            </a:xfrm>
            <a:prstGeom prst="parallelogram">
              <a:avLst>
                <a:gd name="adj" fmla="val 8426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400800" y="4267200"/>
            <a:ext cx="609600" cy="381000"/>
            <a:chOff x="3347" y="2339"/>
            <a:chExt cx="384" cy="240"/>
          </a:xfrm>
        </p:grpSpPr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 rot="21455878" flipH="1" flipV="1">
              <a:off x="3347" y="2412"/>
              <a:ext cx="384" cy="167"/>
            </a:xfrm>
            <a:custGeom>
              <a:avLst/>
              <a:gdLst>
                <a:gd name="G0" fmla="+- 5370 0 0"/>
                <a:gd name="G1" fmla="+- 5939493 0 0"/>
                <a:gd name="G2" fmla="+- 0 0 5939493"/>
                <a:gd name="T0" fmla="*/ 0 256 1"/>
                <a:gd name="T1" fmla="*/ 180 256 1"/>
                <a:gd name="G3" fmla="+- 5939493 T0 T1"/>
                <a:gd name="T2" fmla="*/ 0 256 1"/>
                <a:gd name="T3" fmla="*/ 90 256 1"/>
                <a:gd name="G4" fmla="+- 5939493 T2 T3"/>
                <a:gd name="G5" fmla="*/ G4 2 1"/>
                <a:gd name="T4" fmla="*/ 90 256 1"/>
                <a:gd name="T5" fmla="*/ 0 256 1"/>
                <a:gd name="G6" fmla="+- 5939493 T4 T5"/>
                <a:gd name="G7" fmla="*/ G6 2 1"/>
                <a:gd name="G8" fmla="abs 5939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370"/>
                <a:gd name="G18" fmla="*/ 5370 1 2"/>
                <a:gd name="G19" fmla="+- G18 5400 0"/>
                <a:gd name="G20" fmla="cos G19 5939493"/>
                <a:gd name="G21" fmla="sin G19 5939493"/>
                <a:gd name="G22" fmla="+- G20 10800 0"/>
                <a:gd name="G23" fmla="+- G21 10800 0"/>
                <a:gd name="G24" fmla="+- 10800 0 G20"/>
                <a:gd name="G25" fmla="+- 5370 10800 0"/>
                <a:gd name="G26" fmla="?: G9 G17 G25"/>
                <a:gd name="G27" fmla="?: G9 0 21600"/>
                <a:gd name="G28" fmla="cos 10800 5939493"/>
                <a:gd name="G29" fmla="sin 10800 5939493"/>
                <a:gd name="G30" fmla="sin 5370 5939493"/>
                <a:gd name="G31" fmla="+- G28 10800 0"/>
                <a:gd name="G32" fmla="+- G29 10800 0"/>
                <a:gd name="G33" fmla="+- G30 10800 0"/>
                <a:gd name="G34" fmla="?: G4 0 G31"/>
                <a:gd name="G35" fmla="?: 5939493 G34 0"/>
                <a:gd name="G36" fmla="?: G6 G35 G31"/>
                <a:gd name="G37" fmla="+- 21600 0 G36"/>
                <a:gd name="G38" fmla="?: G4 0 G33"/>
                <a:gd name="G39" fmla="?: 5939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0711 w 21600"/>
                <a:gd name="T15" fmla="*/ 18884 h 21600"/>
                <a:gd name="T16" fmla="*/ 10800 w 21600"/>
                <a:gd name="T17" fmla="*/ 5430 h 21600"/>
                <a:gd name="T18" fmla="*/ 10889 w 21600"/>
                <a:gd name="T19" fmla="*/ 18884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741" y="16169"/>
                  </a:moveTo>
                  <a:cubicBezTo>
                    <a:pt x="7798" y="16137"/>
                    <a:pt x="5430" y="13742"/>
                    <a:pt x="5430" y="10800"/>
                  </a:cubicBezTo>
                  <a:cubicBezTo>
                    <a:pt x="5430" y="7834"/>
                    <a:pt x="7834" y="5430"/>
                    <a:pt x="10800" y="5430"/>
                  </a:cubicBezTo>
                  <a:cubicBezTo>
                    <a:pt x="13765" y="5430"/>
                    <a:pt x="16170" y="7834"/>
                    <a:pt x="16170" y="10800"/>
                  </a:cubicBezTo>
                  <a:cubicBezTo>
                    <a:pt x="16170" y="13742"/>
                    <a:pt x="13801" y="16137"/>
                    <a:pt x="10858" y="16169"/>
                  </a:cubicBezTo>
                  <a:lnTo>
                    <a:pt x="10918" y="21599"/>
                  </a:lnTo>
                  <a:cubicBezTo>
                    <a:pt x="16836" y="21534"/>
                    <a:pt x="21600" y="1671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6718"/>
                    <a:pt x="4763" y="21534"/>
                    <a:pt x="10681" y="2159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miter lim="800000"/>
              <a:headEnd/>
              <a:tailEnd/>
            </a:ln>
            <a:effectLst/>
            <a:scene3d>
              <a:camera prst="legacyObliqueTopRight">
                <a:rot lat="17400000" lon="20999999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8936" name="AutoShape 24"/>
            <p:cNvSpPr>
              <a:spLocks noChangeArrowheads="1"/>
            </p:cNvSpPr>
            <p:nvPr/>
          </p:nvSpPr>
          <p:spPr bwMode="auto">
            <a:xfrm flipH="1">
              <a:off x="3464" y="2339"/>
              <a:ext cx="160" cy="180"/>
            </a:xfrm>
            <a:prstGeom prst="can">
              <a:avLst>
                <a:gd name="adj" fmla="val 3276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37" name="AutoShape 25"/>
          <p:cNvSpPr>
            <a:spLocks noChangeArrowheads="1"/>
          </p:cNvSpPr>
          <p:nvPr/>
        </p:nvSpPr>
        <p:spPr bwMode="auto">
          <a:xfrm>
            <a:off x="6629400" y="3276600"/>
            <a:ext cx="152400" cy="1047750"/>
          </a:xfrm>
          <a:prstGeom prst="can">
            <a:avLst>
              <a:gd name="adj" fmla="val 45229"/>
            </a:avLst>
          </a:prstGeom>
          <a:gradFill rotWithShape="1">
            <a:gsLst>
              <a:gs pos="0">
                <a:srgbClr val="C0C0C0"/>
              </a:gs>
              <a:gs pos="50000">
                <a:srgbClr val="C0C0C0">
                  <a:gamma/>
                  <a:tint val="3137"/>
                  <a:invGamma/>
                </a:srgbClr>
              </a:gs>
              <a:gs pos="100000">
                <a:srgbClr val="C0C0C0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38" name="AutoShape 26"/>
          <p:cNvSpPr>
            <a:spLocks noChangeArrowheads="1"/>
          </p:cNvSpPr>
          <p:nvPr/>
        </p:nvSpPr>
        <p:spPr bwMode="auto">
          <a:xfrm rot="5400000">
            <a:off x="5438775" y="1419225"/>
            <a:ext cx="2762250" cy="1905000"/>
          </a:xfrm>
          <a:prstGeom prst="parallelogram">
            <a:avLst>
              <a:gd name="adj" fmla="val 36250"/>
            </a:avLst>
          </a:prstGeom>
          <a:gradFill rotWithShape="1">
            <a:gsLst>
              <a:gs pos="0">
                <a:srgbClr val="800000">
                  <a:alpha val="75000"/>
                </a:srgbClr>
              </a:gs>
              <a:gs pos="100000">
                <a:srgbClr val="8000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 rot="32902083">
            <a:off x="6284913" y="1619250"/>
            <a:ext cx="992187" cy="1624013"/>
            <a:chOff x="3552" y="240"/>
            <a:chExt cx="1584" cy="1824"/>
          </a:xfrm>
        </p:grpSpPr>
        <p:sp>
          <p:nvSpPr>
            <p:cNvPr id="38940" name="Oval 28"/>
            <p:cNvSpPr>
              <a:spLocks noChangeArrowheads="1"/>
            </p:cNvSpPr>
            <p:nvPr/>
          </p:nvSpPr>
          <p:spPr bwMode="auto">
            <a:xfrm rot="-1711819">
              <a:off x="3552" y="240"/>
              <a:ext cx="1584" cy="1824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1" name="Oval 29"/>
            <p:cNvSpPr>
              <a:spLocks noChangeArrowheads="1"/>
            </p:cNvSpPr>
            <p:nvPr/>
          </p:nvSpPr>
          <p:spPr bwMode="auto">
            <a:xfrm rot="-1771866">
              <a:off x="3600" y="288"/>
              <a:ext cx="1488" cy="1728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4267200" y="2362200"/>
            <a:ext cx="2819400" cy="2667000"/>
            <a:chOff x="2688" y="1488"/>
            <a:chExt cx="1776" cy="1680"/>
          </a:xfrm>
        </p:grpSpPr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3516" y="2928"/>
              <a:ext cx="384" cy="240"/>
              <a:chOff x="3347" y="2339"/>
              <a:chExt cx="384" cy="240"/>
            </a:xfrm>
          </p:grpSpPr>
          <p:sp>
            <p:nvSpPr>
              <p:cNvPr id="38944" name="AutoShape 32"/>
              <p:cNvSpPr>
                <a:spLocks noChangeArrowheads="1"/>
              </p:cNvSpPr>
              <p:nvPr/>
            </p:nvSpPr>
            <p:spPr bwMode="auto">
              <a:xfrm rot="21455878" flipH="1" flipV="1">
                <a:off x="3347" y="2412"/>
                <a:ext cx="384" cy="167"/>
              </a:xfrm>
              <a:custGeom>
                <a:avLst/>
                <a:gdLst>
                  <a:gd name="G0" fmla="+- 5370 0 0"/>
                  <a:gd name="G1" fmla="+- 5939493 0 0"/>
                  <a:gd name="G2" fmla="+- 0 0 5939493"/>
                  <a:gd name="T0" fmla="*/ 0 256 1"/>
                  <a:gd name="T1" fmla="*/ 180 256 1"/>
                  <a:gd name="G3" fmla="+- 5939493 T0 T1"/>
                  <a:gd name="T2" fmla="*/ 0 256 1"/>
                  <a:gd name="T3" fmla="*/ 90 256 1"/>
                  <a:gd name="G4" fmla="+- 5939493 T2 T3"/>
                  <a:gd name="G5" fmla="*/ G4 2 1"/>
                  <a:gd name="T4" fmla="*/ 90 256 1"/>
                  <a:gd name="T5" fmla="*/ 0 256 1"/>
                  <a:gd name="G6" fmla="+- 5939493 T4 T5"/>
                  <a:gd name="G7" fmla="*/ G6 2 1"/>
                  <a:gd name="G8" fmla="abs 5939493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370"/>
                  <a:gd name="G18" fmla="*/ 5370 1 2"/>
                  <a:gd name="G19" fmla="+- G18 5400 0"/>
                  <a:gd name="G20" fmla="cos G19 5939493"/>
                  <a:gd name="G21" fmla="sin G19 5939493"/>
                  <a:gd name="G22" fmla="+- G20 10800 0"/>
                  <a:gd name="G23" fmla="+- G21 10800 0"/>
                  <a:gd name="G24" fmla="+- 10800 0 G20"/>
                  <a:gd name="G25" fmla="+- 5370 10800 0"/>
                  <a:gd name="G26" fmla="?: G9 G17 G25"/>
                  <a:gd name="G27" fmla="?: G9 0 21600"/>
                  <a:gd name="G28" fmla="cos 10800 5939493"/>
                  <a:gd name="G29" fmla="sin 10800 5939493"/>
                  <a:gd name="G30" fmla="sin 5370 5939493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5939493 G34 0"/>
                  <a:gd name="G36" fmla="?: G6 G35 G31"/>
                  <a:gd name="G37" fmla="+- 21600 0 G36"/>
                  <a:gd name="G38" fmla="?: G4 0 G33"/>
                  <a:gd name="G39" fmla="?: 5939493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0711 w 21600"/>
                  <a:gd name="T15" fmla="*/ 18884 h 21600"/>
                  <a:gd name="T16" fmla="*/ 10800 w 21600"/>
                  <a:gd name="T17" fmla="*/ 5430 h 21600"/>
                  <a:gd name="T18" fmla="*/ 10889 w 21600"/>
                  <a:gd name="T19" fmla="*/ 18884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10741" y="16169"/>
                    </a:moveTo>
                    <a:cubicBezTo>
                      <a:pt x="7798" y="16137"/>
                      <a:pt x="5430" y="13742"/>
                      <a:pt x="5430" y="10800"/>
                    </a:cubicBezTo>
                    <a:cubicBezTo>
                      <a:pt x="5430" y="7834"/>
                      <a:pt x="7834" y="5430"/>
                      <a:pt x="10800" y="5430"/>
                    </a:cubicBezTo>
                    <a:cubicBezTo>
                      <a:pt x="13765" y="5430"/>
                      <a:pt x="16170" y="7834"/>
                      <a:pt x="16170" y="10800"/>
                    </a:cubicBezTo>
                    <a:cubicBezTo>
                      <a:pt x="16170" y="13742"/>
                      <a:pt x="13801" y="16137"/>
                      <a:pt x="10858" y="16169"/>
                    </a:cubicBezTo>
                    <a:lnTo>
                      <a:pt x="10918" y="21599"/>
                    </a:lnTo>
                    <a:cubicBezTo>
                      <a:pt x="16836" y="21534"/>
                      <a:pt x="21600" y="16718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6718"/>
                      <a:pt x="4763" y="21534"/>
                      <a:pt x="10681" y="2159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>
                  <a:rot lat="17400000" lon="20999999" rev="0"/>
                </a:camera>
                <a:lightRig rig="legacyFlat3" dir="b"/>
              </a:scene3d>
              <a:sp3d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38945" name="AutoShape 33"/>
              <p:cNvSpPr>
                <a:spLocks noChangeArrowheads="1"/>
              </p:cNvSpPr>
              <p:nvPr/>
            </p:nvSpPr>
            <p:spPr bwMode="auto">
              <a:xfrm flipH="1">
                <a:off x="3464" y="2339"/>
                <a:ext cx="160" cy="180"/>
              </a:xfrm>
              <a:prstGeom prst="can">
                <a:avLst>
                  <a:gd name="adj" fmla="val 32760"/>
                </a:avLst>
              </a:prstGeom>
              <a:gradFill rotWithShape="1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46" name="AutoShape 34"/>
            <p:cNvSpPr>
              <a:spLocks noChangeArrowheads="1"/>
            </p:cNvSpPr>
            <p:nvPr/>
          </p:nvSpPr>
          <p:spPr bwMode="auto">
            <a:xfrm>
              <a:off x="3660" y="2112"/>
              <a:ext cx="96" cy="852"/>
            </a:xfrm>
            <a:prstGeom prst="can">
              <a:avLst>
                <a:gd name="adj" fmla="val 58386"/>
              </a:avLst>
            </a:prstGeom>
            <a:gradFill rotWithShape="1">
              <a:gsLst>
                <a:gs pos="0">
                  <a:srgbClr val="C0C0C0"/>
                </a:gs>
                <a:gs pos="50000">
                  <a:srgbClr val="C0C0C0">
                    <a:gamma/>
                    <a:tint val="3137"/>
                    <a:invGamma/>
                  </a:srgbClr>
                </a:gs>
                <a:gs pos="100000">
                  <a:srgbClr val="C0C0C0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7" name="AutoShape 35"/>
            <p:cNvSpPr>
              <a:spLocks noChangeArrowheads="1"/>
            </p:cNvSpPr>
            <p:nvPr/>
          </p:nvSpPr>
          <p:spPr bwMode="auto">
            <a:xfrm rot="9271918">
              <a:off x="2688" y="1488"/>
              <a:ext cx="1776" cy="720"/>
            </a:xfrm>
            <a:prstGeom prst="parallelogram">
              <a:avLst>
                <a:gd name="adj" fmla="val 38279"/>
              </a:avLst>
            </a:prstGeom>
            <a:gradFill rotWithShape="1">
              <a:gsLst>
                <a:gs pos="0">
                  <a:srgbClr val="FFCC99"/>
                </a:gs>
                <a:gs pos="100000">
                  <a:srgbClr val="FFCC99">
                    <a:gamma/>
                    <a:tint val="3137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48" name="Freeform 36"/>
          <p:cNvSpPr>
            <a:spLocks/>
          </p:cNvSpPr>
          <p:nvPr/>
        </p:nvSpPr>
        <p:spPr bwMode="auto">
          <a:xfrm>
            <a:off x="3276600" y="1905000"/>
            <a:ext cx="3657600" cy="2552700"/>
          </a:xfrm>
          <a:custGeom>
            <a:avLst/>
            <a:gdLst/>
            <a:ahLst/>
            <a:cxnLst>
              <a:cxn ang="0">
                <a:pos x="0" y="1104"/>
              </a:cxn>
              <a:cxn ang="0">
                <a:pos x="96" y="1608"/>
              </a:cxn>
              <a:cxn ang="0">
                <a:pos x="2304" y="576"/>
              </a:cxn>
              <a:cxn ang="0">
                <a:pos x="2256" y="0"/>
              </a:cxn>
              <a:cxn ang="0">
                <a:pos x="0" y="1104"/>
              </a:cxn>
            </a:cxnLst>
            <a:rect l="0" t="0" r="r" b="b"/>
            <a:pathLst>
              <a:path w="2304" h="1608">
                <a:moveTo>
                  <a:pt x="0" y="1104"/>
                </a:moveTo>
                <a:lnTo>
                  <a:pt x="96" y="1608"/>
                </a:lnTo>
                <a:lnTo>
                  <a:pt x="2304" y="576"/>
                </a:lnTo>
                <a:lnTo>
                  <a:pt x="2256" y="0"/>
                </a:lnTo>
                <a:lnTo>
                  <a:pt x="0" y="1104"/>
                </a:lnTo>
                <a:close/>
              </a:path>
            </a:pathLst>
          </a:custGeom>
          <a:solidFill>
            <a:srgbClr val="DBDBDB">
              <a:alpha val="7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49" name="Freeform 37"/>
          <p:cNvSpPr>
            <a:spLocks/>
          </p:cNvSpPr>
          <p:nvPr/>
        </p:nvSpPr>
        <p:spPr bwMode="auto">
          <a:xfrm>
            <a:off x="5429250" y="1905000"/>
            <a:ext cx="1485900" cy="1143000"/>
          </a:xfrm>
          <a:custGeom>
            <a:avLst/>
            <a:gdLst/>
            <a:ahLst/>
            <a:cxnLst>
              <a:cxn ang="0">
                <a:pos x="900" y="0"/>
              </a:cxn>
              <a:cxn ang="0">
                <a:pos x="936" y="564"/>
              </a:cxn>
              <a:cxn ang="0">
                <a:pos x="0" y="720"/>
              </a:cxn>
              <a:cxn ang="0">
                <a:pos x="900" y="0"/>
              </a:cxn>
            </a:cxnLst>
            <a:rect l="0" t="0" r="r" b="b"/>
            <a:pathLst>
              <a:path w="936" h="720">
                <a:moveTo>
                  <a:pt x="900" y="0"/>
                </a:moveTo>
                <a:lnTo>
                  <a:pt x="936" y="564"/>
                </a:lnTo>
                <a:lnTo>
                  <a:pt x="0" y="720"/>
                </a:lnTo>
                <a:lnTo>
                  <a:pt x="900" y="0"/>
                </a:lnTo>
                <a:close/>
              </a:path>
            </a:pathLst>
          </a:custGeom>
          <a:solidFill>
            <a:srgbClr val="CFCFCF">
              <a:alpha val="62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50" name="Oval 38"/>
          <p:cNvSpPr>
            <a:spLocks noChangeArrowheads="1"/>
          </p:cNvSpPr>
          <p:nvPr/>
        </p:nvSpPr>
        <p:spPr bwMode="auto">
          <a:xfrm rot="-495235">
            <a:off x="3181350" y="3657600"/>
            <a:ext cx="336550" cy="796925"/>
          </a:xfrm>
          <a:prstGeom prst="ellipse">
            <a:avLst/>
          </a:prstGeom>
          <a:solidFill>
            <a:srgbClr val="D7D7D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8" grpId="0" animBg="1"/>
      <p:bldP spid="38949" grpId="0" animBg="1"/>
      <p:bldP spid="389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reeform 2"/>
          <p:cNvSpPr>
            <a:spLocks/>
          </p:cNvSpPr>
          <p:nvPr/>
        </p:nvSpPr>
        <p:spPr bwMode="auto">
          <a:xfrm rot="-158215">
            <a:off x="2660650" y="3516313"/>
            <a:ext cx="781050" cy="1162050"/>
          </a:xfrm>
          <a:custGeom>
            <a:avLst/>
            <a:gdLst/>
            <a:ahLst/>
            <a:cxnLst>
              <a:cxn ang="0">
                <a:pos x="360" y="0"/>
              </a:cxn>
              <a:cxn ang="0">
                <a:pos x="144" y="180"/>
              </a:cxn>
              <a:cxn ang="0">
                <a:pos x="120" y="336"/>
              </a:cxn>
              <a:cxn ang="0">
                <a:pos x="0" y="432"/>
              </a:cxn>
              <a:cxn ang="0">
                <a:pos x="24" y="528"/>
              </a:cxn>
              <a:cxn ang="0">
                <a:pos x="84" y="684"/>
              </a:cxn>
              <a:cxn ang="0">
                <a:pos x="192" y="660"/>
              </a:cxn>
              <a:cxn ang="0">
                <a:pos x="324" y="732"/>
              </a:cxn>
              <a:cxn ang="0">
                <a:pos x="492" y="672"/>
              </a:cxn>
            </a:cxnLst>
            <a:rect l="0" t="0" r="r" b="b"/>
            <a:pathLst>
              <a:path w="492" h="732">
                <a:moveTo>
                  <a:pt x="360" y="0"/>
                </a:moveTo>
                <a:lnTo>
                  <a:pt x="144" y="180"/>
                </a:lnTo>
                <a:lnTo>
                  <a:pt x="120" y="336"/>
                </a:lnTo>
                <a:lnTo>
                  <a:pt x="0" y="432"/>
                </a:lnTo>
                <a:lnTo>
                  <a:pt x="24" y="528"/>
                </a:lnTo>
                <a:lnTo>
                  <a:pt x="84" y="684"/>
                </a:lnTo>
                <a:lnTo>
                  <a:pt x="192" y="660"/>
                </a:lnTo>
                <a:lnTo>
                  <a:pt x="324" y="732"/>
                </a:lnTo>
                <a:lnTo>
                  <a:pt x="492" y="672"/>
                </a:lnTo>
              </a:path>
            </a:pathLst>
          </a:cu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 rot="31879680">
            <a:off x="3074988" y="3505200"/>
            <a:ext cx="534987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 rot="31941588">
            <a:off x="3124200" y="3581400"/>
            <a:ext cx="381000" cy="9286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549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Freeform 5"/>
          <p:cNvSpPr>
            <a:spLocks/>
          </p:cNvSpPr>
          <p:nvPr/>
        </p:nvSpPr>
        <p:spPr bwMode="auto">
          <a:xfrm rot="-158215">
            <a:off x="1385888" y="4227513"/>
            <a:ext cx="1450975" cy="1055687"/>
          </a:xfrm>
          <a:custGeom>
            <a:avLst/>
            <a:gdLst/>
            <a:ahLst/>
            <a:cxnLst>
              <a:cxn ang="0">
                <a:pos x="833" y="0"/>
              </a:cxn>
              <a:cxn ang="0">
                <a:pos x="8" y="404"/>
              </a:cxn>
              <a:cxn ang="0">
                <a:pos x="0" y="501"/>
              </a:cxn>
              <a:cxn ang="0">
                <a:pos x="29" y="595"/>
              </a:cxn>
              <a:cxn ang="0">
                <a:pos x="92" y="665"/>
              </a:cxn>
              <a:cxn ang="0">
                <a:pos x="914" y="266"/>
              </a:cxn>
            </a:cxnLst>
            <a:rect l="0" t="0" r="r" b="b"/>
            <a:pathLst>
              <a:path w="914" h="665">
                <a:moveTo>
                  <a:pt x="833" y="0"/>
                </a:moveTo>
                <a:lnTo>
                  <a:pt x="8" y="404"/>
                </a:lnTo>
                <a:lnTo>
                  <a:pt x="0" y="501"/>
                </a:lnTo>
                <a:lnTo>
                  <a:pt x="29" y="595"/>
                </a:lnTo>
                <a:lnTo>
                  <a:pt x="92" y="665"/>
                </a:lnTo>
                <a:lnTo>
                  <a:pt x="914" y="266"/>
                </a:lnTo>
              </a:path>
            </a:pathLst>
          </a:cu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2" name="Arc 6"/>
          <p:cNvSpPr>
            <a:spLocks/>
          </p:cNvSpPr>
          <p:nvPr/>
        </p:nvSpPr>
        <p:spPr bwMode="auto">
          <a:xfrm rot="12254103">
            <a:off x="1508125" y="4887913"/>
            <a:ext cx="533400" cy="344487"/>
          </a:xfrm>
          <a:custGeom>
            <a:avLst/>
            <a:gdLst>
              <a:gd name="G0" fmla="+- 0 0 0"/>
              <a:gd name="G1" fmla="+- 18870 0 0"/>
              <a:gd name="G2" fmla="+- 21600 0 0"/>
              <a:gd name="T0" fmla="*/ 10511 w 21600"/>
              <a:gd name="T1" fmla="*/ 0 h 18870"/>
              <a:gd name="T2" fmla="*/ 21600 w 21600"/>
              <a:gd name="T3" fmla="*/ 18870 h 18870"/>
              <a:gd name="T4" fmla="*/ 0 w 21600"/>
              <a:gd name="T5" fmla="*/ 18870 h 18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870" fill="none" extrusionOk="0">
                <a:moveTo>
                  <a:pt x="10511" y="-1"/>
                </a:moveTo>
                <a:cubicBezTo>
                  <a:pt x="17356" y="3813"/>
                  <a:pt x="21600" y="11034"/>
                  <a:pt x="21600" y="18870"/>
                </a:cubicBezTo>
              </a:path>
              <a:path w="21600" h="18870" stroke="0" extrusionOk="0">
                <a:moveTo>
                  <a:pt x="10511" y="-1"/>
                </a:moveTo>
                <a:cubicBezTo>
                  <a:pt x="17356" y="3813"/>
                  <a:pt x="21600" y="11034"/>
                  <a:pt x="21600" y="18870"/>
                </a:cubicBezTo>
                <a:lnTo>
                  <a:pt x="0" y="1887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 rot="-1634725">
            <a:off x="2289175" y="4292600"/>
            <a:ext cx="228600" cy="76200"/>
          </a:xfrm>
          <a:prstGeom prst="cube">
            <a:avLst>
              <a:gd name="adj" fmla="val 26519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Arc 8"/>
          <p:cNvSpPr>
            <a:spLocks/>
          </p:cNvSpPr>
          <p:nvPr/>
        </p:nvSpPr>
        <p:spPr bwMode="auto">
          <a:xfrm rot="12254103">
            <a:off x="2636838" y="4248150"/>
            <a:ext cx="533400" cy="344488"/>
          </a:xfrm>
          <a:custGeom>
            <a:avLst/>
            <a:gdLst>
              <a:gd name="G0" fmla="+- 0 0 0"/>
              <a:gd name="G1" fmla="+- 18870 0 0"/>
              <a:gd name="G2" fmla="+- 21600 0 0"/>
              <a:gd name="T0" fmla="*/ 10511 w 21600"/>
              <a:gd name="T1" fmla="*/ 0 h 18870"/>
              <a:gd name="T2" fmla="*/ 21600 w 21600"/>
              <a:gd name="T3" fmla="*/ 18870 h 18870"/>
              <a:gd name="T4" fmla="*/ 0 w 21600"/>
              <a:gd name="T5" fmla="*/ 18870 h 18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870" fill="none" extrusionOk="0">
                <a:moveTo>
                  <a:pt x="10511" y="-1"/>
                </a:moveTo>
                <a:cubicBezTo>
                  <a:pt x="17356" y="3813"/>
                  <a:pt x="21600" y="11034"/>
                  <a:pt x="21600" y="18870"/>
                </a:cubicBezTo>
              </a:path>
              <a:path w="21600" h="18870" stroke="0" extrusionOk="0">
                <a:moveTo>
                  <a:pt x="10511" y="-1"/>
                </a:moveTo>
                <a:cubicBezTo>
                  <a:pt x="17356" y="3813"/>
                  <a:pt x="21600" y="11034"/>
                  <a:pt x="21600" y="18870"/>
                </a:cubicBezTo>
                <a:lnTo>
                  <a:pt x="0" y="1887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rot="21441785" flipV="1">
            <a:off x="1577975" y="4321175"/>
            <a:ext cx="1143000" cy="533400"/>
          </a:xfrm>
          <a:prstGeom prst="line">
            <a:avLst/>
          </a:prstGeom>
          <a:noFill/>
          <a:ln w="9525">
            <a:solidFill>
              <a:srgbClr val="9FCC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rot="21441785" flipV="1">
            <a:off x="1581150" y="4397375"/>
            <a:ext cx="1143000" cy="533400"/>
          </a:xfrm>
          <a:prstGeom prst="line">
            <a:avLst/>
          </a:prstGeom>
          <a:noFill/>
          <a:ln w="9525">
            <a:solidFill>
              <a:srgbClr val="9FCC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rot="21441785" flipV="1">
            <a:off x="1603375" y="4471988"/>
            <a:ext cx="1143000" cy="533400"/>
          </a:xfrm>
          <a:prstGeom prst="line">
            <a:avLst/>
          </a:prstGeom>
          <a:noFill/>
          <a:ln w="9525">
            <a:solidFill>
              <a:srgbClr val="9FCC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rot="21441785" flipV="1">
            <a:off x="1577975" y="4321175"/>
            <a:ext cx="1143000" cy="533400"/>
          </a:xfrm>
          <a:prstGeom prst="line">
            <a:avLst/>
          </a:prstGeom>
          <a:noFill/>
          <a:ln w="9525">
            <a:solidFill>
              <a:srgbClr val="9FCC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rot="21441785" flipV="1">
            <a:off x="1644650" y="4546600"/>
            <a:ext cx="1143000" cy="533400"/>
          </a:xfrm>
          <a:prstGeom prst="line">
            <a:avLst/>
          </a:prstGeom>
          <a:noFill/>
          <a:ln w="9525">
            <a:solidFill>
              <a:srgbClr val="9FCC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rot="21441785" flipV="1">
            <a:off x="1685925" y="4602163"/>
            <a:ext cx="1143000" cy="533400"/>
          </a:xfrm>
          <a:prstGeom prst="line">
            <a:avLst/>
          </a:prstGeom>
          <a:noFill/>
          <a:ln w="9525">
            <a:solidFill>
              <a:srgbClr val="9FCC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51" name="AutoShape 15"/>
          <p:cNvSpPr>
            <a:spLocks noChangeArrowheads="1"/>
          </p:cNvSpPr>
          <p:nvPr/>
        </p:nvSpPr>
        <p:spPr bwMode="auto">
          <a:xfrm rot="-6667123">
            <a:off x="1439069" y="4763294"/>
            <a:ext cx="382588" cy="609600"/>
          </a:xfrm>
          <a:custGeom>
            <a:avLst/>
            <a:gdLst>
              <a:gd name="G0" fmla="+- 9891 0 0"/>
              <a:gd name="G1" fmla="+- -9082108 0 0"/>
              <a:gd name="G2" fmla="+- 0 0 -9082108"/>
              <a:gd name="T0" fmla="*/ 0 256 1"/>
              <a:gd name="T1" fmla="*/ 180 256 1"/>
              <a:gd name="G3" fmla="+- -9082108 T0 T1"/>
              <a:gd name="T2" fmla="*/ 0 256 1"/>
              <a:gd name="T3" fmla="*/ 90 256 1"/>
              <a:gd name="G4" fmla="+- -9082108 T2 T3"/>
              <a:gd name="G5" fmla="*/ G4 2 1"/>
              <a:gd name="T4" fmla="*/ 90 256 1"/>
              <a:gd name="T5" fmla="*/ 0 256 1"/>
              <a:gd name="G6" fmla="+- -9082108 T4 T5"/>
              <a:gd name="G7" fmla="*/ G6 2 1"/>
              <a:gd name="G8" fmla="abs -9082108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9891"/>
              <a:gd name="G18" fmla="*/ 9891 1 2"/>
              <a:gd name="G19" fmla="+- G18 5400 0"/>
              <a:gd name="G20" fmla="cos G19 -9082108"/>
              <a:gd name="G21" fmla="sin G19 -9082108"/>
              <a:gd name="G22" fmla="+- G20 10800 0"/>
              <a:gd name="G23" fmla="+- G21 10800 0"/>
              <a:gd name="G24" fmla="+- 10800 0 G20"/>
              <a:gd name="G25" fmla="+- 9891 10800 0"/>
              <a:gd name="G26" fmla="?: G9 G17 G25"/>
              <a:gd name="G27" fmla="?: G9 0 21600"/>
              <a:gd name="G28" fmla="cos 10800 -9082108"/>
              <a:gd name="G29" fmla="sin 10800 -9082108"/>
              <a:gd name="G30" fmla="sin 9891 -9082108"/>
              <a:gd name="G31" fmla="+- G28 10800 0"/>
              <a:gd name="G32" fmla="+- G29 10800 0"/>
              <a:gd name="G33" fmla="+- G30 10800 0"/>
              <a:gd name="G34" fmla="?: G4 0 G31"/>
              <a:gd name="G35" fmla="?: -9082108 G34 0"/>
              <a:gd name="G36" fmla="?: G6 G35 G31"/>
              <a:gd name="G37" fmla="+- 21600 0 G36"/>
              <a:gd name="G38" fmla="?: G4 0 G33"/>
              <a:gd name="G39" fmla="?: -9082108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3041 w 21600"/>
              <a:gd name="T15" fmla="*/ 3955 h 21600"/>
              <a:gd name="T16" fmla="*/ 10800 w 21600"/>
              <a:gd name="T17" fmla="*/ 909 h 21600"/>
              <a:gd name="T18" fmla="*/ 18559 w 21600"/>
              <a:gd name="T19" fmla="*/ 3955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382" y="4256"/>
                </a:moveTo>
                <a:cubicBezTo>
                  <a:pt x="5260" y="2128"/>
                  <a:pt x="7961" y="908"/>
                  <a:pt x="10800" y="909"/>
                </a:cubicBezTo>
                <a:cubicBezTo>
                  <a:pt x="13638" y="909"/>
                  <a:pt x="16339" y="2128"/>
                  <a:pt x="18217" y="4256"/>
                </a:cubicBezTo>
                <a:lnTo>
                  <a:pt x="18898" y="3655"/>
                </a:lnTo>
                <a:cubicBezTo>
                  <a:pt x="16848" y="1331"/>
                  <a:pt x="13899" y="-1"/>
                  <a:pt x="10799" y="0"/>
                </a:cubicBezTo>
                <a:cubicBezTo>
                  <a:pt x="7700" y="0"/>
                  <a:pt x="4751" y="1331"/>
                  <a:pt x="2701" y="3655"/>
                </a:cubicBezTo>
                <a:close/>
              </a:path>
            </a:pathLst>
          </a:custGeom>
          <a:solidFill>
            <a:srgbClr val="C0C0C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9952" name="Arc 16"/>
          <p:cNvSpPr>
            <a:spLocks/>
          </p:cNvSpPr>
          <p:nvPr/>
        </p:nvSpPr>
        <p:spPr bwMode="auto">
          <a:xfrm rot="11577997">
            <a:off x="2798763" y="4132263"/>
            <a:ext cx="554037" cy="471487"/>
          </a:xfrm>
          <a:custGeom>
            <a:avLst/>
            <a:gdLst>
              <a:gd name="G0" fmla="+- 0 0 0"/>
              <a:gd name="G1" fmla="+- 18870 0 0"/>
              <a:gd name="G2" fmla="+- 21600 0 0"/>
              <a:gd name="T0" fmla="*/ 10511 w 21600"/>
              <a:gd name="T1" fmla="*/ 0 h 18870"/>
              <a:gd name="T2" fmla="*/ 21600 w 21600"/>
              <a:gd name="T3" fmla="*/ 18870 h 18870"/>
              <a:gd name="T4" fmla="*/ 0 w 21600"/>
              <a:gd name="T5" fmla="*/ 18870 h 18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870" fill="none" extrusionOk="0">
                <a:moveTo>
                  <a:pt x="10511" y="-1"/>
                </a:moveTo>
                <a:cubicBezTo>
                  <a:pt x="17356" y="3813"/>
                  <a:pt x="21600" y="11034"/>
                  <a:pt x="21600" y="18870"/>
                </a:cubicBezTo>
              </a:path>
              <a:path w="21600" h="18870" stroke="0" extrusionOk="0">
                <a:moveTo>
                  <a:pt x="10511" y="-1"/>
                </a:moveTo>
                <a:cubicBezTo>
                  <a:pt x="17356" y="3813"/>
                  <a:pt x="21600" y="11034"/>
                  <a:pt x="21600" y="18870"/>
                </a:cubicBezTo>
                <a:lnTo>
                  <a:pt x="0" y="1887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 rot="427501">
            <a:off x="4724400" y="4343400"/>
            <a:ext cx="2724150" cy="1277938"/>
            <a:chOff x="2976" y="2651"/>
            <a:chExt cx="1716" cy="805"/>
          </a:xfrm>
        </p:grpSpPr>
        <p:sp>
          <p:nvSpPr>
            <p:cNvPr id="39954" name="AutoShape 18" descr="Green marble"/>
            <p:cNvSpPr>
              <a:spLocks noChangeArrowheads="1"/>
            </p:cNvSpPr>
            <p:nvPr/>
          </p:nvSpPr>
          <p:spPr bwMode="auto">
            <a:xfrm rot="19732917" flipV="1">
              <a:off x="2981" y="2700"/>
              <a:ext cx="1711" cy="433"/>
            </a:xfrm>
            <a:prstGeom prst="parallelogram">
              <a:avLst>
                <a:gd name="adj" fmla="val 98788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5" name="AutoShape 19"/>
            <p:cNvSpPr>
              <a:spLocks noChangeArrowheads="1"/>
            </p:cNvSpPr>
            <p:nvPr/>
          </p:nvSpPr>
          <p:spPr bwMode="auto">
            <a:xfrm rot="5620470">
              <a:off x="3154" y="3016"/>
              <a:ext cx="241" cy="598"/>
            </a:xfrm>
            <a:prstGeom prst="parallelogram">
              <a:avLst>
                <a:gd name="adj" fmla="val 46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6" name="AutoShape 20"/>
            <p:cNvSpPr>
              <a:spLocks noChangeArrowheads="1"/>
            </p:cNvSpPr>
            <p:nvPr/>
          </p:nvSpPr>
          <p:spPr bwMode="auto">
            <a:xfrm rot="16204570" flipV="1">
              <a:off x="3716" y="2497"/>
              <a:ext cx="805" cy="1113"/>
            </a:xfrm>
            <a:prstGeom prst="parallelogram">
              <a:avLst>
                <a:gd name="adj" fmla="val 8426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6400800" y="4267200"/>
            <a:ext cx="609600" cy="381000"/>
            <a:chOff x="3347" y="2339"/>
            <a:chExt cx="384" cy="240"/>
          </a:xfrm>
        </p:grpSpPr>
        <p:sp>
          <p:nvSpPr>
            <p:cNvPr id="39958" name="AutoShape 22"/>
            <p:cNvSpPr>
              <a:spLocks noChangeArrowheads="1"/>
            </p:cNvSpPr>
            <p:nvPr/>
          </p:nvSpPr>
          <p:spPr bwMode="auto">
            <a:xfrm rot="21455878" flipH="1" flipV="1">
              <a:off x="3347" y="2412"/>
              <a:ext cx="384" cy="167"/>
            </a:xfrm>
            <a:custGeom>
              <a:avLst/>
              <a:gdLst>
                <a:gd name="G0" fmla="+- 5370 0 0"/>
                <a:gd name="G1" fmla="+- 5939493 0 0"/>
                <a:gd name="G2" fmla="+- 0 0 5939493"/>
                <a:gd name="T0" fmla="*/ 0 256 1"/>
                <a:gd name="T1" fmla="*/ 180 256 1"/>
                <a:gd name="G3" fmla="+- 5939493 T0 T1"/>
                <a:gd name="T2" fmla="*/ 0 256 1"/>
                <a:gd name="T3" fmla="*/ 90 256 1"/>
                <a:gd name="G4" fmla="+- 5939493 T2 T3"/>
                <a:gd name="G5" fmla="*/ G4 2 1"/>
                <a:gd name="T4" fmla="*/ 90 256 1"/>
                <a:gd name="T5" fmla="*/ 0 256 1"/>
                <a:gd name="G6" fmla="+- 5939493 T4 T5"/>
                <a:gd name="G7" fmla="*/ G6 2 1"/>
                <a:gd name="G8" fmla="abs 5939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370"/>
                <a:gd name="G18" fmla="*/ 5370 1 2"/>
                <a:gd name="G19" fmla="+- G18 5400 0"/>
                <a:gd name="G20" fmla="cos G19 5939493"/>
                <a:gd name="G21" fmla="sin G19 5939493"/>
                <a:gd name="G22" fmla="+- G20 10800 0"/>
                <a:gd name="G23" fmla="+- G21 10800 0"/>
                <a:gd name="G24" fmla="+- 10800 0 G20"/>
                <a:gd name="G25" fmla="+- 5370 10800 0"/>
                <a:gd name="G26" fmla="?: G9 G17 G25"/>
                <a:gd name="G27" fmla="?: G9 0 21600"/>
                <a:gd name="G28" fmla="cos 10800 5939493"/>
                <a:gd name="G29" fmla="sin 10800 5939493"/>
                <a:gd name="G30" fmla="sin 5370 5939493"/>
                <a:gd name="G31" fmla="+- G28 10800 0"/>
                <a:gd name="G32" fmla="+- G29 10800 0"/>
                <a:gd name="G33" fmla="+- G30 10800 0"/>
                <a:gd name="G34" fmla="?: G4 0 G31"/>
                <a:gd name="G35" fmla="?: 5939493 G34 0"/>
                <a:gd name="G36" fmla="?: G6 G35 G31"/>
                <a:gd name="G37" fmla="+- 21600 0 G36"/>
                <a:gd name="G38" fmla="?: G4 0 G33"/>
                <a:gd name="G39" fmla="?: 5939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0711 w 21600"/>
                <a:gd name="T15" fmla="*/ 18884 h 21600"/>
                <a:gd name="T16" fmla="*/ 10800 w 21600"/>
                <a:gd name="T17" fmla="*/ 5430 h 21600"/>
                <a:gd name="T18" fmla="*/ 10889 w 21600"/>
                <a:gd name="T19" fmla="*/ 18884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741" y="16169"/>
                  </a:moveTo>
                  <a:cubicBezTo>
                    <a:pt x="7798" y="16137"/>
                    <a:pt x="5430" y="13742"/>
                    <a:pt x="5430" y="10800"/>
                  </a:cubicBezTo>
                  <a:cubicBezTo>
                    <a:pt x="5430" y="7834"/>
                    <a:pt x="7834" y="5430"/>
                    <a:pt x="10800" y="5430"/>
                  </a:cubicBezTo>
                  <a:cubicBezTo>
                    <a:pt x="13765" y="5430"/>
                    <a:pt x="16170" y="7834"/>
                    <a:pt x="16170" y="10800"/>
                  </a:cubicBezTo>
                  <a:cubicBezTo>
                    <a:pt x="16170" y="13742"/>
                    <a:pt x="13801" y="16137"/>
                    <a:pt x="10858" y="16169"/>
                  </a:cubicBezTo>
                  <a:lnTo>
                    <a:pt x="10918" y="21599"/>
                  </a:lnTo>
                  <a:cubicBezTo>
                    <a:pt x="16836" y="21534"/>
                    <a:pt x="21600" y="1671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6718"/>
                    <a:pt x="4763" y="21534"/>
                    <a:pt x="10681" y="2159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miter lim="800000"/>
              <a:headEnd/>
              <a:tailEnd/>
            </a:ln>
            <a:effectLst/>
            <a:scene3d>
              <a:camera prst="legacyObliqueTopRight">
                <a:rot lat="17400000" lon="20999999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9959" name="AutoShape 23"/>
            <p:cNvSpPr>
              <a:spLocks noChangeArrowheads="1"/>
            </p:cNvSpPr>
            <p:nvPr/>
          </p:nvSpPr>
          <p:spPr bwMode="auto">
            <a:xfrm flipH="1">
              <a:off x="3464" y="2339"/>
              <a:ext cx="160" cy="180"/>
            </a:xfrm>
            <a:prstGeom prst="can">
              <a:avLst>
                <a:gd name="adj" fmla="val 3276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5581650" y="4648200"/>
            <a:ext cx="609600" cy="381000"/>
            <a:chOff x="3347" y="2339"/>
            <a:chExt cx="384" cy="240"/>
          </a:xfrm>
        </p:grpSpPr>
        <p:sp>
          <p:nvSpPr>
            <p:cNvPr id="39961" name="AutoShape 25"/>
            <p:cNvSpPr>
              <a:spLocks noChangeArrowheads="1"/>
            </p:cNvSpPr>
            <p:nvPr/>
          </p:nvSpPr>
          <p:spPr bwMode="auto">
            <a:xfrm rot="21455878" flipH="1" flipV="1">
              <a:off x="3347" y="2412"/>
              <a:ext cx="384" cy="167"/>
            </a:xfrm>
            <a:custGeom>
              <a:avLst/>
              <a:gdLst>
                <a:gd name="G0" fmla="+- 5370 0 0"/>
                <a:gd name="G1" fmla="+- 5939493 0 0"/>
                <a:gd name="G2" fmla="+- 0 0 5939493"/>
                <a:gd name="T0" fmla="*/ 0 256 1"/>
                <a:gd name="T1" fmla="*/ 180 256 1"/>
                <a:gd name="G3" fmla="+- 5939493 T0 T1"/>
                <a:gd name="T2" fmla="*/ 0 256 1"/>
                <a:gd name="T3" fmla="*/ 90 256 1"/>
                <a:gd name="G4" fmla="+- 5939493 T2 T3"/>
                <a:gd name="G5" fmla="*/ G4 2 1"/>
                <a:gd name="T4" fmla="*/ 90 256 1"/>
                <a:gd name="T5" fmla="*/ 0 256 1"/>
                <a:gd name="G6" fmla="+- 5939493 T4 T5"/>
                <a:gd name="G7" fmla="*/ G6 2 1"/>
                <a:gd name="G8" fmla="abs 5939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370"/>
                <a:gd name="G18" fmla="*/ 5370 1 2"/>
                <a:gd name="G19" fmla="+- G18 5400 0"/>
                <a:gd name="G20" fmla="cos G19 5939493"/>
                <a:gd name="G21" fmla="sin G19 5939493"/>
                <a:gd name="G22" fmla="+- G20 10800 0"/>
                <a:gd name="G23" fmla="+- G21 10800 0"/>
                <a:gd name="G24" fmla="+- 10800 0 G20"/>
                <a:gd name="G25" fmla="+- 5370 10800 0"/>
                <a:gd name="G26" fmla="?: G9 G17 G25"/>
                <a:gd name="G27" fmla="?: G9 0 21600"/>
                <a:gd name="G28" fmla="cos 10800 5939493"/>
                <a:gd name="G29" fmla="sin 10800 5939493"/>
                <a:gd name="G30" fmla="sin 5370 5939493"/>
                <a:gd name="G31" fmla="+- G28 10800 0"/>
                <a:gd name="G32" fmla="+- G29 10800 0"/>
                <a:gd name="G33" fmla="+- G30 10800 0"/>
                <a:gd name="G34" fmla="?: G4 0 G31"/>
                <a:gd name="G35" fmla="?: 5939493 G34 0"/>
                <a:gd name="G36" fmla="?: G6 G35 G31"/>
                <a:gd name="G37" fmla="+- 21600 0 G36"/>
                <a:gd name="G38" fmla="?: G4 0 G33"/>
                <a:gd name="G39" fmla="?: 5939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0711 w 21600"/>
                <a:gd name="T15" fmla="*/ 18884 h 21600"/>
                <a:gd name="T16" fmla="*/ 10800 w 21600"/>
                <a:gd name="T17" fmla="*/ 5430 h 21600"/>
                <a:gd name="T18" fmla="*/ 10889 w 21600"/>
                <a:gd name="T19" fmla="*/ 18884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741" y="16169"/>
                  </a:moveTo>
                  <a:cubicBezTo>
                    <a:pt x="7798" y="16137"/>
                    <a:pt x="5430" y="13742"/>
                    <a:pt x="5430" y="10800"/>
                  </a:cubicBezTo>
                  <a:cubicBezTo>
                    <a:pt x="5430" y="7834"/>
                    <a:pt x="7834" y="5430"/>
                    <a:pt x="10800" y="5430"/>
                  </a:cubicBezTo>
                  <a:cubicBezTo>
                    <a:pt x="13765" y="5430"/>
                    <a:pt x="16170" y="7834"/>
                    <a:pt x="16170" y="10800"/>
                  </a:cubicBezTo>
                  <a:cubicBezTo>
                    <a:pt x="16170" y="13742"/>
                    <a:pt x="13801" y="16137"/>
                    <a:pt x="10858" y="16169"/>
                  </a:cubicBezTo>
                  <a:lnTo>
                    <a:pt x="10918" y="21599"/>
                  </a:lnTo>
                  <a:cubicBezTo>
                    <a:pt x="16836" y="21534"/>
                    <a:pt x="21600" y="1671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6718"/>
                    <a:pt x="4763" y="21534"/>
                    <a:pt x="10681" y="2159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miter lim="800000"/>
              <a:headEnd/>
              <a:tailEnd/>
            </a:ln>
            <a:effectLst/>
            <a:scene3d>
              <a:camera prst="legacyObliqueTopRight">
                <a:rot lat="17400000" lon="20999999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9962" name="AutoShape 26"/>
            <p:cNvSpPr>
              <a:spLocks noChangeArrowheads="1"/>
            </p:cNvSpPr>
            <p:nvPr/>
          </p:nvSpPr>
          <p:spPr bwMode="auto">
            <a:xfrm flipH="1">
              <a:off x="3464" y="2339"/>
              <a:ext cx="160" cy="180"/>
            </a:xfrm>
            <a:prstGeom prst="can">
              <a:avLst>
                <a:gd name="adj" fmla="val 3276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63" name="AutoShape 27"/>
          <p:cNvSpPr>
            <a:spLocks noChangeArrowheads="1"/>
          </p:cNvSpPr>
          <p:nvPr/>
        </p:nvSpPr>
        <p:spPr bwMode="auto">
          <a:xfrm>
            <a:off x="6629400" y="3276600"/>
            <a:ext cx="152400" cy="1047750"/>
          </a:xfrm>
          <a:prstGeom prst="can">
            <a:avLst>
              <a:gd name="adj" fmla="val 45229"/>
            </a:avLst>
          </a:prstGeom>
          <a:gradFill rotWithShape="1">
            <a:gsLst>
              <a:gs pos="0">
                <a:srgbClr val="C0C0C0"/>
              </a:gs>
              <a:gs pos="50000">
                <a:srgbClr val="C0C0C0">
                  <a:gamma/>
                  <a:tint val="3137"/>
                  <a:invGamma/>
                </a:srgbClr>
              </a:gs>
              <a:gs pos="100000">
                <a:srgbClr val="C0C0C0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AutoShape 28"/>
          <p:cNvSpPr>
            <a:spLocks noChangeArrowheads="1"/>
          </p:cNvSpPr>
          <p:nvPr/>
        </p:nvSpPr>
        <p:spPr bwMode="auto">
          <a:xfrm>
            <a:off x="5810250" y="3352800"/>
            <a:ext cx="152400" cy="1352550"/>
          </a:xfrm>
          <a:prstGeom prst="can">
            <a:avLst>
              <a:gd name="adj" fmla="val 58386"/>
            </a:avLst>
          </a:prstGeom>
          <a:gradFill rotWithShape="1">
            <a:gsLst>
              <a:gs pos="0">
                <a:srgbClr val="C0C0C0"/>
              </a:gs>
              <a:gs pos="50000">
                <a:srgbClr val="C0C0C0">
                  <a:gamma/>
                  <a:tint val="3137"/>
                  <a:invGamma/>
                </a:srgbClr>
              </a:gs>
              <a:gs pos="100000">
                <a:srgbClr val="C0C0C0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65" name="AutoShape 29"/>
          <p:cNvSpPr>
            <a:spLocks noChangeArrowheads="1"/>
          </p:cNvSpPr>
          <p:nvPr/>
        </p:nvSpPr>
        <p:spPr bwMode="auto">
          <a:xfrm rot="5400000">
            <a:off x="5438775" y="1419225"/>
            <a:ext cx="2762250" cy="1905000"/>
          </a:xfrm>
          <a:prstGeom prst="parallelogram">
            <a:avLst>
              <a:gd name="adj" fmla="val 36250"/>
            </a:avLst>
          </a:prstGeom>
          <a:gradFill rotWithShape="1">
            <a:gsLst>
              <a:gs pos="0">
                <a:srgbClr val="800000">
                  <a:alpha val="75000"/>
                </a:srgbClr>
              </a:gs>
              <a:gs pos="100000">
                <a:srgbClr val="8000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 rot="32902083">
            <a:off x="6284913" y="1619250"/>
            <a:ext cx="992187" cy="1624013"/>
            <a:chOff x="3552" y="240"/>
            <a:chExt cx="1584" cy="1824"/>
          </a:xfrm>
        </p:grpSpPr>
        <p:sp>
          <p:nvSpPr>
            <p:cNvPr id="39967" name="Oval 31"/>
            <p:cNvSpPr>
              <a:spLocks noChangeArrowheads="1"/>
            </p:cNvSpPr>
            <p:nvPr/>
          </p:nvSpPr>
          <p:spPr bwMode="auto">
            <a:xfrm rot="-1711819">
              <a:off x="3552" y="240"/>
              <a:ext cx="1584" cy="1824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8" name="Oval 32"/>
            <p:cNvSpPr>
              <a:spLocks noChangeArrowheads="1"/>
            </p:cNvSpPr>
            <p:nvPr/>
          </p:nvSpPr>
          <p:spPr bwMode="auto">
            <a:xfrm rot="-1771866">
              <a:off x="3600" y="288"/>
              <a:ext cx="1488" cy="1728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69" name="AutoShape 33"/>
          <p:cNvSpPr>
            <a:spLocks noChangeArrowheads="1"/>
          </p:cNvSpPr>
          <p:nvPr/>
        </p:nvSpPr>
        <p:spPr bwMode="auto">
          <a:xfrm rot="9271918">
            <a:off x="4267200" y="2362200"/>
            <a:ext cx="2819400" cy="1143000"/>
          </a:xfrm>
          <a:prstGeom prst="parallelogram">
            <a:avLst>
              <a:gd name="adj" fmla="val 38279"/>
            </a:avLst>
          </a:prstGeom>
          <a:gradFill rotWithShape="1">
            <a:gsLst>
              <a:gs pos="0">
                <a:srgbClr val="FFCC99"/>
              </a:gs>
              <a:gs pos="100000">
                <a:srgbClr val="FFCC99">
                  <a:gamma/>
                  <a:tint val="3137"/>
                  <a:invGamma/>
                </a:srgbClr>
              </a:gs>
            </a:gsLst>
            <a:lin ang="27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3086100" y="1238250"/>
            <a:ext cx="534988" cy="1066800"/>
            <a:chOff x="2033" y="1392"/>
            <a:chExt cx="337" cy="672"/>
          </a:xfrm>
        </p:grpSpPr>
        <p:sp>
          <p:nvSpPr>
            <p:cNvPr id="39971" name="Oval 35"/>
            <p:cNvSpPr>
              <a:spLocks noChangeArrowheads="1"/>
            </p:cNvSpPr>
            <p:nvPr/>
          </p:nvSpPr>
          <p:spPr bwMode="auto">
            <a:xfrm rot="31879680">
              <a:off x="2033" y="1392"/>
              <a:ext cx="337" cy="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2" name="Oval 36"/>
            <p:cNvSpPr>
              <a:spLocks noChangeArrowheads="1"/>
            </p:cNvSpPr>
            <p:nvPr/>
          </p:nvSpPr>
          <p:spPr bwMode="auto">
            <a:xfrm rot="31941588">
              <a:off x="2064" y="1440"/>
              <a:ext cx="240" cy="58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549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3" name="Oval 37"/>
            <p:cNvSpPr>
              <a:spLocks noChangeArrowheads="1"/>
            </p:cNvSpPr>
            <p:nvPr/>
          </p:nvSpPr>
          <p:spPr bwMode="auto">
            <a:xfrm rot="-495235">
              <a:off x="2076" y="1440"/>
              <a:ext cx="240" cy="576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4" name="Oval 38"/>
            <p:cNvSpPr>
              <a:spLocks noChangeArrowheads="1"/>
            </p:cNvSpPr>
            <p:nvPr/>
          </p:nvSpPr>
          <p:spPr bwMode="auto">
            <a:xfrm>
              <a:off x="2148" y="1488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5" name="Oval 39"/>
            <p:cNvSpPr>
              <a:spLocks noChangeArrowheads="1"/>
            </p:cNvSpPr>
            <p:nvPr/>
          </p:nvSpPr>
          <p:spPr bwMode="auto">
            <a:xfrm>
              <a:off x="2208" y="1920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3295650" y="2114550"/>
            <a:ext cx="3505200" cy="1600200"/>
            <a:chOff x="2076" y="1320"/>
            <a:chExt cx="2208" cy="1008"/>
          </a:xfrm>
        </p:grpSpPr>
        <p:sp>
          <p:nvSpPr>
            <p:cNvPr id="39977" name="Line 41"/>
            <p:cNvSpPr>
              <a:spLocks noChangeShapeType="1"/>
            </p:cNvSpPr>
            <p:nvPr/>
          </p:nvSpPr>
          <p:spPr bwMode="auto">
            <a:xfrm flipV="1">
              <a:off x="2076" y="1320"/>
              <a:ext cx="2208" cy="100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78" name="Line 42"/>
            <p:cNvSpPr>
              <a:spLocks noChangeShapeType="1"/>
            </p:cNvSpPr>
            <p:nvPr/>
          </p:nvSpPr>
          <p:spPr bwMode="auto">
            <a:xfrm flipV="1">
              <a:off x="3024" y="1764"/>
              <a:ext cx="288" cy="14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3409950" y="2781300"/>
            <a:ext cx="3505200" cy="1600200"/>
            <a:chOff x="2148" y="1752"/>
            <a:chExt cx="2208" cy="1008"/>
          </a:xfrm>
        </p:grpSpPr>
        <p:sp>
          <p:nvSpPr>
            <p:cNvPr id="39980" name="Line 44"/>
            <p:cNvSpPr>
              <a:spLocks noChangeShapeType="1"/>
            </p:cNvSpPr>
            <p:nvPr/>
          </p:nvSpPr>
          <p:spPr bwMode="auto">
            <a:xfrm flipV="1">
              <a:off x="2148" y="1752"/>
              <a:ext cx="2208" cy="100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81" name="Line 45"/>
            <p:cNvSpPr>
              <a:spLocks noChangeShapeType="1"/>
            </p:cNvSpPr>
            <p:nvPr/>
          </p:nvSpPr>
          <p:spPr bwMode="auto">
            <a:xfrm flipV="1">
              <a:off x="3024" y="2220"/>
              <a:ext cx="288" cy="14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5410200" y="2095500"/>
            <a:ext cx="1409700" cy="952500"/>
            <a:chOff x="3792" y="1320"/>
            <a:chExt cx="504" cy="456"/>
          </a:xfrm>
        </p:grpSpPr>
        <p:sp>
          <p:nvSpPr>
            <p:cNvPr id="39983" name="Line 47"/>
            <p:cNvSpPr>
              <a:spLocks noChangeShapeType="1"/>
            </p:cNvSpPr>
            <p:nvPr/>
          </p:nvSpPr>
          <p:spPr bwMode="auto">
            <a:xfrm flipH="1">
              <a:off x="3792" y="1320"/>
              <a:ext cx="504" cy="45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84" name="Line 48"/>
            <p:cNvSpPr>
              <a:spLocks noChangeShapeType="1"/>
            </p:cNvSpPr>
            <p:nvPr/>
          </p:nvSpPr>
          <p:spPr bwMode="auto">
            <a:xfrm flipH="1">
              <a:off x="3984" y="1476"/>
              <a:ext cx="144" cy="1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49"/>
          <p:cNvGrpSpPr>
            <a:grpSpLocks/>
          </p:cNvGrpSpPr>
          <p:nvPr/>
        </p:nvGrpSpPr>
        <p:grpSpPr bwMode="auto">
          <a:xfrm>
            <a:off x="5410200" y="2781300"/>
            <a:ext cx="1485900" cy="266700"/>
            <a:chOff x="3408" y="1752"/>
            <a:chExt cx="936" cy="168"/>
          </a:xfrm>
        </p:grpSpPr>
        <p:sp>
          <p:nvSpPr>
            <p:cNvPr id="39986" name="Line 50"/>
            <p:cNvSpPr>
              <a:spLocks noChangeShapeType="1"/>
            </p:cNvSpPr>
            <p:nvPr/>
          </p:nvSpPr>
          <p:spPr bwMode="auto">
            <a:xfrm flipH="1">
              <a:off x="3408" y="1752"/>
              <a:ext cx="936" cy="16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87" name="Line 51"/>
            <p:cNvSpPr>
              <a:spLocks noChangeShapeType="1"/>
            </p:cNvSpPr>
            <p:nvPr/>
          </p:nvSpPr>
          <p:spPr bwMode="auto">
            <a:xfrm flipH="1">
              <a:off x="3792" y="1812"/>
              <a:ext cx="247" cy="3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06588" y="3251200"/>
            <a:ext cx="2284412" cy="1778000"/>
            <a:chOff x="835" y="2208"/>
            <a:chExt cx="1439" cy="1120"/>
          </a:xfrm>
        </p:grpSpPr>
        <p:sp>
          <p:nvSpPr>
            <p:cNvPr id="40963" name="Freeform 3"/>
            <p:cNvSpPr>
              <a:spLocks/>
            </p:cNvSpPr>
            <p:nvPr/>
          </p:nvSpPr>
          <p:spPr bwMode="auto">
            <a:xfrm rot="-158215">
              <a:off x="1676" y="2215"/>
              <a:ext cx="492" cy="732"/>
            </a:xfrm>
            <a:custGeom>
              <a:avLst/>
              <a:gdLst/>
              <a:ahLst/>
              <a:cxnLst>
                <a:cxn ang="0">
                  <a:pos x="360" y="0"/>
                </a:cxn>
                <a:cxn ang="0">
                  <a:pos x="144" y="180"/>
                </a:cxn>
                <a:cxn ang="0">
                  <a:pos x="120" y="336"/>
                </a:cxn>
                <a:cxn ang="0">
                  <a:pos x="0" y="432"/>
                </a:cxn>
                <a:cxn ang="0">
                  <a:pos x="24" y="528"/>
                </a:cxn>
                <a:cxn ang="0">
                  <a:pos x="84" y="684"/>
                </a:cxn>
                <a:cxn ang="0">
                  <a:pos x="192" y="660"/>
                </a:cxn>
                <a:cxn ang="0">
                  <a:pos x="324" y="732"/>
                </a:cxn>
                <a:cxn ang="0">
                  <a:pos x="492" y="672"/>
                </a:cxn>
              </a:cxnLst>
              <a:rect l="0" t="0" r="r" b="b"/>
              <a:pathLst>
                <a:path w="492" h="732">
                  <a:moveTo>
                    <a:pt x="360" y="0"/>
                  </a:moveTo>
                  <a:lnTo>
                    <a:pt x="144" y="180"/>
                  </a:lnTo>
                  <a:lnTo>
                    <a:pt x="120" y="336"/>
                  </a:lnTo>
                  <a:lnTo>
                    <a:pt x="0" y="432"/>
                  </a:lnTo>
                  <a:lnTo>
                    <a:pt x="24" y="528"/>
                  </a:lnTo>
                  <a:lnTo>
                    <a:pt x="84" y="684"/>
                  </a:lnTo>
                  <a:lnTo>
                    <a:pt x="192" y="660"/>
                  </a:lnTo>
                  <a:lnTo>
                    <a:pt x="324" y="732"/>
                  </a:lnTo>
                  <a:lnTo>
                    <a:pt x="492" y="672"/>
                  </a:lnTo>
                </a:path>
              </a:pathLst>
            </a:cu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4" name="Oval 4"/>
            <p:cNvSpPr>
              <a:spLocks noChangeArrowheads="1"/>
            </p:cNvSpPr>
            <p:nvPr/>
          </p:nvSpPr>
          <p:spPr bwMode="auto">
            <a:xfrm rot="31879680">
              <a:off x="1937" y="2208"/>
              <a:ext cx="337" cy="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Oval 5"/>
            <p:cNvSpPr>
              <a:spLocks noChangeArrowheads="1"/>
            </p:cNvSpPr>
            <p:nvPr/>
          </p:nvSpPr>
          <p:spPr bwMode="auto">
            <a:xfrm rot="31941588">
              <a:off x="1960" y="2252"/>
              <a:ext cx="300" cy="58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549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Freeform 6"/>
            <p:cNvSpPr>
              <a:spLocks/>
            </p:cNvSpPr>
            <p:nvPr/>
          </p:nvSpPr>
          <p:spPr bwMode="auto">
            <a:xfrm rot="-158215">
              <a:off x="873" y="2663"/>
              <a:ext cx="914" cy="665"/>
            </a:xfrm>
            <a:custGeom>
              <a:avLst/>
              <a:gdLst/>
              <a:ahLst/>
              <a:cxnLst>
                <a:cxn ang="0">
                  <a:pos x="833" y="0"/>
                </a:cxn>
                <a:cxn ang="0">
                  <a:pos x="8" y="404"/>
                </a:cxn>
                <a:cxn ang="0">
                  <a:pos x="0" y="501"/>
                </a:cxn>
                <a:cxn ang="0">
                  <a:pos x="29" y="595"/>
                </a:cxn>
                <a:cxn ang="0">
                  <a:pos x="92" y="665"/>
                </a:cxn>
                <a:cxn ang="0">
                  <a:pos x="914" y="266"/>
                </a:cxn>
              </a:cxnLst>
              <a:rect l="0" t="0" r="r" b="b"/>
              <a:pathLst>
                <a:path w="914" h="665">
                  <a:moveTo>
                    <a:pt x="833" y="0"/>
                  </a:moveTo>
                  <a:lnTo>
                    <a:pt x="8" y="404"/>
                  </a:lnTo>
                  <a:lnTo>
                    <a:pt x="0" y="501"/>
                  </a:lnTo>
                  <a:lnTo>
                    <a:pt x="29" y="595"/>
                  </a:lnTo>
                  <a:lnTo>
                    <a:pt x="92" y="665"/>
                  </a:lnTo>
                  <a:lnTo>
                    <a:pt x="914" y="266"/>
                  </a:lnTo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7" name="Arc 7"/>
            <p:cNvSpPr>
              <a:spLocks/>
            </p:cNvSpPr>
            <p:nvPr/>
          </p:nvSpPr>
          <p:spPr bwMode="auto">
            <a:xfrm rot="12254103">
              <a:off x="950" y="3079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AutoShape 8"/>
            <p:cNvSpPr>
              <a:spLocks noChangeArrowheads="1"/>
            </p:cNvSpPr>
            <p:nvPr/>
          </p:nvSpPr>
          <p:spPr bwMode="auto">
            <a:xfrm rot="-1634725">
              <a:off x="1442" y="2704"/>
              <a:ext cx="144" cy="48"/>
            </a:xfrm>
            <a:prstGeom prst="cube">
              <a:avLst>
                <a:gd name="adj" fmla="val 26519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9" name="Arc 9"/>
            <p:cNvSpPr>
              <a:spLocks/>
            </p:cNvSpPr>
            <p:nvPr/>
          </p:nvSpPr>
          <p:spPr bwMode="auto">
            <a:xfrm rot="12254103">
              <a:off x="1661" y="2676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rot="21441785" flipV="1">
              <a:off x="994" y="272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rot="21441785" flipV="1">
              <a:off x="996" y="2770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 rot="21441785" flipV="1">
              <a:off x="1010" y="2817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 rot="21441785" flipV="1">
              <a:off x="994" y="272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 rot="21441785" flipV="1">
              <a:off x="1036" y="2864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 rot="21441785" flipV="1">
              <a:off x="1062" y="2899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AutoShape 16"/>
            <p:cNvSpPr>
              <a:spLocks noChangeArrowheads="1"/>
            </p:cNvSpPr>
            <p:nvPr/>
          </p:nvSpPr>
          <p:spPr bwMode="auto">
            <a:xfrm rot="-6667123">
              <a:off x="906" y="3001"/>
              <a:ext cx="241" cy="384"/>
            </a:xfrm>
            <a:custGeom>
              <a:avLst/>
              <a:gdLst>
                <a:gd name="G0" fmla="+- 9891 0 0"/>
                <a:gd name="G1" fmla="+- -9082108 0 0"/>
                <a:gd name="G2" fmla="+- 0 0 -9082108"/>
                <a:gd name="T0" fmla="*/ 0 256 1"/>
                <a:gd name="T1" fmla="*/ 180 256 1"/>
                <a:gd name="G3" fmla="+- -9082108 T0 T1"/>
                <a:gd name="T2" fmla="*/ 0 256 1"/>
                <a:gd name="T3" fmla="*/ 90 256 1"/>
                <a:gd name="G4" fmla="+- -9082108 T2 T3"/>
                <a:gd name="G5" fmla="*/ G4 2 1"/>
                <a:gd name="T4" fmla="*/ 90 256 1"/>
                <a:gd name="T5" fmla="*/ 0 256 1"/>
                <a:gd name="G6" fmla="+- -9082108 T4 T5"/>
                <a:gd name="G7" fmla="*/ G6 2 1"/>
                <a:gd name="G8" fmla="abs -908210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891"/>
                <a:gd name="G18" fmla="*/ 9891 1 2"/>
                <a:gd name="G19" fmla="+- G18 5400 0"/>
                <a:gd name="G20" fmla="cos G19 -9082108"/>
                <a:gd name="G21" fmla="sin G19 -9082108"/>
                <a:gd name="G22" fmla="+- G20 10800 0"/>
                <a:gd name="G23" fmla="+- G21 10800 0"/>
                <a:gd name="G24" fmla="+- 10800 0 G20"/>
                <a:gd name="G25" fmla="+- 9891 10800 0"/>
                <a:gd name="G26" fmla="?: G9 G17 G25"/>
                <a:gd name="G27" fmla="?: G9 0 21600"/>
                <a:gd name="G28" fmla="cos 10800 -9082108"/>
                <a:gd name="G29" fmla="sin 10800 -9082108"/>
                <a:gd name="G30" fmla="sin 9891 -9082108"/>
                <a:gd name="G31" fmla="+- G28 10800 0"/>
                <a:gd name="G32" fmla="+- G29 10800 0"/>
                <a:gd name="G33" fmla="+- G30 10800 0"/>
                <a:gd name="G34" fmla="?: G4 0 G31"/>
                <a:gd name="G35" fmla="?: -9082108 G34 0"/>
                <a:gd name="G36" fmla="?: G6 G35 G31"/>
                <a:gd name="G37" fmla="+- 21600 0 G36"/>
                <a:gd name="G38" fmla="?: G4 0 G33"/>
                <a:gd name="G39" fmla="?: -908210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041 w 21600"/>
                <a:gd name="T15" fmla="*/ 3955 h 21600"/>
                <a:gd name="T16" fmla="*/ 10800 w 21600"/>
                <a:gd name="T17" fmla="*/ 909 h 21600"/>
                <a:gd name="T18" fmla="*/ 18559 w 21600"/>
                <a:gd name="T19" fmla="*/ 395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382" y="4256"/>
                  </a:moveTo>
                  <a:cubicBezTo>
                    <a:pt x="5260" y="2128"/>
                    <a:pt x="7961" y="908"/>
                    <a:pt x="10800" y="909"/>
                  </a:cubicBezTo>
                  <a:cubicBezTo>
                    <a:pt x="13638" y="909"/>
                    <a:pt x="16339" y="2128"/>
                    <a:pt x="18217" y="4256"/>
                  </a:cubicBezTo>
                  <a:lnTo>
                    <a:pt x="18898" y="3655"/>
                  </a:lnTo>
                  <a:cubicBezTo>
                    <a:pt x="16848" y="1331"/>
                    <a:pt x="13899" y="-1"/>
                    <a:pt x="10799" y="0"/>
                  </a:cubicBezTo>
                  <a:cubicBezTo>
                    <a:pt x="7700" y="0"/>
                    <a:pt x="4751" y="1331"/>
                    <a:pt x="2701" y="3655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0977" name="Arc 17"/>
            <p:cNvSpPr>
              <a:spLocks/>
            </p:cNvSpPr>
            <p:nvPr/>
          </p:nvSpPr>
          <p:spPr bwMode="auto">
            <a:xfrm rot="11577997">
              <a:off x="1763" y="2603"/>
              <a:ext cx="349" cy="29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 rot="427501">
            <a:off x="4724400" y="4343400"/>
            <a:ext cx="2724150" cy="1277938"/>
            <a:chOff x="2976" y="2651"/>
            <a:chExt cx="1716" cy="805"/>
          </a:xfrm>
        </p:grpSpPr>
        <p:sp>
          <p:nvSpPr>
            <p:cNvPr id="40979" name="AutoShape 19" descr="Green marble"/>
            <p:cNvSpPr>
              <a:spLocks noChangeArrowheads="1"/>
            </p:cNvSpPr>
            <p:nvPr/>
          </p:nvSpPr>
          <p:spPr bwMode="auto">
            <a:xfrm rot="19732917" flipV="1">
              <a:off x="2981" y="2700"/>
              <a:ext cx="1711" cy="433"/>
            </a:xfrm>
            <a:prstGeom prst="parallelogram">
              <a:avLst>
                <a:gd name="adj" fmla="val 98788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0" name="AutoShape 20"/>
            <p:cNvSpPr>
              <a:spLocks noChangeArrowheads="1"/>
            </p:cNvSpPr>
            <p:nvPr/>
          </p:nvSpPr>
          <p:spPr bwMode="auto">
            <a:xfrm rot="5620470">
              <a:off x="3154" y="3016"/>
              <a:ext cx="241" cy="598"/>
            </a:xfrm>
            <a:prstGeom prst="parallelogram">
              <a:avLst>
                <a:gd name="adj" fmla="val 46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1" name="AutoShape 21"/>
            <p:cNvSpPr>
              <a:spLocks noChangeArrowheads="1"/>
            </p:cNvSpPr>
            <p:nvPr/>
          </p:nvSpPr>
          <p:spPr bwMode="auto">
            <a:xfrm rot="16204570" flipV="1">
              <a:off x="3716" y="2497"/>
              <a:ext cx="805" cy="1113"/>
            </a:xfrm>
            <a:prstGeom prst="parallelogram">
              <a:avLst>
                <a:gd name="adj" fmla="val 8426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400800" y="4267200"/>
            <a:ext cx="609600" cy="381000"/>
            <a:chOff x="3347" y="2339"/>
            <a:chExt cx="384" cy="240"/>
          </a:xfrm>
        </p:grpSpPr>
        <p:sp>
          <p:nvSpPr>
            <p:cNvPr id="40983" name="AutoShape 23"/>
            <p:cNvSpPr>
              <a:spLocks noChangeArrowheads="1"/>
            </p:cNvSpPr>
            <p:nvPr/>
          </p:nvSpPr>
          <p:spPr bwMode="auto">
            <a:xfrm rot="21455878" flipH="1" flipV="1">
              <a:off x="3347" y="2412"/>
              <a:ext cx="384" cy="167"/>
            </a:xfrm>
            <a:custGeom>
              <a:avLst/>
              <a:gdLst>
                <a:gd name="G0" fmla="+- 5370 0 0"/>
                <a:gd name="G1" fmla="+- 5939493 0 0"/>
                <a:gd name="G2" fmla="+- 0 0 5939493"/>
                <a:gd name="T0" fmla="*/ 0 256 1"/>
                <a:gd name="T1" fmla="*/ 180 256 1"/>
                <a:gd name="G3" fmla="+- 5939493 T0 T1"/>
                <a:gd name="T2" fmla="*/ 0 256 1"/>
                <a:gd name="T3" fmla="*/ 90 256 1"/>
                <a:gd name="G4" fmla="+- 5939493 T2 T3"/>
                <a:gd name="G5" fmla="*/ G4 2 1"/>
                <a:gd name="T4" fmla="*/ 90 256 1"/>
                <a:gd name="T5" fmla="*/ 0 256 1"/>
                <a:gd name="G6" fmla="+- 5939493 T4 T5"/>
                <a:gd name="G7" fmla="*/ G6 2 1"/>
                <a:gd name="G8" fmla="abs 5939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370"/>
                <a:gd name="G18" fmla="*/ 5370 1 2"/>
                <a:gd name="G19" fmla="+- G18 5400 0"/>
                <a:gd name="G20" fmla="cos G19 5939493"/>
                <a:gd name="G21" fmla="sin G19 5939493"/>
                <a:gd name="G22" fmla="+- G20 10800 0"/>
                <a:gd name="G23" fmla="+- G21 10800 0"/>
                <a:gd name="G24" fmla="+- 10800 0 G20"/>
                <a:gd name="G25" fmla="+- 5370 10800 0"/>
                <a:gd name="G26" fmla="?: G9 G17 G25"/>
                <a:gd name="G27" fmla="?: G9 0 21600"/>
                <a:gd name="G28" fmla="cos 10800 5939493"/>
                <a:gd name="G29" fmla="sin 10800 5939493"/>
                <a:gd name="G30" fmla="sin 5370 5939493"/>
                <a:gd name="G31" fmla="+- G28 10800 0"/>
                <a:gd name="G32" fmla="+- G29 10800 0"/>
                <a:gd name="G33" fmla="+- G30 10800 0"/>
                <a:gd name="G34" fmla="?: G4 0 G31"/>
                <a:gd name="G35" fmla="?: 5939493 G34 0"/>
                <a:gd name="G36" fmla="?: G6 G35 G31"/>
                <a:gd name="G37" fmla="+- 21600 0 G36"/>
                <a:gd name="G38" fmla="?: G4 0 G33"/>
                <a:gd name="G39" fmla="?: 5939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0711 w 21600"/>
                <a:gd name="T15" fmla="*/ 18884 h 21600"/>
                <a:gd name="T16" fmla="*/ 10800 w 21600"/>
                <a:gd name="T17" fmla="*/ 5430 h 21600"/>
                <a:gd name="T18" fmla="*/ 10889 w 21600"/>
                <a:gd name="T19" fmla="*/ 18884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741" y="16169"/>
                  </a:moveTo>
                  <a:cubicBezTo>
                    <a:pt x="7798" y="16137"/>
                    <a:pt x="5430" y="13742"/>
                    <a:pt x="5430" y="10800"/>
                  </a:cubicBezTo>
                  <a:cubicBezTo>
                    <a:pt x="5430" y="7834"/>
                    <a:pt x="7834" y="5430"/>
                    <a:pt x="10800" y="5430"/>
                  </a:cubicBezTo>
                  <a:cubicBezTo>
                    <a:pt x="13765" y="5430"/>
                    <a:pt x="16170" y="7834"/>
                    <a:pt x="16170" y="10800"/>
                  </a:cubicBezTo>
                  <a:cubicBezTo>
                    <a:pt x="16170" y="13742"/>
                    <a:pt x="13801" y="16137"/>
                    <a:pt x="10858" y="16169"/>
                  </a:cubicBezTo>
                  <a:lnTo>
                    <a:pt x="10918" y="21599"/>
                  </a:lnTo>
                  <a:cubicBezTo>
                    <a:pt x="16836" y="21534"/>
                    <a:pt x="21600" y="1671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6718"/>
                    <a:pt x="4763" y="21534"/>
                    <a:pt x="10681" y="2159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miter lim="800000"/>
              <a:headEnd/>
              <a:tailEnd/>
            </a:ln>
            <a:effectLst/>
            <a:scene3d>
              <a:camera prst="legacyObliqueTopRight">
                <a:rot lat="17400000" lon="20999999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0984" name="AutoShape 24"/>
            <p:cNvSpPr>
              <a:spLocks noChangeArrowheads="1"/>
            </p:cNvSpPr>
            <p:nvPr/>
          </p:nvSpPr>
          <p:spPr bwMode="auto">
            <a:xfrm flipH="1">
              <a:off x="3464" y="2339"/>
              <a:ext cx="160" cy="180"/>
            </a:xfrm>
            <a:prstGeom prst="can">
              <a:avLst>
                <a:gd name="adj" fmla="val 3276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85" name="AutoShape 25"/>
          <p:cNvSpPr>
            <a:spLocks noChangeArrowheads="1"/>
          </p:cNvSpPr>
          <p:nvPr/>
        </p:nvSpPr>
        <p:spPr bwMode="auto">
          <a:xfrm>
            <a:off x="6629400" y="3276600"/>
            <a:ext cx="152400" cy="1047750"/>
          </a:xfrm>
          <a:prstGeom prst="can">
            <a:avLst>
              <a:gd name="adj" fmla="val 45229"/>
            </a:avLst>
          </a:prstGeom>
          <a:gradFill rotWithShape="1">
            <a:gsLst>
              <a:gs pos="0">
                <a:srgbClr val="C0C0C0"/>
              </a:gs>
              <a:gs pos="50000">
                <a:srgbClr val="C0C0C0">
                  <a:gamma/>
                  <a:tint val="3137"/>
                  <a:invGamma/>
                </a:srgbClr>
              </a:gs>
              <a:gs pos="100000">
                <a:srgbClr val="C0C0C0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6" name="AutoShape 26"/>
          <p:cNvSpPr>
            <a:spLocks noChangeArrowheads="1"/>
          </p:cNvSpPr>
          <p:nvPr/>
        </p:nvSpPr>
        <p:spPr bwMode="auto">
          <a:xfrm rot="5400000">
            <a:off x="5438775" y="1419225"/>
            <a:ext cx="2762250" cy="1905000"/>
          </a:xfrm>
          <a:prstGeom prst="parallelogram">
            <a:avLst>
              <a:gd name="adj" fmla="val 36250"/>
            </a:avLst>
          </a:prstGeom>
          <a:gradFill rotWithShape="1">
            <a:gsLst>
              <a:gs pos="0">
                <a:srgbClr val="800000">
                  <a:alpha val="75000"/>
                </a:srgbClr>
              </a:gs>
              <a:gs pos="100000">
                <a:srgbClr val="8000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 rot="32902083">
            <a:off x="6284913" y="1619250"/>
            <a:ext cx="992187" cy="1624013"/>
            <a:chOff x="3552" y="240"/>
            <a:chExt cx="1584" cy="1824"/>
          </a:xfrm>
        </p:grpSpPr>
        <p:sp>
          <p:nvSpPr>
            <p:cNvPr id="40988" name="Oval 28"/>
            <p:cNvSpPr>
              <a:spLocks noChangeArrowheads="1"/>
            </p:cNvSpPr>
            <p:nvPr/>
          </p:nvSpPr>
          <p:spPr bwMode="auto">
            <a:xfrm rot="-1711819">
              <a:off x="3552" y="240"/>
              <a:ext cx="1584" cy="1824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9" name="Oval 29"/>
            <p:cNvSpPr>
              <a:spLocks noChangeArrowheads="1"/>
            </p:cNvSpPr>
            <p:nvPr/>
          </p:nvSpPr>
          <p:spPr bwMode="auto">
            <a:xfrm rot="-1771866">
              <a:off x="3600" y="288"/>
              <a:ext cx="1488" cy="1728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4267200" y="2362200"/>
            <a:ext cx="2819400" cy="2667000"/>
            <a:chOff x="2688" y="1488"/>
            <a:chExt cx="1776" cy="1680"/>
          </a:xfrm>
        </p:grpSpPr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3516" y="2928"/>
              <a:ext cx="384" cy="240"/>
              <a:chOff x="3347" y="2339"/>
              <a:chExt cx="384" cy="240"/>
            </a:xfrm>
          </p:grpSpPr>
          <p:sp>
            <p:nvSpPr>
              <p:cNvPr id="40992" name="AutoShape 32"/>
              <p:cNvSpPr>
                <a:spLocks noChangeArrowheads="1"/>
              </p:cNvSpPr>
              <p:nvPr/>
            </p:nvSpPr>
            <p:spPr bwMode="auto">
              <a:xfrm rot="21455878" flipH="1" flipV="1">
                <a:off x="3347" y="2412"/>
                <a:ext cx="384" cy="167"/>
              </a:xfrm>
              <a:custGeom>
                <a:avLst/>
                <a:gdLst>
                  <a:gd name="G0" fmla="+- 5370 0 0"/>
                  <a:gd name="G1" fmla="+- 5939493 0 0"/>
                  <a:gd name="G2" fmla="+- 0 0 5939493"/>
                  <a:gd name="T0" fmla="*/ 0 256 1"/>
                  <a:gd name="T1" fmla="*/ 180 256 1"/>
                  <a:gd name="G3" fmla="+- 5939493 T0 T1"/>
                  <a:gd name="T2" fmla="*/ 0 256 1"/>
                  <a:gd name="T3" fmla="*/ 90 256 1"/>
                  <a:gd name="G4" fmla="+- 5939493 T2 T3"/>
                  <a:gd name="G5" fmla="*/ G4 2 1"/>
                  <a:gd name="T4" fmla="*/ 90 256 1"/>
                  <a:gd name="T5" fmla="*/ 0 256 1"/>
                  <a:gd name="G6" fmla="+- 5939493 T4 T5"/>
                  <a:gd name="G7" fmla="*/ G6 2 1"/>
                  <a:gd name="G8" fmla="abs 5939493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370"/>
                  <a:gd name="G18" fmla="*/ 5370 1 2"/>
                  <a:gd name="G19" fmla="+- G18 5400 0"/>
                  <a:gd name="G20" fmla="cos G19 5939493"/>
                  <a:gd name="G21" fmla="sin G19 5939493"/>
                  <a:gd name="G22" fmla="+- G20 10800 0"/>
                  <a:gd name="G23" fmla="+- G21 10800 0"/>
                  <a:gd name="G24" fmla="+- 10800 0 G20"/>
                  <a:gd name="G25" fmla="+- 5370 10800 0"/>
                  <a:gd name="G26" fmla="?: G9 G17 G25"/>
                  <a:gd name="G27" fmla="?: G9 0 21600"/>
                  <a:gd name="G28" fmla="cos 10800 5939493"/>
                  <a:gd name="G29" fmla="sin 10800 5939493"/>
                  <a:gd name="G30" fmla="sin 5370 5939493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5939493 G34 0"/>
                  <a:gd name="G36" fmla="?: G6 G35 G31"/>
                  <a:gd name="G37" fmla="+- 21600 0 G36"/>
                  <a:gd name="G38" fmla="?: G4 0 G33"/>
                  <a:gd name="G39" fmla="?: 5939493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0711 w 21600"/>
                  <a:gd name="T15" fmla="*/ 18884 h 21600"/>
                  <a:gd name="T16" fmla="*/ 10800 w 21600"/>
                  <a:gd name="T17" fmla="*/ 5430 h 21600"/>
                  <a:gd name="T18" fmla="*/ 10889 w 21600"/>
                  <a:gd name="T19" fmla="*/ 18884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10741" y="16169"/>
                    </a:moveTo>
                    <a:cubicBezTo>
                      <a:pt x="7798" y="16137"/>
                      <a:pt x="5430" y="13742"/>
                      <a:pt x="5430" y="10800"/>
                    </a:cubicBezTo>
                    <a:cubicBezTo>
                      <a:pt x="5430" y="7834"/>
                      <a:pt x="7834" y="5430"/>
                      <a:pt x="10800" y="5430"/>
                    </a:cubicBezTo>
                    <a:cubicBezTo>
                      <a:pt x="13765" y="5430"/>
                      <a:pt x="16170" y="7834"/>
                      <a:pt x="16170" y="10800"/>
                    </a:cubicBezTo>
                    <a:cubicBezTo>
                      <a:pt x="16170" y="13742"/>
                      <a:pt x="13801" y="16137"/>
                      <a:pt x="10858" y="16169"/>
                    </a:cubicBezTo>
                    <a:lnTo>
                      <a:pt x="10918" y="21599"/>
                    </a:lnTo>
                    <a:cubicBezTo>
                      <a:pt x="16836" y="21534"/>
                      <a:pt x="21600" y="16718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6718"/>
                      <a:pt x="4763" y="21534"/>
                      <a:pt x="10681" y="2159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>
                  <a:rot lat="17400000" lon="20999999" rev="0"/>
                </a:camera>
                <a:lightRig rig="legacyFlat3" dir="b"/>
              </a:scene3d>
              <a:sp3d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40993" name="AutoShape 33"/>
              <p:cNvSpPr>
                <a:spLocks noChangeArrowheads="1"/>
              </p:cNvSpPr>
              <p:nvPr/>
            </p:nvSpPr>
            <p:spPr bwMode="auto">
              <a:xfrm flipH="1">
                <a:off x="3464" y="2339"/>
                <a:ext cx="160" cy="180"/>
              </a:xfrm>
              <a:prstGeom prst="can">
                <a:avLst>
                  <a:gd name="adj" fmla="val 32760"/>
                </a:avLst>
              </a:prstGeom>
              <a:gradFill rotWithShape="1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994" name="AutoShape 34"/>
            <p:cNvSpPr>
              <a:spLocks noChangeArrowheads="1"/>
            </p:cNvSpPr>
            <p:nvPr/>
          </p:nvSpPr>
          <p:spPr bwMode="auto">
            <a:xfrm>
              <a:off x="3660" y="2112"/>
              <a:ext cx="96" cy="852"/>
            </a:xfrm>
            <a:prstGeom prst="can">
              <a:avLst>
                <a:gd name="adj" fmla="val 58386"/>
              </a:avLst>
            </a:prstGeom>
            <a:gradFill rotWithShape="1">
              <a:gsLst>
                <a:gs pos="0">
                  <a:srgbClr val="C0C0C0"/>
                </a:gs>
                <a:gs pos="50000">
                  <a:srgbClr val="C0C0C0">
                    <a:gamma/>
                    <a:tint val="3137"/>
                    <a:invGamma/>
                  </a:srgbClr>
                </a:gs>
                <a:gs pos="100000">
                  <a:srgbClr val="C0C0C0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5" name="AutoShape 35"/>
            <p:cNvSpPr>
              <a:spLocks noChangeArrowheads="1"/>
            </p:cNvSpPr>
            <p:nvPr/>
          </p:nvSpPr>
          <p:spPr bwMode="auto">
            <a:xfrm rot="9271918">
              <a:off x="2688" y="1488"/>
              <a:ext cx="1776" cy="720"/>
            </a:xfrm>
            <a:prstGeom prst="parallelogram">
              <a:avLst>
                <a:gd name="adj" fmla="val 38279"/>
              </a:avLst>
            </a:prstGeom>
            <a:gradFill rotWithShape="1">
              <a:gsLst>
                <a:gs pos="0">
                  <a:srgbClr val="FFCC99"/>
                </a:gs>
                <a:gs pos="100000">
                  <a:srgbClr val="FFCC99">
                    <a:gamma/>
                    <a:tint val="3137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96" name="Freeform 36"/>
          <p:cNvSpPr>
            <a:spLocks/>
          </p:cNvSpPr>
          <p:nvPr/>
        </p:nvSpPr>
        <p:spPr bwMode="auto">
          <a:xfrm>
            <a:off x="3848100" y="1905000"/>
            <a:ext cx="3067050" cy="2324100"/>
          </a:xfrm>
          <a:custGeom>
            <a:avLst/>
            <a:gdLst/>
            <a:ahLst/>
            <a:cxnLst>
              <a:cxn ang="0">
                <a:pos x="0" y="924"/>
              </a:cxn>
              <a:cxn ang="0">
                <a:pos x="96" y="1464"/>
              </a:cxn>
              <a:cxn ang="0">
                <a:pos x="1896" y="0"/>
              </a:cxn>
              <a:cxn ang="0">
                <a:pos x="1932" y="588"/>
              </a:cxn>
              <a:cxn ang="0">
                <a:pos x="0" y="924"/>
              </a:cxn>
            </a:cxnLst>
            <a:rect l="0" t="0" r="r" b="b"/>
            <a:pathLst>
              <a:path w="1932" h="1464">
                <a:moveTo>
                  <a:pt x="0" y="924"/>
                </a:moveTo>
                <a:lnTo>
                  <a:pt x="96" y="1464"/>
                </a:lnTo>
                <a:lnTo>
                  <a:pt x="1896" y="0"/>
                </a:lnTo>
                <a:lnTo>
                  <a:pt x="1932" y="588"/>
                </a:lnTo>
                <a:lnTo>
                  <a:pt x="0" y="924"/>
                </a:lnTo>
                <a:close/>
              </a:path>
            </a:pathLst>
          </a:custGeom>
          <a:solidFill>
            <a:srgbClr val="DBDBDB">
              <a:alpha val="7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97" name="Freeform 37"/>
          <p:cNvSpPr>
            <a:spLocks/>
          </p:cNvSpPr>
          <p:nvPr/>
        </p:nvSpPr>
        <p:spPr bwMode="auto">
          <a:xfrm>
            <a:off x="3676650" y="1790700"/>
            <a:ext cx="3238500" cy="3524250"/>
          </a:xfrm>
          <a:custGeom>
            <a:avLst/>
            <a:gdLst/>
            <a:ahLst/>
            <a:cxnLst>
              <a:cxn ang="0">
                <a:pos x="2004" y="72"/>
              </a:cxn>
              <a:cxn ang="0">
                <a:pos x="2040" y="636"/>
              </a:cxn>
              <a:cxn ang="0">
                <a:pos x="624" y="2220"/>
              </a:cxn>
              <a:cxn ang="0">
                <a:pos x="0" y="0"/>
              </a:cxn>
              <a:cxn ang="0">
                <a:pos x="2004" y="72"/>
              </a:cxn>
            </a:cxnLst>
            <a:rect l="0" t="0" r="r" b="b"/>
            <a:pathLst>
              <a:path w="2040" h="2220">
                <a:moveTo>
                  <a:pt x="2004" y="72"/>
                </a:moveTo>
                <a:lnTo>
                  <a:pt x="2040" y="636"/>
                </a:lnTo>
                <a:lnTo>
                  <a:pt x="624" y="2220"/>
                </a:lnTo>
                <a:lnTo>
                  <a:pt x="0" y="0"/>
                </a:lnTo>
                <a:lnTo>
                  <a:pt x="2004" y="72"/>
                </a:lnTo>
                <a:close/>
              </a:path>
            </a:pathLst>
          </a:custGeom>
          <a:solidFill>
            <a:srgbClr val="CFCFCF">
              <a:alpha val="62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98" name="Oval 38"/>
          <p:cNvSpPr>
            <a:spLocks noChangeArrowheads="1"/>
          </p:cNvSpPr>
          <p:nvPr/>
        </p:nvSpPr>
        <p:spPr bwMode="auto">
          <a:xfrm rot="-495235">
            <a:off x="3733800" y="3352800"/>
            <a:ext cx="381000" cy="873125"/>
          </a:xfrm>
          <a:prstGeom prst="ellipse">
            <a:avLst/>
          </a:prstGeom>
          <a:solidFill>
            <a:srgbClr val="D7D7D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9" name="Text Box 39"/>
          <p:cNvSpPr txBox="1">
            <a:spLocks noChangeArrowheads="1"/>
          </p:cNvSpPr>
          <p:nvPr/>
        </p:nvSpPr>
        <p:spPr bwMode="auto">
          <a:xfrm>
            <a:off x="5410200" y="30622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7B7B7B"/>
                </a:solidFill>
              </a:rPr>
              <a:t>S</a:t>
            </a:r>
          </a:p>
        </p:txBody>
      </p:sp>
      <p:sp>
        <p:nvSpPr>
          <p:cNvPr id="41000" name="Text Box 40"/>
          <p:cNvSpPr txBox="1">
            <a:spLocks noChangeArrowheads="1"/>
          </p:cNvSpPr>
          <p:nvPr/>
        </p:nvSpPr>
        <p:spPr bwMode="auto">
          <a:xfrm>
            <a:off x="304800" y="6172200"/>
            <a:ext cx="8610600" cy="396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99">
                  <a:gamma/>
                  <a:tint val="0"/>
                  <a:invGamma/>
                </a:srgbClr>
              </a:gs>
              <a:gs pos="100000">
                <a:srgbClr val="FFFF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6600"/>
                </a:solidFill>
              </a:rPr>
              <a:t>Chùm tia sáng phân kỳ xuất phát từ điểm S thích hợp tới gương cầu lõm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6" grpId="0" animBg="1"/>
      <p:bldP spid="40997" grpId="0" animBg="1"/>
      <p:bldP spid="40998" grpId="0" animBg="1"/>
      <p:bldP spid="409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00200" y="3352800"/>
            <a:ext cx="2284413" cy="1778000"/>
            <a:chOff x="835" y="2208"/>
            <a:chExt cx="1439" cy="1120"/>
          </a:xfrm>
        </p:grpSpPr>
        <p:sp>
          <p:nvSpPr>
            <p:cNvPr id="41987" name="Freeform 3"/>
            <p:cNvSpPr>
              <a:spLocks/>
            </p:cNvSpPr>
            <p:nvPr/>
          </p:nvSpPr>
          <p:spPr bwMode="auto">
            <a:xfrm rot="-158215">
              <a:off x="1676" y="2215"/>
              <a:ext cx="492" cy="732"/>
            </a:xfrm>
            <a:custGeom>
              <a:avLst/>
              <a:gdLst/>
              <a:ahLst/>
              <a:cxnLst>
                <a:cxn ang="0">
                  <a:pos x="360" y="0"/>
                </a:cxn>
                <a:cxn ang="0">
                  <a:pos x="144" y="180"/>
                </a:cxn>
                <a:cxn ang="0">
                  <a:pos x="120" y="336"/>
                </a:cxn>
                <a:cxn ang="0">
                  <a:pos x="0" y="432"/>
                </a:cxn>
                <a:cxn ang="0">
                  <a:pos x="24" y="528"/>
                </a:cxn>
                <a:cxn ang="0">
                  <a:pos x="84" y="684"/>
                </a:cxn>
                <a:cxn ang="0">
                  <a:pos x="192" y="660"/>
                </a:cxn>
                <a:cxn ang="0">
                  <a:pos x="324" y="732"/>
                </a:cxn>
                <a:cxn ang="0">
                  <a:pos x="492" y="672"/>
                </a:cxn>
              </a:cxnLst>
              <a:rect l="0" t="0" r="r" b="b"/>
              <a:pathLst>
                <a:path w="492" h="732">
                  <a:moveTo>
                    <a:pt x="360" y="0"/>
                  </a:moveTo>
                  <a:lnTo>
                    <a:pt x="144" y="180"/>
                  </a:lnTo>
                  <a:lnTo>
                    <a:pt x="120" y="336"/>
                  </a:lnTo>
                  <a:lnTo>
                    <a:pt x="0" y="432"/>
                  </a:lnTo>
                  <a:lnTo>
                    <a:pt x="24" y="528"/>
                  </a:lnTo>
                  <a:lnTo>
                    <a:pt x="84" y="684"/>
                  </a:lnTo>
                  <a:lnTo>
                    <a:pt x="192" y="660"/>
                  </a:lnTo>
                  <a:lnTo>
                    <a:pt x="324" y="732"/>
                  </a:lnTo>
                  <a:lnTo>
                    <a:pt x="492" y="672"/>
                  </a:lnTo>
                </a:path>
              </a:pathLst>
            </a:cu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988" name="Oval 4"/>
            <p:cNvSpPr>
              <a:spLocks noChangeArrowheads="1"/>
            </p:cNvSpPr>
            <p:nvPr/>
          </p:nvSpPr>
          <p:spPr bwMode="auto">
            <a:xfrm rot="31879680">
              <a:off x="1937" y="2208"/>
              <a:ext cx="337" cy="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9" name="Oval 5"/>
            <p:cNvSpPr>
              <a:spLocks noChangeArrowheads="1"/>
            </p:cNvSpPr>
            <p:nvPr/>
          </p:nvSpPr>
          <p:spPr bwMode="auto">
            <a:xfrm rot="31941588">
              <a:off x="1960" y="2252"/>
              <a:ext cx="300" cy="58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549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0" name="Freeform 6"/>
            <p:cNvSpPr>
              <a:spLocks/>
            </p:cNvSpPr>
            <p:nvPr/>
          </p:nvSpPr>
          <p:spPr bwMode="auto">
            <a:xfrm rot="-158215">
              <a:off x="873" y="2663"/>
              <a:ext cx="914" cy="665"/>
            </a:xfrm>
            <a:custGeom>
              <a:avLst/>
              <a:gdLst/>
              <a:ahLst/>
              <a:cxnLst>
                <a:cxn ang="0">
                  <a:pos x="833" y="0"/>
                </a:cxn>
                <a:cxn ang="0">
                  <a:pos x="8" y="404"/>
                </a:cxn>
                <a:cxn ang="0">
                  <a:pos x="0" y="501"/>
                </a:cxn>
                <a:cxn ang="0">
                  <a:pos x="29" y="595"/>
                </a:cxn>
                <a:cxn ang="0">
                  <a:pos x="92" y="665"/>
                </a:cxn>
                <a:cxn ang="0">
                  <a:pos x="914" y="266"/>
                </a:cxn>
              </a:cxnLst>
              <a:rect l="0" t="0" r="r" b="b"/>
              <a:pathLst>
                <a:path w="914" h="665">
                  <a:moveTo>
                    <a:pt x="833" y="0"/>
                  </a:moveTo>
                  <a:lnTo>
                    <a:pt x="8" y="404"/>
                  </a:lnTo>
                  <a:lnTo>
                    <a:pt x="0" y="501"/>
                  </a:lnTo>
                  <a:lnTo>
                    <a:pt x="29" y="595"/>
                  </a:lnTo>
                  <a:lnTo>
                    <a:pt x="92" y="665"/>
                  </a:lnTo>
                  <a:lnTo>
                    <a:pt x="914" y="266"/>
                  </a:lnTo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991" name="Arc 7"/>
            <p:cNvSpPr>
              <a:spLocks/>
            </p:cNvSpPr>
            <p:nvPr/>
          </p:nvSpPr>
          <p:spPr bwMode="auto">
            <a:xfrm rot="12254103">
              <a:off x="950" y="3079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2" name="AutoShape 8"/>
            <p:cNvSpPr>
              <a:spLocks noChangeArrowheads="1"/>
            </p:cNvSpPr>
            <p:nvPr/>
          </p:nvSpPr>
          <p:spPr bwMode="auto">
            <a:xfrm rot="-1634725">
              <a:off x="1442" y="2704"/>
              <a:ext cx="144" cy="48"/>
            </a:xfrm>
            <a:prstGeom prst="cube">
              <a:avLst>
                <a:gd name="adj" fmla="val 26519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3" name="Arc 9"/>
            <p:cNvSpPr>
              <a:spLocks/>
            </p:cNvSpPr>
            <p:nvPr/>
          </p:nvSpPr>
          <p:spPr bwMode="auto">
            <a:xfrm rot="12254103">
              <a:off x="1661" y="2676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4" name="Line 10"/>
            <p:cNvSpPr>
              <a:spLocks noChangeShapeType="1"/>
            </p:cNvSpPr>
            <p:nvPr/>
          </p:nvSpPr>
          <p:spPr bwMode="auto">
            <a:xfrm rot="21441785" flipV="1">
              <a:off x="994" y="272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21441785" flipV="1">
              <a:off x="996" y="2770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996" name="Line 12"/>
            <p:cNvSpPr>
              <a:spLocks noChangeShapeType="1"/>
            </p:cNvSpPr>
            <p:nvPr/>
          </p:nvSpPr>
          <p:spPr bwMode="auto">
            <a:xfrm rot="21441785" flipV="1">
              <a:off x="1010" y="2817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997" name="Line 13"/>
            <p:cNvSpPr>
              <a:spLocks noChangeShapeType="1"/>
            </p:cNvSpPr>
            <p:nvPr/>
          </p:nvSpPr>
          <p:spPr bwMode="auto">
            <a:xfrm rot="21441785" flipV="1">
              <a:off x="994" y="272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 rot="21441785" flipV="1">
              <a:off x="1036" y="2864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999" name="Line 15"/>
            <p:cNvSpPr>
              <a:spLocks noChangeShapeType="1"/>
            </p:cNvSpPr>
            <p:nvPr/>
          </p:nvSpPr>
          <p:spPr bwMode="auto">
            <a:xfrm rot="21441785" flipV="1">
              <a:off x="1062" y="2899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AutoShape 16"/>
            <p:cNvSpPr>
              <a:spLocks noChangeArrowheads="1"/>
            </p:cNvSpPr>
            <p:nvPr/>
          </p:nvSpPr>
          <p:spPr bwMode="auto">
            <a:xfrm rot="-6667123">
              <a:off x="906" y="3001"/>
              <a:ext cx="241" cy="384"/>
            </a:xfrm>
            <a:custGeom>
              <a:avLst/>
              <a:gdLst>
                <a:gd name="G0" fmla="+- 9891 0 0"/>
                <a:gd name="G1" fmla="+- -9082108 0 0"/>
                <a:gd name="G2" fmla="+- 0 0 -9082108"/>
                <a:gd name="T0" fmla="*/ 0 256 1"/>
                <a:gd name="T1" fmla="*/ 180 256 1"/>
                <a:gd name="G3" fmla="+- -9082108 T0 T1"/>
                <a:gd name="T2" fmla="*/ 0 256 1"/>
                <a:gd name="T3" fmla="*/ 90 256 1"/>
                <a:gd name="G4" fmla="+- -9082108 T2 T3"/>
                <a:gd name="G5" fmla="*/ G4 2 1"/>
                <a:gd name="T4" fmla="*/ 90 256 1"/>
                <a:gd name="T5" fmla="*/ 0 256 1"/>
                <a:gd name="G6" fmla="+- -9082108 T4 T5"/>
                <a:gd name="G7" fmla="*/ G6 2 1"/>
                <a:gd name="G8" fmla="abs -908210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891"/>
                <a:gd name="G18" fmla="*/ 9891 1 2"/>
                <a:gd name="G19" fmla="+- G18 5400 0"/>
                <a:gd name="G20" fmla="cos G19 -9082108"/>
                <a:gd name="G21" fmla="sin G19 -9082108"/>
                <a:gd name="G22" fmla="+- G20 10800 0"/>
                <a:gd name="G23" fmla="+- G21 10800 0"/>
                <a:gd name="G24" fmla="+- 10800 0 G20"/>
                <a:gd name="G25" fmla="+- 9891 10800 0"/>
                <a:gd name="G26" fmla="?: G9 G17 G25"/>
                <a:gd name="G27" fmla="?: G9 0 21600"/>
                <a:gd name="G28" fmla="cos 10800 -9082108"/>
                <a:gd name="G29" fmla="sin 10800 -9082108"/>
                <a:gd name="G30" fmla="sin 9891 -9082108"/>
                <a:gd name="G31" fmla="+- G28 10800 0"/>
                <a:gd name="G32" fmla="+- G29 10800 0"/>
                <a:gd name="G33" fmla="+- G30 10800 0"/>
                <a:gd name="G34" fmla="?: G4 0 G31"/>
                <a:gd name="G35" fmla="?: -9082108 G34 0"/>
                <a:gd name="G36" fmla="?: G6 G35 G31"/>
                <a:gd name="G37" fmla="+- 21600 0 G36"/>
                <a:gd name="G38" fmla="?: G4 0 G33"/>
                <a:gd name="G39" fmla="?: -908210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041 w 21600"/>
                <a:gd name="T15" fmla="*/ 3955 h 21600"/>
                <a:gd name="T16" fmla="*/ 10800 w 21600"/>
                <a:gd name="T17" fmla="*/ 909 h 21600"/>
                <a:gd name="T18" fmla="*/ 18559 w 21600"/>
                <a:gd name="T19" fmla="*/ 395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382" y="4256"/>
                  </a:moveTo>
                  <a:cubicBezTo>
                    <a:pt x="5260" y="2128"/>
                    <a:pt x="7961" y="908"/>
                    <a:pt x="10800" y="909"/>
                  </a:cubicBezTo>
                  <a:cubicBezTo>
                    <a:pt x="13638" y="909"/>
                    <a:pt x="16339" y="2128"/>
                    <a:pt x="18217" y="4256"/>
                  </a:cubicBezTo>
                  <a:lnTo>
                    <a:pt x="18898" y="3655"/>
                  </a:lnTo>
                  <a:cubicBezTo>
                    <a:pt x="16848" y="1331"/>
                    <a:pt x="13899" y="-1"/>
                    <a:pt x="10799" y="0"/>
                  </a:cubicBezTo>
                  <a:cubicBezTo>
                    <a:pt x="7700" y="0"/>
                    <a:pt x="4751" y="1331"/>
                    <a:pt x="2701" y="3655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2001" name="Arc 17"/>
            <p:cNvSpPr>
              <a:spLocks/>
            </p:cNvSpPr>
            <p:nvPr/>
          </p:nvSpPr>
          <p:spPr bwMode="auto">
            <a:xfrm rot="11577997">
              <a:off x="1763" y="2603"/>
              <a:ext cx="349" cy="29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 rot="427501">
            <a:off x="4724400" y="4343400"/>
            <a:ext cx="2724150" cy="1277938"/>
            <a:chOff x="2976" y="2651"/>
            <a:chExt cx="1716" cy="805"/>
          </a:xfrm>
        </p:grpSpPr>
        <p:sp>
          <p:nvSpPr>
            <p:cNvPr id="42003" name="AutoShape 19" descr="Green marble"/>
            <p:cNvSpPr>
              <a:spLocks noChangeArrowheads="1"/>
            </p:cNvSpPr>
            <p:nvPr/>
          </p:nvSpPr>
          <p:spPr bwMode="auto">
            <a:xfrm rot="19732917" flipV="1">
              <a:off x="2981" y="2700"/>
              <a:ext cx="1711" cy="433"/>
            </a:xfrm>
            <a:prstGeom prst="parallelogram">
              <a:avLst>
                <a:gd name="adj" fmla="val 98788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4" name="AutoShape 20"/>
            <p:cNvSpPr>
              <a:spLocks noChangeArrowheads="1"/>
            </p:cNvSpPr>
            <p:nvPr/>
          </p:nvSpPr>
          <p:spPr bwMode="auto">
            <a:xfrm rot="5620470">
              <a:off x="3154" y="3016"/>
              <a:ext cx="241" cy="598"/>
            </a:xfrm>
            <a:prstGeom prst="parallelogram">
              <a:avLst>
                <a:gd name="adj" fmla="val 46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5" name="AutoShape 21"/>
            <p:cNvSpPr>
              <a:spLocks noChangeArrowheads="1"/>
            </p:cNvSpPr>
            <p:nvPr/>
          </p:nvSpPr>
          <p:spPr bwMode="auto">
            <a:xfrm rot="16204570" flipV="1">
              <a:off x="3716" y="2497"/>
              <a:ext cx="805" cy="1113"/>
            </a:xfrm>
            <a:prstGeom prst="parallelogram">
              <a:avLst>
                <a:gd name="adj" fmla="val 8426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400800" y="4267200"/>
            <a:ext cx="609600" cy="381000"/>
            <a:chOff x="3347" y="2339"/>
            <a:chExt cx="384" cy="240"/>
          </a:xfrm>
        </p:grpSpPr>
        <p:sp>
          <p:nvSpPr>
            <p:cNvPr id="42007" name="AutoShape 23"/>
            <p:cNvSpPr>
              <a:spLocks noChangeArrowheads="1"/>
            </p:cNvSpPr>
            <p:nvPr/>
          </p:nvSpPr>
          <p:spPr bwMode="auto">
            <a:xfrm rot="21455878" flipH="1" flipV="1">
              <a:off x="3347" y="2412"/>
              <a:ext cx="384" cy="167"/>
            </a:xfrm>
            <a:custGeom>
              <a:avLst/>
              <a:gdLst>
                <a:gd name="G0" fmla="+- 5370 0 0"/>
                <a:gd name="G1" fmla="+- 5939493 0 0"/>
                <a:gd name="G2" fmla="+- 0 0 5939493"/>
                <a:gd name="T0" fmla="*/ 0 256 1"/>
                <a:gd name="T1" fmla="*/ 180 256 1"/>
                <a:gd name="G3" fmla="+- 5939493 T0 T1"/>
                <a:gd name="T2" fmla="*/ 0 256 1"/>
                <a:gd name="T3" fmla="*/ 90 256 1"/>
                <a:gd name="G4" fmla="+- 5939493 T2 T3"/>
                <a:gd name="G5" fmla="*/ G4 2 1"/>
                <a:gd name="T4" fmla="*/ 90 256 1"/>
                <a:gd name="T5" fmla="*/ 0 256 1"/>
                <a:gd name="G6" fmla="+- 5939493 T4 T5"/>
                <a:gd name="G7" fmla="*/ G6 2 1"/>
                <a:gd name="G8" fmla="abs 5939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370"/>
                <a:gd name="G18" fmla="*/ 5370 1 2"/>
                <a:gd name="G19" fmla="+- G18 5400 0"/>
                <a:gd name="G20" fmla="cos G19 5939493"/>
                <a:gd name="G21" fmla="sin G19 5939493"/>
                <a:gd name="G22" fmla="+- G20 10800 0"/>
                <a:gd name="G23" fmla="+- G21 10800 0"/>
                <a:gd name="G24" fmla="+- 10800 0 G20"/>
                <a:gd name="G25" fmla="+- 5370 10800 0"/>
                <a:gd name="G26" fmla="?: G9 G17 G25"/>
                <a:gd name="G27" fmla="?: G9 0 21600"/>
                <a:gd name="G28" fmla="cos 10800 5939493"/>
                <a:gd name="G29" fmla="sin 10800 5939493"/>
                <a:gd name="G30" fmla="sin 5370 5939493"/>
                <a:gd name="G31" fmla="+- G28 10800 0"/>
                <a:gd name="G32" fmla="+- G29 10800 0"/>
                <a:gd name="G33" fmla="+- G30 10800 0"/>
                <a:gd name="G34" fmla="?: G4 0 G31"/>
                <a:gd name="G35" fmla="?: 5939493 G34 0"/>
                <a:gd name="G36" fmla="?: G6 G35 G31"/>
                <a:gd name="G37" fmla="+- 21600 0 G36"/>
                <a:gd name="G38" fmla="?: G4 0 G33"/>
                <a:gd name="G39" fmla="?: 5939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0711 w 21600"/>
                <a:gd name="T15" fmla="*/ 18884 h 21600"/>
                <a:gd name="T16" fmla="*/ 10800 w 21600"/>
                <a:gd name="T17" fmla="*/ 5430 h 21600"/>
                <a:gd name="T18" fmla="*/ 10889 w 21600"/>
                <a:gd name="T19" fmla="*/ 18884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741" y="16169"/>
                  </a:moveTo>
                  <a:cubicBezTo>
                    <a:pt x="7798" y="16137"/>
                    <a:pt x="5430" y="13742"/>
                    <a:pt x="5430" y="10800"/>
                  </a:cubicBezTo>
                  <a:cubicBezTo>
                    <a:pt x="5430" y="7834"/>
                    <a:pt x="7834" y="5430"/>
                    <a:pt x="10800" y="5430"/>
                  </a:cubicBezTo>
                  <a:cubicBezTo>
                    <a:pt x="13765" y="5430"/>
                    <a:pt x="16170" y="7834"/>
                    <a:pt x="16170" y="10800"/>
                  </a:cubicBezTo>
                  <a:cubicBezTo>
                    <a:pt x="16170" y="13742"/>
                    <a:pt x="13801" y="16137"/>
                    <a:pt x="10858" y="16169"/>
                  </a:cubicBezTo>
                  <a:lnTo>
                    <a:pt x="10918" y="21599"/>
                  </a:lnTo>
                  <a:cubicBezTo>
                    <a:pt x="16836" y="21534"/>
                    <a:pt x="21600" y="1671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6718"/>
                    <a:pt x="4763" y="21534"/>
                    <a:pt x="10681" y="2159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miter lim="800000"/>
              <a:headEnd/>
              <a:tailEnd/>
            </a:ln>
            <a:effectLst/>
            <a:scene3d>
              <a:camera prst="legacyObliqueTopRight">
                <a:rot lat="17400000" lon="20999999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2008" name="AutoShape 24"/>
            <p:cNvSpPr>
              <a:spLocks noChangeArrowheads="1"/>
            </p:cNvSpPr>
            <p:nvPr/>
          </p:nvSpPr>
          <p:spPr bwMode="auto">
            <a:xfrm flipH="1">
              <a:off x="3464" y="2339"/>
              <a:ext cx="160" cy="180"/>
            </a:xfrm>
            <a:prstGeom prst="can">
              <a:avLst>
                <a:gd name="adj" fmla="val 3276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009" name="AutoShape 25"/>
          <p:cNvSpPr>
            <a:spLocks noChangeArrowheads="1"/>
          </p:cNvSpPr>
          <p:nvPr/>
        </p:nvSpPr>
        <p:spPr bwMode="auto">
          <a:xfrm>
            <a:off x="6629400" y="3276600"/>
            <a:ext cx="152400" cy="1047750"/>
          </a:xfrm>
          <a:prstGeom prst="can">
            <a:avLst>
              <a:gd name="adj" fmla="val 45229"/>
            </a:avLst>
          </a:prstGeom>
          <a:gradFill rotWithShape="1">
            <a:gsLst>
              <a:gs pos="0">
                <a:srgbClr val="C0C0C0"/>
              </a:gs>
              <a:gs pos="50000">
                <a:srgbClr val="C0C0C0">
                  <a:gamma/>
                  <a:tint val="3137"/>
                  <a:invGamma/>
                </a:srgbClr>
              </a:gs>
              <a:gs pos="100000">
                <a:srgbClr val="C0C0C0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AutoShape 26"/>
          <p:cNvSpPr>
            <a:spLocks noChangeArrowheads="1"/>
          </p:cNvSpPr>
          <p:nvPr/>
        </p:nvSpPr>
        <p:spPr bwMode="auto">
          <a:xfrm rot="5400000">
            <a:off x="5438775" y="1419225"/>
            <a:ext cx="2762250" cy="1905000"/>
          </a:xfrm>
          <a:prstGeom prst="parallelogram">
            <a:avLst>
              <a:gd name="adj" fmla="val 36250"/>
            </a:avLst>
          </a:prstGeom>
          <a:gradFill rotWithShape="1">
            <a:gsLst>
              <a:gs pos="0">
                <a:srgbClr val="800000">
                  <a:alpha val="75000"/>
                </a:srgbClr>
              </a:gs>
              <a:gs pos="100000">
                <a:srgbClr val="8000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 rot="32902083">
            <a:off x="6284913" y="1619250"/>
            <a:ext cx="992187" cy="1624013"/>
            <a:chOff x="3552" y="240"/>
            <a:chExt cx="1584" cy="1824"/>
          </a:xfrm>
        </p:grpSpPr>
        <p:sp>
          <p:nvSpPr>
            <p:cNvPr id="42012" name="Oval 28"/>
            <p:cNvSpPr>
              <a:spLocks noChangeArrowheads="1"/>
            </p:cNvSpPr>
            <p:nvPr/>
          </p:nvSpPr>
          <p:spPr bwMode="auto">
            <a:xfrm rot="-1711819">
              <a:off x="3552" y="240"/>
              <a:ext cx="1584" cy="1824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3" name="Oval 29"/>
            <p:cNvSpPr>
              <a:spLocks noChangeArrowheads="1"/>
            </p:cNvSpPr>
            <p:nvPr/>
          </p:nvSpPr>
          <p:spPr bwMode="auto">
            <a:xfrm rot="-1771866">
              <a:off x="3600" y="288"/>
              <a:ext cx="1488" cy="1728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4267200" y="2362200"/>
            <a:ext cx="2819400" cy="2667000"/>
            <a:chOff x="2688" y="1488"/>
            <a:chExt cx="1776" cy="1680"/>
          </a:xfrm>
        </p:grpSpPr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3516" y="2928"/>
              <a:ext cx="384" cy="240"/>
              <a:chOff x="3347" y="2339"/>
              <a:chExt cx="384" cy="240"/>
            </a:xfrm>
          </p:grpSpPr>
          <p:sp>
            <p:nvSpPr>
              <p:cNvPr id="42016" name="AutoShape 32"/>
              <p:cNvSpPr>
                <a:spLocks noChangeArrowheads="1"/>
              </p:cNvSpPr>
              <p:nvPr/>
            </p:nvSpPr>
            <p:spPr bwMode="auto">
              <a:xfrm rot="21455878" flipH="1" flipV="1">
                <a:off x="3347" y="2412"/>
                <a:ext cx="384" cy="167"/>
              </a:xfrm>
              <a:custGeom>
                <a:avLst/>
                <a:gdLst>
                  <a:gd name="G0" fmla="+- 5370 0 0"/>
                  <a:gd name="G1" fmla="+- 5939493 0 0"/>
                  <a:gd name="G2" fmla="+- 0 0 5939493"/>
                  <a:gd name="T0" fmla="*/ 0 256 1"/>
                  <a:gd name="T1" fmla="*/ 180 256 1"/>
                  <a:gd name="G3" fmla="+- 5939493 T0 T1"/>
                  <a:gd name="T2" fmla="*/ 0 256 1"/>
                  <a:gd name="T3" fmla="*/ 90 256 1"/>
                  <a:gd name="G4" fmla="+- 5939493 T2 T3"/>
                  <a:gd name="G5" fmla="*/ G4 2 1"/>
                  <a:gd name="T4" fmla="*/ 90 256 1"/>
                  <a:gd name="T5" fmla="*/ 0 256 1"/>
                  <a:gd name="G6" fmla="+- 5939493 T4 T5"/>
                  <a:gd name="G7" fmla="*/ G6 2 1"/>
                  <a:gd name="G8" fmla="abs 5939493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370"/>
                  <a:gd name="G18" fmla="*/ 5370 1 2"/>
                  <a:gd name="G19" fmla="+- G18 5400 0"/>
                  <a:gd name="G20" fmla="cos G19 5939493"/>
                  <a:gd name="G21" fmla="sin G19 5939493"/>
                  <a:gd name="G22" fmla="+- G20 10800 0"/>
                  <a:gd name="G23" fmla="+- G21 10800 0"/>
                  <a:gd name="G24" fmla="+- 10800 0 G20"/>
                  <a:gd name="G25" fmla="+- 5370 10800 0"/>
                  <a:gd name="G26" fmla="?: G9 G17 G25"/>
                  <a:gd name="G27" fmla="?: G9 0 21600"/>
                  <a:gd name="G28" fmla="cos 10800 5939493"/>
                  <a:gd name="G29" fmla="sin 10800 5939493"/>
                  <a:gd name="G30" fmla="sin 5370 5939493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5939493 G34 0"/>
                  <a:gd name="G36" fmla="?: G6 G35 G31"/>
                  <a:gd name="G37" fmla="+- 21600 0 G36"/>
                  <a:gd name="G38" fmla="?: G4 0 G33"/>
                  <a:gd name="G39" fmla="?: 5939493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0711 w 21600"/>
                  <a:gd name="T15" fmla="*/ 18884 h 21600"/>
                  <a:gd name="T16" fmla="*/ 10800 w 21600"/>
                  <a:gd name="T17" fmla="*/ 5430 h 21600"/>
                  <a:gd name="T18" fmla="*/ 10889 w 21600"/>
                  <a:gd name="T19" fmla="*/ 18884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10741" y="16169"/>
                    </a:moveTo>
                    <a:cubicBezTo>
                      <a:pt x="7798" y="16137"/>
                      <a:pt x="5430" y="13742"/>
                      <a:pt x="5430" y="10800"/>
                    </a:cubicBezTo>
                    <a:cubicBezTo>
                      <a:pt x="5430" y="7834"/>
                      <a:pt x="7834" y="5430"/>
                      <a:pt x="10800" y="5430"/>
                    </a:cubicBezTo>
                    <a:cubicBezTo>
                      <a:pt x="13765" y="5430"/>
                      <a:pt x="16170" y="7834"/>
                      <a:pt x="16170" y="10800"/>
                    </a:cubicBezTo>
                    <a:cubicBezTo>
                      <a:pt x="16170" y="13742"/>
                      <a:pt x="13801" y="16137"/>
                      <a:pt x="10858" y="16169"/>
                    </a:cubicBezTo>
                    <a:lnTo>
                      <a:pt x="10918" y="21599"/>
                    </a:lnTo>
                    <a:cubicBezTo>
                      <a:pt x="16836" y="21534"/>
                      <a:pt x="21600" y="16718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6718"/>
                      <a:pt x="4763" y="21534"/>
                      <a:pt x="10681" y="2159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>
                  <a:rot lat="17400000" lon="20999999" rev="0"/>
                </a:camera>
                <a:lightRig rig="legacyFlat3" dir="b"/>
              </a:scene3d>
              <a:sp3d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42017" name="AutoShape 33"/>
              <p:cNvSpPr>
                <a:spLocks noChangeArrowheads="1"/>
              </p:cNvSpPr>
              <p:nvPr/>
            </p:nvSpPr>
            <p:spPr bwMode="auto">
              <a:xfrm flipH="1">
                <a:off x="3464" y="2339"/>
                <a:ext cx="160" cy="180"/>
              </a:xfrm>
              <a:prstGeom prst="can">
                <a:avLst>
                  <a:gd name="adj" fmla="val 32760"/>
                </a:avLst>
              </a:prstGeom>
              <a:gradFill rotWithShape="1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018" name="AutoShape 34"/>
            <p:cNvSpPr>
              <a:spLocks noChangeArrowheads="1"/>
            </p:cNvSpPr>
            <p:nvPr/>
          </p:nvSpPr>
          <p:spPr bwMode="auto">
            <a:xfrm>
              <a:off x="3660" y="2112"/>
              <a:ext cx="96" cy="852"/>
            </a:xfrm>
            <a:prstGeom prst="can">
              <a:avLst>
                <a:gd name="adj" fmla="val 58386"/>
              </a:avLst>
            </a:prstGeom>
            <a:gradFill rotWithShape="1">
              <a:gsLst>
                <a:gs pos="0">
                  <a:srgbClr val="C0C0C0"/>
                </a:gs>
                <a:gs pos="50000">
                  <a:srgbClr val="C0C0C0">
                    <a:gamma/>
                    <a:tint val="3137"/>
                    <a:invGamma/>
                  </a:srgbClr>
                </a:gs>
                <a:gs pos="100000">
                  <a:srgbClr val="C0C0C0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9" name="AutoShape 35"/>
            <p:cNvSpPr>
              <a:spLocks noChangeArrowheads="1"/>
            </p:cNvSpPr>
            <p:nvPr/>
          </p:nvSpPr>
          <p:spPr bwMode="auto">
            <a:xfrm rot="9271918">
              <a:off x="2688" y="1488"/>
              <a:ext cx="1776" cy="720"/>
            </a:xfrm>
            <a:prstGeom prst="parallelogram">
              <a:avLst>
                <a:gd name="adj" fmla="val 38279"/>
              </a:avLst>
            </a:prstGeom>
            <a:gradFill rotWithShape="1">
              <a:gsLst>
                <a:gs pos="0">
                  <a:srgbClr val="FFCC99"/>
                </a:gs>
                <a:gs pos="100000">
                  <a:srgbClr val="FFCC99">
                    <a:gamma/>
                    <a:tint val="3137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020" name="Freeform 36"/>
          <p:cNvSpPr>
            <a:spLocks/>
          </p:cNvSpPr>
          <p:nvPr/>
        </p:nvSpPr>
        <p:spPr bwMode="auto">
          <a:xfrm>
            <a:off x="3524250" y="1905000"/>
            <a:ext cx="3390900" cy="2419350"/>
          </a:xfrm>
          <a:custGeom>
            <a:avLst/>
            <a:gdLst/>
            <a:ahLst/>
            <a:cxnLst>
              <a:cxn ang="0">
                <a:pos x="0" y="996"/>
              </a:cxn>
              <a:cxn ang="0">
                <a:pos x="144" y="1524"/>
              </a:cxn>
              <a:cxn ang="0">
                <a:pos x="2100" y="0"/>
              </a:cxn>
              <a:cxn ang="0">
                <a:pos x="2136" y="588"/>
              </a:cxn>
              <a:cxn ang="0">
                <a:pos x="0" y="996"/>
              </a:cxn>
            </a:cxnLst>
            <a:rect l="0" t="0" r="r" b="b"/>
            <a:pathLst>
              <a:path w="2136" h="1524">
                <a:moveTo>
                  <a:pt x="0" y="996"/>
                </a:moveTo>
                <a:lnTo>
                  <a:pt x="144" y="1524"/>
                </a:lnTo>
                <a:lnTo>
                  <a:pt x="2100" y="0"/>
                </a:lnTo>
                <a:lnTo>
                  <a:pt x="2136" y="588"/>
                </a:lnTo>
                <a:lnTo>
                  <a:pt x="0" y="996"/>
                </a:lnTo>
                <a:close/>
              </a:path>
            </a:pathLst>
          </a:custGeom>
          <a:solidFill>
            <a:srgbClr val="DBDBDB">
              <a:alpha val="7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Freeform 37"/>
          <p:cNvSpPr>
            <a:spLocks/>
          </p:cNvSpPr>
          <p:nvPr/>
        </p:nvSpPr>
        <p:spPr bwMode="auto">
          <a:xfrm>
            <a:off x="3867150" y="1905000"/>
            <a:ext cx="3028950" cy="2266950"/>
          </a:xfrm>
          <a:custGeom>
            <a:avLst/>
            <a:gdLst/>
            <a:ahLst/>
            <a:cxnLst>
              <a:cxn ang="0">
                <a:pos x="1872" y="0"/>
              </a:cxn>
              <a:cxn ang="0">
                <a:pos x="1908" y="564"/>
              </a:cxn>
              <a:cxn ang="0">
                <a:pos x="132" y="1428"/>
              </a:cxn>
              <a:cxn ang="0">
                <a:pos x="0" y="852"/>
              </a:cxn>
              <a:cxn ang="0">
                <a:pos x="1872" y="0"/>
              </a:cxn>
            </a:cxnLst>
            <a:rect l="0" t="0" r="r" b="b"/>
            <a:pathLst>
              <a:path w="1908" h="1428">
                <a:moveTo>
                  <a:pt x="1872" y="0"/>
                </a:moveTo>
                <a:lnTo>
                  <a:pt x="1908" y="564"/>
                </a:lnTo>
                <a:lnTo>
                  <a:pt x="132" y="1428"/>
                </a:lnTo>
                <a:lnTo>
                  <a:pt x="0" y="852"/>
                </a:lnTo>
                <a:lnTo>
                  <a:pt x="1872" y="0"/>
                </a:lnTo>
                <a:close/>
              </a:path>
            </a:pathLst>
          </a:custGeom>
          <a:solidFill>
            <a:srgbClr val="CFCFCF">
              <a:alpha val="62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Oval 38"/>
          <p:cNvSpPr>
            <a:spLocks noChangeArrowheads="1"/>
          </p:cNvSpPr>
          <p:nvPr/>
        </p:nvSpPr>
        <p:spPr bwMode="auto">
          <a:xfrm rot="-495235">
            <a:off x="3429000" y="3467100"/>
            <a:ext cx="381000" cy="873125"/>
          </a:xfrm>
          <a:prstGeom prst="ellipse">
            <a:avLst/>
          </a:prstGeom>
          <a:solidFill>
            <a:srgbClr val="D7D7D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23" name="Text Box 39"/>
          <p:cNvSpPr txBox="1">
            <a:spLocks noChangeArrowheads="1"/>
          </p:cNvSpPr>
          <p:nvPr/>
        </p:nvSpPr>
        <p:spPr bwMode="auto">
          <a:xfrm>
            <a:off x="304800" y="6172200"/>
            <a:ext cx="8610600" cy="396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99">
                  <a:gamma/>
                  <a:tint val="0"/>
                  <a:invGamma/>
                </a:srgbClr>
              </a:gs>
              <a:gs pos="100000">
                <a:srgbClr val="FFFF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6600"/>
                </a:solidFill>
              </a:rPr>
              <a:t>Chùm tia sáng phân kỳ xuất phát từ điểm S thích hợp tới gương cầu lõm</a:t>
            </a:r>
          </a:p>
        </p:txBody>
      </p:sp>
      <p:sp>
        <p:nvSpPr>
          <p:cNvPr id="42024" name="Text Box 40"/>
          <p:cNvSpPr txBox="1">
            <a:spLocks noChangeArrowheads="1"/>
          </p:cNvSpPr>
          <p:nvPr/>
        </p:nvSpPr>
        <p:spPr bwMode="auto">
          <a:xfrm>
            <a:off x="5105400" y="314325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7B7B7B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0" grpId="0" animBg="1"/>
      <p:bldP spid="42021" grpId="0" animBg="1"/>
      <p:bldP spid="42022" grpId="0" animBg="1"/>
      <p:bldP spid="420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00200" y="3352800"/>
            <a:ext cx="2284413" cy="1778000"/>
            <a:chOff x="835" y="2208"/>
            <a:chExt cx="1439" cy="1120"/>
          </a:xfrm>
        </p:grpSpPr>
        <p:sp>
          <p:nvSpPr>
            <p:cNvPr id="43011" name="Freeform 3"/>
            <p:cNvSpPr>
              <a:spLocks/>
            </p:cNvSpPr>
            <p:nvPr/>
          </p:nvSpPr>
          <p:spPr bwMode="auto">
            <a:xfrm rot="-158215">
              <a:off x="1676" y="2215"/>
              <a:ext cx="492" cy="732"/>
            </a:xfrm>
            <a:custGeom>
              <a:avLst/>
              <a:gdLst/>
              <a:ahLst/>
              <a:cxnLst>
                <a:cxn ang="0">
                  <a:pos x="360" y="0"/>
                </a:cxn>
                <a:cxn ang="0">
                  <a:pos x="144" y="180"/>
                </a:cxn>
                <a:cxn ang="0">
                  <a:pos x="120" y="336"/>
                </a:cxn>
                <a:cxn ang="0">
                  <a:pos x="0" y="432"/>
                </a:cxn>
                <a:cxn ang="0">
                  <a:pos x="24" y="528"/>
                </a:cxn>
                <a:cxn ang="0">
                  <a:pos x="84" y="684"/>
                </a:cxn>
                <a:cxn ang="0">
                  <a:pos x="192" y="660"/>
                </a:cxn>
                <a:cxn ang="0">
                  <a:pos x="324" y="732"/>
                </a:cxn>
                <a:cxn ang="0">
                  <a:pos x="492" y="672"/>
                </a:cxn>
              </a:cxnLst>
              <a:rect l="0" t="0" r="r" b="b"/>
              <a:pathLst>
                <a:path w="492" h="732">
                  <a:moveTo>
                    <a:pt x="360" y="0"/>
                  </a:moveTo>
                  <a:lnTo>
                    <a:pt x="144" y="180"/>
                  </a:lnTo>
                  <a:lnTo>
                    <a:pt x="120" y="336"/>
                  </a:lnTo>
                  <a:lnTo>
                    <a:pt x="0" y="432"/>
                  </a:lnTo>
                  <a:lnTo>
                    <a:pt x="24" y="528"/>
                  </a:lnTo>
                  <a:lnTo>
                    <a:pt x="84" y="684"/>
                  </a:lnTo>
                  <a:lnTo>
                    <a:pt x="192" y="660"/>
                  </a:lnTo>
                  <a:lnTo>
                    <a:pt x="324" y="732"/>
                  </a:lnTo>
                  <a:lnTo>
                    <a:pt x="492" y="672"/>
                  </a:lnTo>
                </a:path>
              </a:pathLst>
            </a:cu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12" name="Oval 4"/>
            <p:cNvSpPr>
              <a:spLocks noChangeArrowheads="1"/>
            </p:cNvSpPr>
            <p:nvPr/>
          </p:nvSpPr>
          <p:spPr bwMode="auto">
            <a:xfrm rot="31879680">
              <a:off x="1937" y="2208"/>
              <a:ext cx="337" cy="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3" name="Oval 5"/>
            <p:cNvSpPr>
              <a:spLocks noChangeArrowheads="1"/>
            </p:cNvSpPr>
            <p:nvPr/>
          </p:nvSpPr>
          <p:spPr bwMode="auto">
            <a:xfrm rot="31941588">
              <a:off x="1960" y="2252"/>
              <a:ext cx="300" cy="58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549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4" name="Freeform 6"/>
            <p:cNvSpPr>
              <a:spLocks/>
            </p:cNvSpPr>
            <p:nvPr/>
          </p:nvSpPr>
          <p:spPr bwMode="auto">
            <a:xfrm rot="-158215">
              <a:off x="873" y="2663"/>
              <a:ext cx="914" cy="665"/>
            </a:xfrm>
            <a:custGeom>
              <a:avLst/>
              <a:gdLst/>
              <a:ahLst/>
              <a:cxnLst>
                <a:cxn ang="0">
                  <a:pos x="833" y="0"/>
                </a:cxn>
                <a:cxn ang="0">
                  <a:pos x="8" y="404"/>
                </a:cxn>
                <a:cxn ang="0">
                  <a:pos x="0" y="501"/>
                </a:cxn>
                <a:cxn ang="0">
                  <a:pos x="29" y="595"/>
                </a:cxn>
                <a:cxn ang="0">
                  <a:pos x="92" y="665"/>
                </a:cxn>
                <a:cxn ang="0">
                  <a:pos x="914" y="266"/>
                </a:cxn>
              </a:cxnLst>
              <a:rect l="0" t="0" r="r" b="b"/>
              <a:pathLst>
                <a:path w="914" h="665">
                  <a:moveTo>
                    <a:pt x="833" y="0"/>
                  </a:moveTo>
                  <a:lnTo>
                    <a:pt x="8" y="404"/>
                  </a:lnTo>
                  <a:lnTo>
                    <a:pt x="0" y="501"/>
                  </a:lnTo>
                  <a:lnTo>
                    <a:pt x="29" y="595"/>
                  </a:lnTo>
                  <a:lnTo>
                    <a:pt x="92" y="665"/>
                  </a:lnTo>
                  <a:lnTo>
                    <a:pt x="914" y="266"/>
                  </a:lnTo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15" name="Arc 7"/>
            <p:cNvSpPr>
              <a:spLocks/>
            </p:cNvSpPr>
            <p:nvPr/>
          </p:nvSpPr>
          <p:spPr bwMode="auto">
            <a:xfrm rot="12254103">
              <a:off x="950" y="3079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6" name="AutoShape 8"/>
            <p:cNvSpPr>
              <a:spLocks noChangeArrowheads="1"/>
            </p:cNvSpPr>
            <p:nvPr/>
          </p:nvSpPr>
          <p:spPr bwMode="auto">
            <a:xfrm rot="-1634725">
              <a:off x="1442" y="2704"/>
              <a:ext cx="144" cy="48"/>
            </a:xfrm>
            <a:prstGeom prst="cube">
              <a:avLst>
                <a:gd name="adj" fmla="val 26519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Arc 9"/>
            <p:cNvSpPr>
              <a:spLocks/>
            </p:cNvSpPr>
            <p:nvPr/>
          </p:nvSpPr>
          <p:spPr bwMode="auto">
            <a:xfrm rot="12254103">
              <a:off x="1661" y="2676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 rot="21441785" flipV="1">
              <a:off x="994" y="272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 rot="21441785" flipV="1">
              <a:off x="996" y="2770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 rot="21441785" flipV="1">
              <a:off x="1010" y="2817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 rot="21441785" flipV="1">
              <a:off x="994" y="272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Line 14"/>
            <p:cNvSpPr>
              <a:spLocks noChangeShapeType="1"/>
            </p:cNvSpPr>
            <p:nvPr/>
          </p:nvSpPr>
          <p:spPr bwMode="auto">
            <a:xfrm rot="21441785" flipV="1">
              <a:off x="1036" y="2864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23" name="Line 15"/>
            <p:cNvSpPr>
              <a:spLocks noChangeShapeType="1"/>
            </p:cNvSpPr>
            <p:nvPr/>
          </p:nvSpPr>
          <p:spPr bwMode="auto">
            <a:xfrm rot="21441785" flipV="1">
              <a:off x="1062" y="2899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24" name="AutoShape 16"/>
            <p:cNvSpPr>
              <a:spLocks noChangeArrowheads="1"/>
            </p:cNvSpPr>
            <p:nvPr/>
          </p:nvSpPr>
          <p:spPr bwMode="auto">
            <a:xfrm rot="-6667123">
              <a:off x="906" y="3001"/>
              <a:ext cx="241" cy="384"/>
            </a:xfrm>
            <a:custGeom>
              <a:avLst/>
              <a:gdLst>
                <a:gd name="G0" fmla="+- 9891 0 0"/>
                <a:gd name="G1" fmla="+- -9082108 0 0"/>
                <a:gd name="G2" fmla="+- 0 0 -9082108"/>
                <a:gd name="T0" fmla="*/ 0 256 1"/>
                <a:gd name="T1" fmla="*/ 180 256 1"/>
                <a:gd name="G3" fmla="+- -9082108 T0 T1"/>
                <a:gd name="T2" fmla="*/ 0 256 1"/>
                <a:gd name="T3" fmla="*/ 90 256 1"/>
                <a:gd name="G4" fmla="+- -9082108 T2 T3"/>
                <a:gd name="G5" fmla="*/ G4 2 1"/>
                <a:gd name="T4" fmla="*/ 90 256 1"/>
                <a:gd name="T5" fmla="*/ 0 256 1"/>
                <a:gd name="G6" fmla="+- -9082108 T4 T5"/>
                <a:gd name="G7" fmla="*/ G6 2 1"/>
                <a:gd name="G8" fmla="abs -908210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891"/>
                <a:gd name="G18" fmla="*/ 9891 1 2"/>
                <a:gd name="G19" fmla="+- G18 5400 0"/>
                <a:gd name="G20" fmla="cos G19 -9082108"/>
                <a:gd name="G21" fmla="sin G19 -9082108"/>
                <a:gd name="G22" fmla="+- G20 10800 0"/>
                <a:gd name="G23" fmla="+- G21 10800 0"/>
                <a:gd name="G24" fmla="+- 10800 0 G20"/>
                <a:gd name="G25" fmla="+- 9891 10800 0"/>
                <a:gd name="G26" fmla="?: G9 G17 G25"/>
                <a:gd name="G27" fmla="?: G9 0 21600"/>
                <a:gd name="G28" fmla="cos 10800 -9082108"/>
                <a:gd name="G29" fmla="sin 10800 -9082108"/>
                <a:gd name="G30" fmla="sin 9891 -9082108"/>
                <a:gd name="G31" fmla="+- G28 10800 0"/>
                <a:gd name="G32" fmla="+- G29 10800 0"/>
                <a:gd name="G33" fmla="+- G30 10800 0"/>
                <a:gd name="G34" fmla="?: G4 0 G31"/>
                <a:gd name="G35" fmla="?: -9082108 G34 0"/>
                <a:gd name="G36" fmla="?: G6 G35 G31"/>
                <a:gd name="G37" fmla="+- 21600 0 G36"/>
                <a:gd name="G38" fmla="?: G4 0 G33"/>
                <a:gd name="G39" fmla="?: -908210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041 w 21600"/>
                <a:gd name="T15" fmla="*/ 3955 h 21600"/>
                <a:gd name="T16" fmla="*/ 10800 w 21600"/>
                <a:gd name="T17" fmla="*/ 909 h 21600"/>
                <a:gd name="T18" fmla="*/ 18559 w 21600"/>
                <a:gd name="T19" fmla="*/ 395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382" y="4256"/>
                  </a:moveTo>
                  <a:cubicBezTo>
                    <a:pt x="5260" y="2128"/>
                    <a:pt x="7961" y="908"/>
                    <a:pt x="10800" y="909"/>
                  </a:cubicBezTo>
                  <a:cubicBezTo>
                    <a:pt x="13638" y="909"/>
                    <a:pt x="16339" y="2128"/>
                    <a:pt x="18217" y="4256"/>
                  </a:cubicBezTo>
                  <a:lnTo>
                    <a:pt x="18898" y="3655"/>
                  </a:lnTo>
                  <a:cubicBezTo>
                    <a:pt x="16848" y="1331"/>
                    <a:pt x="13899" y="-1"/>
                    <a:pt x="10799" y="0"/>
                  </a:cubicBezTo>
                  <a:cubicBezTo>
                    <a:pt x="7700" y="0"/>
                    <a:pt x="4751" y="1331"/>
                    <a:pt x="2701" y="3655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3025" name="Arc 17"/>
            <p:cNvSpPr>
              <a:spLocks/>
            </p:cNvSpPr>
            <p:nvPr/>
          </p:nvSpPr>
          <p:spPr bwMode="auto">
            <a:xfrm rot="11577997">
              <a:off x="1763" y="2603"/>
              <a:ext cx="349" cy="29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 rot="427501">
            <a:off x="4724400" y="4343400"/>
            <a:ext cx="2724150" cy="1277938"/>
            <a:chOff x="2976" y="2651"/>
            <a:chExt cx="1716" cy="805"/>
          </a:xfrm>
        </p:grpSpPr>
        <p:sp>
          <p:nvSpPr>
            <p:cNvPr id="43027" name="AutoShape 19" descr="Green marble"/>
            <p:cNvSpPr>
              <a:spLocks noChangeArrowheads="1"/>
            </p:cNvSpPr>
            <p:nvPr/>
          </p:nvSpPr>
          <p:spPr bwMode="auto">
            <a:xfrm rot="19732917" flipV="1">
              <a:off x="2981" y="2700"/>
              <a:ext cx="1711" cy="433"/>
            </a:xfrm>
            <a:prstGeom prst="parallelogram">
              <a:avLst>
                <a:gd name="adj" fmla="val 98788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AutoShape 20"/>
            <p:cNvSpPr>
              <a:spLocks noChangeArrowheads="1"/>
            </p:cNvSpPr>
            <p:nvPr/>
          </p:nvSpPr>
          <p:spPr bwMode="auto">
            <a:xfrm rot="5620470">
              <a:off x="3154" y="3016"/>
              <a:ext cx="241" cy="598"/>
            </a:xfrm>
            <a:prstGeom prst="parallelogram">
              <a:avLst>
                <a:gd name="adj" fmla="val 46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AutoShape 21"/>
            <p:cNvSpPr>
              <a:spLocks noChangeArrowheads="1"/>
            </p:cNvSpPr>
            <p:nvPr/>
          </p:nvSpPr>
          <p:spPr bwMode="auto">
            <a:xfrm rot="16204570" flipV="1">
              <a:off x="3716" y="2497"/>
              <a:ext cx="805" cy="1113"/>
            </a:xfrm>
            <a:prstGeom prst="parallelogram">
              <a:avLst>
                <a:gd name="adj" fmla="val 8426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400800" y="4267200"/>
            <a:ext cx="609600" cy="381000"/>
            <a:chOff x="3347" y="2339"/>
            <a:chExt cx="384" cy="240"/>
          </a:xfrm>
        </p:grpSpPr>
        <p:sp>
          <p:nvSpPr>
            <p:cNvPr id="43031" name="AutoShape 23"/>
            <p:cNvSpPr>
              <a:spLocks noChangeArrowheads="1"/>
            </p:cNvSpPr>
            <p:nvPr/>
          </p:nvSpPr>
          <p:spPr bwMode="auto">
            <a:xfrm rot="21455878" flipH="1" flipV="1">
              <a:off x="3347" y="2412"/>
              <a:ext cx="384" cy="167"/>
            </a:xfrm>
            <a:custGeom>
              <a:avLst/>
              <a:gdLst>
                <a:gd name="G0" fmla="+- 5370 0 0"/>
                <a:gd name="G1" fmla="+- 5939493 0 0"/>
                <a:gd name="G2" fmla="+- 0 0 5939493"/>
                <a:gd name="T0" fmla="*/ 0 256 1"/>
                <a:gd name="T1" fmla="*/ 180 256 1"/>
                <a:gd name="G3" fmla="+- 5939493 T0 T1"/>
                <a:gd name="T2" fmla="*/ 0 256 1"/>
                <a:gd name="T3" fmla="*/ 90 256 1"/>
                <a:gd name="G4" fmla="+- 5939493 T2 T3"/>
                <a:gd name="G5" fmla="*/ G4 2 1"/>
                <a:gd name="T4" fmla="*/ 90 256 1"/>
                <a:gd name="T5" fmla="*/ 0 256 1"/>
                <a:gd name="G6" fmla="+- 5939493 T4 T5"/>
                <a:gd name="G7" fmla="*/ G6 2 1"/>
                <a:gd name="G8" fmla="abs 5939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370"/>
                <a:gd name="G18" fmla="*/ 5370 1 2"/>
                <a:gd name="G19" fmla="+- G18 5400 0"/>
                <a:gd name="G20" fmla="cos G19 5939493"/>
                <a:gd name="G21" fmla="sin G19 5939493"/>
                <a:gd name="G22" fmla="+- G20 10800 0"/>
                <a:gd name="G23" fmla="+- G21 10800 0"/>
                <a:gd name="G24" fmla="+- 10800 0 G20"/>
                <a:gd name="G25" fmla="+- 5370 10800 0"/>
                <a:gd name="G26" fmla="?: G9 G17 G25"/>
                <a:gd name="G27" fmla="?: G9 0 21600"/>
                <a:gd name="G28" fmla="cos 10800 5939493"/>
                <a:gd name="G29" fmla="sin 10800 5939493"/>
                <a:gd name="G30" fmla="sin 5370 5939493"/>
                <a:gd name="G31" fmla="+- G28 10800 0"/>
                <a:gd name="G32" fmla="+- G29 10800 0"/>
                <a:gd name="G33" fmla="+- G30 10800 0"/>
                <a:gd name="G34" fmla="?: G4 0 G31"/>
                <a:gd name="G35" fmla="?: 5939493 G34 0"/>
                <a:gd name="G36" fmla="?: G6 G35 G31"/>
                <a:gd name="G37" fmla="+- 21600 0 G36"/>
                <a:gd name="G38" fmla="?: G4 0 G33"/>
                <a:gd name="G39" fmla="?: 5939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0711 w 21600"/>
                <a:gd name="T15" fmla="*/ 18884 h 21600"/>
                <a:gd name="T16" fmla="*/ 10800 w 21600"/>
                <a:gd name="T17" fmla="*/ 5430 h 21600"/>
                <a:gd name="T18" fmla="*/ 10889 w 21600"/>
                <a:gd name="T19" fmla="*/ 18884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741" y="16169"/>
                  </a:moveTo>
                  <a:cubicBezTo>
                    <a:pt x="7798" y="16137"/>
                    <a:pt x="5430" y="13742"/>
                    <a:pt x="5430" y="10800"/>
                  </a:cubicBezTo>
                  <a:cubicBezTo>
                    <a:pt x="5430" y="7834"/>
                    <a:pt x="7834" y="5430"/>
                    <a:pt x="10800" y="5430"/>
                  </a:cubicBezTo>
                  <a:cubicBezTo>
                    <a:pt x="13765" y="5430"/>
                    <a:pt x="16170" y="7834"/>
                    <a:pt x="16170" y="10800"/>
                  </a:cubicBezTo>
                  <a:cubicBezTo>
                    <a:pt x="16170" y="13742"/>
                    <a:pt x="13801" y="16137"/>
                    <a:pt x="10858" y="16169"/>
                  </a:cubicBezTo>
                  <a:lnTo>
                    <a:pt x="10918" y="21599"/>
                  </a:lnTo>
                  <a:cubicBezTo>
                    <a:pt x="16836" y="21534"/>
                    <a:pt x="21600" y="1671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6718"/>
                    <a:pt x="4763" y="21534"/>
                    <a:pt x="10681" y="2159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miter lim="800000"/>
              <a:headEnd/>
              <a:tailEnd/>
            </a:ln>
            <a:effectLst/>
            <a:scene3d>
              <a:camera prst="legacyObliqueTopRight">
                <a:rot lat="17400000" lon="20999999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3032" name="AutoShape 24"/>
            <p:cNvSpPr>
              <a:spLocks noChangeArrowheads="1"/>
            </p:cNvSpPr>
            <p:nvPr/>
          </p:nvSpPr>
          <p:spPr bwMode="auto">
            <a:xfrm flipH="1">
              <a:off x="3464" y="2339"/>
              <a:ext cx="160" cy="180"/>
            </a:xfrm>
            <a:prstGeom prst="can">
              <a:avLst>
                <a:gd name="adj" fmla="val 3276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33" name="AutoShape 25"/>
          <p:cNvSpPr>
            <a:spLocks noChangeArrowheads="1"/>
          </p:cNvSpPr>
          <p:nvPr/>
        </p:nvSpPr>
        <p:spPr bwMode="auto">
          <a:xfrm>
            <a:off x="6629400" y="3276600"/>
            <a:ext cx="152400" cy="1047750"/>
          </a:xfrm>
          <a:prstGeom prst="can">
            <a:avLst>
              <a:gd name="adj" fmla="val 45229"/>
            </a:avLst>
          </a:prstGeom>
          <a:gradFill rotWithShape="1">
            <a:gsLst>
              <a:gs pos="0">
                <a:srgbClr val="C0C0C0"/>
              </a:gs>
              <a:gs pos="50000">
                <a:srgbClr val="C0C0C0">
                  <a:gamma/>
                  <a:tint val="3137"/>
                  <a:invGamma/>
                </a:srgbClr>
              </a:gs>
              <a:gs pos="100000">
                <a:srgbClr val="C0C0C0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34" name="AutoShape 26"/>
          <p:cNvSpPr>
            <a:spLocks noChangeArrowheads="1"/>
          </p:cNvSpPr>
          <p:nvPr/>
        </p:nvSpPr>
        <p:spPr bwMode="auto">
          <a:xfrm rot="5400000">
            <a:off x="5438775" y="1419225"/>
            <a:ext cx="2762250" cy="1905000"/>
          </a:xfrm>
          <a:prstGeom prst="parallelogram">
            <a:avLst>
              <a:gd name="adj" fmla="val 36250"/>
            </a:avLst>
          </a:prstGeom>
          <a:gradFill rotWithShape="1">
            <a:gsLst>
              <a:gs pos="0">
                <a:srgbClr val="800000">
                  <a:alpha val="75000"/>
                </a:srgbClr>
              </a:gs>
              <a:gs pos="100000">
                <a:srgbClr val="8000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 rot="32902083">
            <a:off x="6284913" y="1619250"/>
            <a:ext cx="992187" cy="1624013"/>
            <a:chOff x="3552" y="240"/>
            <a:chExt cx="1584" cy="1824"/>
          </a:xfrm>
        </p:grpSpPr>
        <p:sp>
          <p:nvSpPr>
            <p:cNvPr id="43036" name="Oval 28"/>
            <p:cNvSpPr>
              <a:spLocks noChangeArrowheads="1"/>
            </p:cNvSpPr>
            <p:nvPr/>
          </p:nvSpPr>
          <p:spPr bwMode="auto">
            <a:xfrm rot="-1711819">
              <a:off x="3552" y="240"/>
              <a:ext cx="1584" cy="1824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7" name="Oval 29"/>
            <p:cNvSpPr>
              <a:spLocks noChangeArrowheads="1"/>
            </p:cNvSpPr>
            <p:nvPr/>
          </p:nvSpPr>
          <p:spPr bwMode="auto">
            <a:xfrm rot="-1771866">
              <a:off x="3600" y="288"/>
              <a:ext cx="1488" cy="1728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4267200" y="2362200"/>
            <a:ext cx="2819400" cy="2667000"/>
            <a:chOff x="2688" y="1488"/>
            <a:chExt cx="1776" cy="1680"/>
          </a:xfrm>
        </p:grpSpPr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3516" y="2928"/>
              <a:ext cx="384" cy="240"/>
              <a:chOff x="3347" y="2339"/>
              <a:chExt cx="384" cy="240"/>
            </a:xfrm>
          </p:grpSpPr>
          <p:sp>
            <p:nvSpPr>
              <p:cNvPr id="43040" name="AutoShape 32"/>
              <p:cNvSpPr>
                <a:spLocks noChangeArrowheads="1"/>
              </p:cNvSpPr>
              <p:nvPr/>
            </p:nvSpPr>
            <p:spPr bwMode="auto">
              <a:xfrm rot="21455878" flipH="1" flipV="1">
                <a:off x="3347" y="2412"/>
                <a:ext cx="384" cy="167"/>
              </a:xfrm>
              <a:custGeom>
                <a:avLst/>
                <a:gdLst>
                  <a:gd name="G0" fmla="+- 5370 0 0"/>
                  <a:gd name="G1" fmla="+- 5939493 0 0"/>
                  <a:gd name="G2" fmla="+- 0 0 5939493"/>
                  <a:gd name="T0" fmla="*/ 0 256 1"/>
                  <a:gd name="T1" fmla="*/ 180 256 1"/>
                  <a:gd name="G3" fmla="+- 5939493 T0 T1"/>
                  <a:gd name="T2" fmla="*/ 0 256 1"/>
                  <a:gd name="T3" fmla="*/ 90 256 1"/>
                  <a:gd name="G4" fmla="+- 5939493 T2 T3"/>
                  <a:gd name="G5" fmla="*/ G4 2 1"/>
                  <a:gd name="T4" fmla="*/ 90 256 1"/>
                  <a:gd name="T5" fmla="*/ 0 256 1"/>
                  <a:gd name="G6" fmla="+- 5939493 T4 T5"/>
                  <a:gd name="G7" fmla="*/ G6 2 1"/>
                  <a:gd name="G8" fmla="abs 5939493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370"/>
                  <a:gd name="G18" fmla="*/ 5370 1 2"/>
                  <a:gd name="G19" fmla="+- G18 5400 0"/>
                  <a:gd name="G20" fmla="cos G19 5939493"/>
                  <a:gd name="G21" fmla="sin G19 5939493"/>
                  <a:gd name="G22" fmla="+- G20 10800 0"/>
                  <a:gd name="G23" fmla="+- G21 10800 0"/>
                  <a:gd name="G24" fmla="+- 10800 0 G20"/>
                  <a:gd name="G25" fmla="+- 5370 10800 0"/>
                  <a:gd name="G26" fmla="?: G9 G17 G25"/>
                  <a:gd name="G27" fmla="?: G9 0 21600"/>
                  <a:gd name="G28" fmla="cos 10800 5939493"/>
                  <a:gd name="G29" fmla="sin 10800 5939493"/>
                  <a:gd name="G30" fmla="sin 5370 5939493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5939493 G34 0"/>
                  <a:gd name="G36" fmla="?: G6 G35 G31"/>
                  <a:gd name="G37" fmla="+- 21600 0 G36"/>
                  <a:gd name="G38" fmla="?: G4 0 G33"/>
                  <a:gd name="G39" fmla="?: 5939493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0711 w 21600"/>
                  <a:gd name="T15" fmla="*/ 18884 h 21600"/>
                  <a:gd name="T16" fmla="*/ 10800 w 21600"/>
                  <a:gd name="T17" fmla="*/ 5430 h 21600"/>
                  <a:gd name="T18" fmla="*/ 10889 w 21600"/>
                  <a:gd name="T19" fmla="*/ 18884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10741" y="16169"/>
                    </a:moveTo>
                    <a:cubicBezTo>
                      <a:pt x="7798" y="16137"/>
                      <a:pt x="5430" y="13742"/>
                      <a:pt x="5430" y="10800"/>
                    </a:cubicBezTo>
                    <a:cubicBezTo>
                      <a:pt x="5430" y="7834"/>
                      <a:pt x="7834" y="5430"/>
                      <a:pt x="10800" y="5430"/>
                    </a:cubicBezTo>
                    <a:cubicBezTo>
                      <a:pt x="13765" y="5430"/>
                      <a:pt x="16170" y="7834"/>
                      <a:pt x="16170" y="10800"/>
                    </a:cubicBezTo>
                    <a:cubicBezTo>
                      <a:pt x="16170" y="13742"/>
                      <a:pt x="13801" y="16137"/>
                      <a:pt x="10858" y="16169"/>
                    </a:cubicBezTo>
                    <a:lnTo>
                      <a:pt x="10918" y="21599"/>
                    </a:lnTo>
                    <a:cubicBezTo>
                      <a:pt x="16836" y="21534"/>
                      <a:pt x="21600" y="16718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6718"/>
                      <a:pt x="4763" y="21534"/>
                      <a:pt x="10681" y="2159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>
                  <a:rot lat="17400000" lon="20999999" rev="0"/>
                </a:camera>
                <a:lightRig rig="legacyFlat3" dir="b"/>
              </a:scene3d>
              <a:sp3d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43041" name="AutoShape 33"/>
              <p:cNvSpPr>
                <a:spLocks noChangeArrowheads="1"/>
              </p:cNvSpPr>
              <p:nvPr/>
            </p:nvSpPr>
            <p:spPr bwMode="auto">
              <a:xfrm flipH="1">
                <a:off x="3464" y="2339"/>
                <a:ext cx="160" cy="180"/>
              </a:xfrm>
              <a:prstGeom prst="can">
                <a:avLst>
                  <a:gd name="adj" fmla="val 32760"/>
                </a:avLst>
              </a:prstGeom>
              <a:gradFill rotWithShape="1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042" name="AutoShape 34"/>
            <p:cNvSpPr>
              <a:spLocks noChangeArrowheads="1"/>
            </p:cNvSpPr>
            <p:nvPr/>
          </p:nvSpPr>
          <p:spPr bwMode="auto">
            <a:xfrm>
              <a:off x="3660" y="2112"/>
              <a:ext cx="96" cy="852"/>
            </a:xfrm>
            <a:prstGeom prst="can">
              <a:avLst>
                <a:gd name="adj" fmla="val 58386"/>
              </a:avLst>
            </a:prstGeom>
            <a:gradFill rotWithShape="1">
              <a:gsLst>
                <a:gs pos="0">
                  <a:srgbClr val="C0C0C0"/>
                </a:gs>
                <a:gs pos="50000">
                  <a:srgbClr val="C0C0C0">
                    <a:gamma/>
                    <a:tint val="3137"/>
                    <a:invGamma/>
                  </a:srgbClr>
                </a:gs>
                <a:gs pos="100000">
                  <a:srgbClr val="C0C0C0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3" name="AutoShape 35"/>
            <p:cNvSpPr>
              <a:spLocks noChangeArrowheads="1"/>
            </p:cNvSpPr>
            <p:nvPr/>
          </p:nvSpPr>
          <p:spPr bwMode="auto">
            <a:xfrm rot="9271918">
              <a:off x="2688" y="1488"/>
              <a:ext cx="1776" cy="720"/>
            </a:xfrm>
            <a:prstGeom prst="parallelogram">
              <a:avLst>
                <a:gd name="adj" fmla="val 38279"/>
              </a:avLst>
            </a:prstGeom>
            <a:gradFill rotWithShape="1">
              <a:gsLst>
                <a:gs pos="0">
                  <a:srgbClr val="FFCC99"/>
                </a:gs>
                <a:gs pos="100000">
                  <a:srgbClr val="FFCC99">
                    <a:gamma/>
                    <a:tint val="3137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44" name="Freeform 36"/>
          <p:cNvSpPr>
            <a:spLocks/>
          </p:cNvSpPr>
          <p:nvPr/>
        </p:nvSpPr>
        <p:spPr bwMode="auto">
          <a:xfrm>
            <a:off x="3524250" y="1905000"/>
            <a:ext cx="3390900" cy="2419350"/>
          </a:xfrm>
          <a:custGeom>
            <a:avLst/>
            <a:gdLst/>
            <a:ahLst/>
            <a:cxnLst>
              <a:cxn ang="0">
                <a:pos x="0" y="996"/>
              </a:cxn>
              <a:cxn ang="0">
                <a:pos x="144" y="1524"/>
              </a:cxn>
              <a:cxn ang="0">
                <a:pos x="2100" y="0"/>
              </a:cxn>
              <a:cxn ang="0">
                <a:pos x="2136" y="588"/>
              </a:cxn>
              <a:cxn ang="0">
                <a:pos x="0" y="996"/>
              </a:cxn>
            </a:cxnLst>
            <a:rect l="0" t="0" r="r" b="b"/>
            <a:pathLst>
              <a:path w="2136" h="1524">
                <a:moveTo>
                  <a:pt x="0" y="996"/>
                </a:moveTo>
                <a:lnTo>
                  <a:pt x="144" y="1524"/>
                </a:lnTo>
                <a:lnTo>
                  <a:pt x="2100" y="0"/>
                </a:lnTo>
                <a:lnTo>
                  <a:pt x="2136" y="588"/>
                </a:lnTo>
                <a:lnTo>
                  <a:pt x="0" y="996"/>
                </a:lnTo>
                <a:close/>
              </a:path>
            </a:pathLst>
          </a:custGeom>
          <a:solidFill>
            <a:srgbClr val="DBDBDB">
              <a:alpha val="7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45" name="Freeform 37"/>
          <p:cNvSpPr>
            <a:spLocks/>
          </p:cNvSpPr>
          <p:nvPr/>
        </p:nvSpPr>
        <p:spPr bwMode="auto">
          <a:xfrm>
            <a:off x="3867150" y="1905000"/>
            <a:ext cx="3028950" cy="2266950"/>
          </a:xfrm>
          <a:custGeom>
            <a:avLst/>
            <a:gdLst/>
            <a:ahLst/>
            <a:cxnLst>
              <a:cxn ang="0">
                <a:pos x="1872" y="0"/>
              </a:cxn>
              <a:cxn ang="0">
                <a:pos x="1908" y="564"/>
              </a:cxn>
              <a:cxn ang="0">
                <a:pos x="132" y="1428"/>
              </a:cxn>
              <a:cxn ang="0">
                <a:pos x="0" y="852"/>
              </a:cxn>
              <a:cxn ang="0">
                <a:pos x="1872" y="0"/>
              </a:cxn>
            </a:cxnLst>
            <a:rect l="0" t="0" r="r" b="b"/>
            <a:pathLst>
              <a:path w="1908" h="1428">
                <a:moveTo>
                  <a:pt x="1872" y="0"/>
                </a:moveTo>
                <a:lnTo>
                  <a:pt x="1908" y="564"/>
                </a:lnTo>
                <a:lnTo>
                  <a:pt x="132" y="1428"/>
                </a:lnTo>
                <a:lnTo>
                  <a:pt x="0" y="852"/>
                </a:lnTo>
                <a:lnTo>
                  <a:pt x="1872" y="0"/>
                </a:lnTo>
                <a:close/>
              </a:path>
            </a:pathLst>
          </a:custGeom>
          <a:solidFill>
            <a:srgbClr val="CFCFCF">
              <a:alpha val="62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46" name="Oval 38"/>
          <p:cNvSpPr>
            <a:spLocks noChangeArrowheads="1"/>
          </p:cNvSpPr>
          <p:nvPr/>
        </p:nvSpPr>
        <p:spPr bwMode="auto">
          <a:xfrm rot="-495235">
            <a:off x="3429000" y="3467100"/>
            <a:ext cx="381000" cy="873125"/>
          </a:xfrm>
          <a:prstGeom prst="ellipse">
            <a:avLst/>
          </a:prstGeom>
          <a:solidFill>
            <a:srgbClr val="D7D7D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47" name="Text Box 39"/>
          <p:cNvSpPr txBox="1">
            <a:spLocks noChangeArrowheads="1"/>
          </p:cNvSpPr>
          <p:nvPr/>
        </p:nvSpPr>
        <p:spPr bwMode="auto">
          <a:xfrm>
            <a:off x="304800" y="6172200"/>
            <a:ext cx="8610600" cy="396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99">
                  <a:gamma/>
                  <a:tint val="0"/>
                  <a:invGamma/>
                </a:srgbClr>
              </a:gs>
              <a:gs pos="100000">
                <a:srgbClr val="FFFF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6600"/>
                </a:solidFill>
              </a:rPr>
              <a:t>Chùm tia sáng phân kỳ xuất phát từ điểm S thích hợp tới gương cầu lõm</a:t>
            </a:r>
          </a:p>
        </p:txBody>
      </p:sp>
      <p:sp>
        <p:nvSpPr>
          <p:cNvPr id="43048" name="Text Box 40"/>
          <p:cNvSpPr txBox="1">
            <a:spLocks noChangeArrowheads="1"/>
          </p:cNvSpPr>
          <p:nvPr/>
        </p:nvSpPr>
        <p:spPr bwMode="auto">
          <a:xfrm>
            <a:off x="5105400" y="314325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7B7B7B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4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44" grpId="0" animBg="1"/>
      <p:bldP spid="43045" grpId="0" animBg="1"/>
      <p:bldP spid="43046" grpId="0" animBg="1"/>
      <p:bldP spid="430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00200" y="3352800"/>
            <a:ext cx="2284413" cy="1778000"/>
            <a:chOff x="835" y="2208"/>
            <a:chExt cx="1439" cy="1120"/>
          </a:xfrm>
        </p:grpSpPr>
        <p:sp>
          <p:nvSpPr>
            <p:cNvPr id="44035" name="Freeform 3"/>
            <p:cNvSpPr>
              <a:spLocks/>
            </p:cNvSpPr>
            <p:nvPr/>
          </p:nvSpPr>
          <p:spPr bwMode="auto">
            <a:xfrm rot="-158215">
              <a:off x="1676" y="2215"/>
              <a:ext cx="492" cy="732"/>
            </a:xfrm>
            <a:custGeom>
              <a:avLst/>
              <a:gdLst/>
              <a:ahLst/>
              <a:cxnLst>
                <a:cxn ang="0">
                  <a:pos x="360" y="0"/>
                </a:cxn>
                <a:cxn ang="0">
                  <a:pos x="144" y="180"/>
                </a:cxn>
                <a:cxn ang="0">
                  <a:pos x="120" y="336"/>
                </a:cxn>
                <a:cxn ang="0">
                  <a:pos x="0" y="432"/>
                </a:cxn>
                <a:cxn ang="0">
                  <a:pos x="24" y="528"/>
                </a:cxn>
                <a:cxn ang="0">
                  <a:pos x="84" y="684"/>
                </a:cxn>
                <a:cxn ang="0">
                  <a:pos x="192" y="660"/>
                </a:cxn>
                <a:cxn ang="0">
                  <a:pos x="324" y="732"/>
                </a:cxn>
                <a:cxn ang="0">
                  <a:pos x="492" y="672"/>
                </a:cxn>
              </a:cxnLst>
              <a:rect l="0" t="0" r="r" b="b"/>
              <a:pathLst>
                <a:path w="492" h="732">
                  <a:moveTo>
                    <a:pt x="360" y="0"/>
                  </a:moveTo>
                  <a:lnTo>
                    <a:pt x="144" y="180"/>
                  </a:lnTo>
                  <a:lnTo>
                    <a:pt x="120" y="336"/>
                  </a:lnTo>
                  <a:lnTo>
                    <a:pt x="0" y="432"/>
                  </a:lnTo>
                  <a:lnTo>
                    <a:pt x="24" y="528"/>
                  </a:lnTo>
                  <a:lnTo>
                    <a:pt x="84" y="684"/>
                  </a:lnTo>
                  <a:lnTo>
                    <a:pt x="192" y="660"/>
                  </a:lnTo>
                  <a:lnTo>
                    <a:pt x="324" y="732"/>
                  </a:lnTo>
                  <a:lnTo>
                    <a:pt x="492" y="672"/>
                  </a:lnTo>
                </a:path>
              </a:pathLst>
            </a:cu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36" name="Oval 4"/>
            <p:cNvSpPr>
              <a:spLocks noChangeArrowheads="1"/>
            </p:cNvSpPr>
            <p:nvPr/>
          </p:nvSpPr>
          <p:spPr bwMode="auto">
            <a:xfrm rot="31879680">
              <a:off x="1937" y="2208"/>
              <a:ext cx="337" cy="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37" name="Oval 5"/>
            <p:cNvSpPr>
              <a:spLocks noChangeArrowheads="1"/>
            </p:cNvSpPr>
            <p:nvPr/>
          </p:nvSpPr>
          <p:spPr bwMode="auto">
            <a:xfrm rot="31941588">
              <a:off x="1960" y="2252"/>
              <a:ext cx="300" cy="58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549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auto">
            <a:xfrm rot="-158215">
              <a:off x="873" y="2663"/>
              <a:ext cx="914" cy="665"/>
            </a:xfrm>
            <a:custGeom>
              <a:avLst/>
              <a:gdLst/>
              <a:ahLst/>
              <a:cxnLst>
                <a:cxn ang="0">
                  <a:pos x="833" y="0"/>
                </a:cxn>
                <a:cxn ang="0">
                  <a:pos x="8" y="404"/>
                </a:cxn>
                <a:cxn ang="0">
                  <a:pos x="0" y="501"/>
                </a:cxn>
                <a:cxn ang="0">
                  <a:pos x="29" y="595"/>
                </a:cxn>
                <a:cxn ang="0">
                  <a:pos x="92" y="665"/>
                </a:cxn>
                <a:cxn ang="0">
                  <a:pos x="914" y="266"/>
                </a:cxn>
              </a:cxnLst>
              <a:rect l="0" t="0" r="r" b="b"/>
              <a:pathLst>
                <a:path w="914" h="665">
                  <a:moveTo>
                    <a:pt x="833" y="0"/>
                  </a:moveTo>
                  <a:lnTo>
                    <a:pt x="8" y="404"/>
                  </a:lnTo>
                  <a:lnTo>
                    <a:pt x="0" y="501"/>
                  </a:lnTo>
                  <a:lnTo>
                    <a:pt x="29" y="595"/>
                  </a:lnTo>
                  <a:lnTo>
                    <a:pt x="92" y="665"/>
                  </a:lnTo>
                  <a:lnTo>
                    <a:pt x="914" y="266"/>
                  </a:lnTo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39" name="Arc 7"/>
            <p:cNvSpPr>
              <a:spLocks/>
            </p:cNvSpPr>
            <p:nvPr/>
          </p:nvSpPr>
          <p:spPr bwMode="auto">
            <a:xfrm rot="12254103">
              <a:off x="950" y="3079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0" name="AutoShape 8"/>
            <p:cNvSpPr>
              <a:spLocks noChangeArrowheads="1"/>
            </p:cNvSpPr>
            <p:nvPr/>
          </p:nvSpPr>
          <p:spPr bwMode="auto">
            <a:xfrm rot="-1634725">
              <a:off x="1442" y="2704"/>
              <a:ext cx="144" cy="48"/>
            </a:xfrm>
            <a:prstGeom prst="cube">
              <a:avLst>
                <a:gd name="adj" fmla="val 26519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1" name="Arc 9"/>
            <p:cNvSpPr>
              <a:spLocks/>
            </p:cNvSpPr>
            <p:nvPr/>
          </p:nvSpPr>
          <p:spPr bwMode="auto">
            <a:xfrm rot="12254103">
              <a:off x="1661" y="2676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2" name="Line 10"/>
            <p:cNvSpPr>
              <a:spLocks noChangeShapeType="1"/>
            </p:cNvSpPr>
            <p:nvPr/>
          </p:nvSpPr>
          <p:spPr bwMode="auto">
            <a:xfrm rot="21441785" flipV="1">
              <a:off x="994" y="272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3" name="Line 11"/>
            <p:cNvSpPr>
              <a:spLocks noChangeShapeType="1"/>
            </p:cNvSpPr>
            <p:nvPr/>
          </p:nvSpPr>
          <p:spPr bwMode="auto">
            <a:xfrm rot="21441785" flipV="1">
              <a:off x="996" y="2770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4" name="Line 12"/>
            <p:cNvSpPr>
              <a:spLocks noChangeShapeType="1"/>
            </p:cNvSpPr>
            <p:nvPr/>
          </p:nvSpPr>
          <p:spPr bwMode="auto">
            <a:xfrm rot="21441785" flipV="1">
              <a:off x="1010" y="2817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Line 13"/>
            <p:cNvSpPr>
              <a:spLocks noChangeShapeType="1"/>
            </p:cNvSpPr>
            <p:nvPr/>
          </p:nvSpPr>
          <p:spPr bwMode="auto">
            <a:xfrm rot="21441785" flipV="1">
              <a:off x="994" y="272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Line 14"/>
            <p:cNvSpPr>
              <a:spLocks noChangeShapeType="1"/>
            </p:cNvSpPr>
            <p:nvPr/>
          </p:nvSpPr>
          <p:spPr bwMode="auto">
            <a:xfrm rot="21441785" flipV="1">
              <a:off x="1036" y="2864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Line 15"/>
            <p:cNvSpPr>
              <a:spLocks noChangeShapeType="1"/>
            </p:cNvSpPr>
            <p:nvPr/>
          </p:nvSpPr>
          <p:spPr bwMode="auto">
            <a:xfrm rot="21441785" flipV="1">
              <a:off x="1062" y="2899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AutoShape 16"/>
            <p:cNvSpPr>
              <a:spLocks noChangeArrowheads="1"/>
            </p:cNvSpPr>
            <p:nvPr/>
          </p:nvSpPr>
          <p:spPr bwMode="auto">
            <a:xfrm rot="-6667123">
              <a:off x="906" y="3001"/>
              <a:ext cx="241" cy="384"/>
            </a:xfrm>
            <a:custGeom>
              <a:avLst/>
              <a:gdLst>
                <a:gd name="G0" fmla="+- 9891 0 0"/>
                <a:gd name="G1" fmla="+- -9082108 0 0"/>
                <a:gd name="G2" fmla="+- 0 0 -9082108"/>
                <a:gd name="T0" fmla="*/ 0 256 1"/>
                <a:gd name="T1" fmla="*/ 180 256 1"/>
                <a:gd name="G3" fmla="+- -9082108 T0 T1"/>
                <a:gd name="T2" fmla="*/ 0 256 1"/>
                <a:gd name="T3" fmla="*/ 90 256 1"/>
                <a:gd name="G4" fmla="+- -9082108 T2 T3"/>
                <a:gd name="G5" fmla="*/ G4 2 1"/>
                <a:gd name="T4" fmla="*/ 90 256 1"/>
                <a:gd name="T5" fmla="*/ 0 256 1"/>
                <a:gd name="G6" fmla="+- -9082108 T4 T5"/>
                <a:gd name="G7" fmla="*/ G6 2 1"/>
                <a:gd name="G8" fmla="abs -908210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891"/>
                <a:gd name="G18" fmla="*/ 9891 1 2"/>
                <a:gd name="G19" fmla="+- G18 5400 0"/>
                <a:gd name="G20" fmla="cos G19 -9082108"/>
                <a:gd name="G21" fmla="sin G19 -9082108"/>
                <a:gd name="G22" fmla="+- G20 10800 0"/>
                <a:gd name="G23" fmla="+- G21 10800 0"/>
                <a:gd name="G24" fmla="+- 10800 0 G20"/>
                <a:gd name="G25" fmla="+- 9891 10800 0"/>
                <a:gd name="G26" fmla="?: G9 G17 G25"/>
                <a:gd name="G27" fmla="?: G9 0 21600"/>
                <a:gd name="G28" fmla="cos 10800 -9082108"/>
                <a:gd name="G29" fmla="sin 10800 -9082108"/>
                <a:gd name="G30" fmla="sin 9891 -9082108"/>
                <a:gd name="G31" fmla="+- G28 10800 0"/>
                <a:gd name="G32" fmla="+- G29 10800 0"/>
                <a:gd name="G33" fmla="+- G30 10800 0"/>
                <a:gd name="G34" fmla="?: G4 0 G31"/>
                <a:gd name="G35" fmla="?: -9082108 G34 0"/>
                <a:gd name="G36" fmla="?: G6 G35 G31"/>
                <a:gd name="G37" fmla="+- 21600 0 G36"/>
                <a:gd name="G38" fmla="?: G4 0 G33"/>
                <a:gd name="G39" fmla="?: -908210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041 w 21600"/>
                <a:gd name="T15" fmla="*/ 3955 h 21600"/>
                <a:gd name="T16" fmla="*/ 10800 w 21600"/>
                <a:gd name="T17" fmla="*/ 909 h 21600"/>
                <a:gd name="T18" fmla="*/ 18559 w 21600"/>
                <a:gd name="T19" fmla="*/ 395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382" y="4256"/>
                  </a:moveTo>
                  <a:cubicBezTo>
                    <a:pt x="5260" y="2128"/>
                    <a:pt x="7961" y="908"/>
                    <a:pt x="10800" y="909"/>
                  </a:cubicBezTo>
                  <a:cubicBezTo>
                    <a:pt x="13638" y="909"/>
                    <a:pt x="16339" y="2128"/>
                    <a:pt x="18217" y="4256"/>
                  </a:cubicBezTo>
                  <a:lnTo>
                    <a:pt x="18898" y="3655"/>
                  </a:lnTo>
                  <a:cubicBezTo>
                    <a:pt x="16848" y="1331"/>
                    <a:pt x="13899" y="-1"/>
                    <a:pt x="10799" y="0"/>
                  </a:cubicBezTo>
                  <a:cubicBezTo>
                    <a:pt x="7700" y="0"/>
                    <a:pt x="4751" y="1331"/>
                    <a:pt x="2701" y="3655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4049" name="Arc 17"/>
            <p:cNvSpPr>
              <a:spLocks/>
            </p:cNvSpPr>
            <p:nvPr/>
          </p:nvSpPr>
          <p:spPr bwMode="auto">
            <a:xfrm rot="11577997">
              <a:off x="1763" y="2603"/>
              <a:ext cx="349" cy="29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 rot="427501">
            <a:off x="4724400" y="4343400"/>
            <a:ext cx="2724150" cy="1277938"/>
            <a:chOff x="2976" y="2651"/>
            <a:chExt cx="1716" cy="805"/>
          </a:xfrm>
        </p:grpSpPr>
        <p:sp>
          <p:nvSpPr>
            <p:cNvPr id="44051" name="AutoShape 19" descr="Green marble"/>
            <p:cNvSpPr>
              <a:spLocks noChangeArrowheads="1"/>
            </p:cNvSpPr>
            <p:nvPr/>
          </p:nvSpPr>
          <p:spPr bwMode="auto">
            <a:xfrm rot="19732917" flipV="1">
              <a:off x="2981" y="2700"/>
              <a:ext cx="1711" cy="433"/>
            </a:xfrm>
            <a:prstGeom prst="parallelogram">
              <a:avLst>
                <a:gd name="adj" fmla="val 98788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AutoShape 20"/>
            <p:cNvSpPr>
              <a:spLocks noChangeArrowheads="1"/>
            </p:cNvSpPr>
            <p:nvPr/>
          </p:nvSpPr>
          <p:spPr bwMode="auto">
            <a:xfrm rot="5620470">
              <a:off x="3154" y="3016"/>
              <a:ext cx="241" cy="598"/>
            </a:xfrm>
            <a:prstGeom prst="parallelogram">
              <a:avLst>
                <a:gd name="adj" fmla="val 46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3" name="AutoShape 21"/>
            <p:cNvSpPr>
              <a:spLocks noChangeArrowheads="1"/>
            </p:cNvSpPr>
            <p:nvPr/>
          </p:nvSpPr>
          <p:spPr bwMode="auto">
            <a:xfrm rot="16204570" flipV="1">
              <a:off x="3716" y="2497"/>
              <a:ext cx="805" cy="1113"/>
            </a:xfrm>
            <a:prstGeom prst="parallelogram">
              <a:avLst>
                <a:gd name="adj" fmla="val 8426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400800" y="4267200"/>
            <a:ext cx="609600" cy="381000"/>
            <a:chOff x="3347" y="2339"/>
            <a:chExt cx="384" cy="240"/>
          </a:xfrm>
        </p:grpSpPr>
        <p:sp>
          <p:nvSpPr>
            <p:cNvPr id="44055" name="AutoShape 23"/>
            <p:cNvSpPr>
              <a:spLocks noChangeArrowheads="1"/>
            </p:cNvSpPr>
            <p:nvPr/>
          </p:nvSpPr>
          <p:spPr bwMode="auto">
            <a:xfrm rot="21455878" flipH="1" flipV="1">
              <a:off x="3347" y="2412"/>
              <a:ext cx="384" cy="167"/>
            </a:xfrm>
            <a:custGeom>
              <a:avLst/>
              <a:gdLst>
                <a:gd name="G0" fmla="+- 5370 0 0"/>
                <a:gd name="G1" fmla="+- 5939493 0 0"/>
                <a:gd name="G2" fmla="+- 0 0 5939493"/>
                <a:gd name="T0" fmla="*/ 0 256 1"/>
                <a:gd name="T1" fmla="*/ 180 256 1"/>
                <a:gd name="G3" fmla="+- 5939493 T0 T1"/>
                <a:gd name="T2" fmla="*/ 0 256 1"/>
                <a:gd name="T3" fmla="*/ 90 256 1"/>
                <a:gd name="G4" fmla="+- 5939493 T2 T3"/>
                <a:gd name="G5" fmla="*/ G4 2 1"/>
                <a:gd name="T4" fmla="*/ 90 256 1"/>
                <a:gd name="T5" fmla="*/ 0 256 1"/>
                <a:gd name="G6" fmla="+- 5939493 T4 T5"/>
                <a:gd name="G7" fmla="*/ G6 2 1"/>
                <a:gd name="G8" fmla="abs 5939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370"/>
                <a:gd name="G18" fmla="*/ 5370 1 2"/>
                <a:gd name="G19" fmla="+- G18 5400 0"/>
                <a:gd name="G20" fmla="cos G19 5939493"/>
                <a:gd name="G21" fmla="sin G19 5939493"/>
                <a:gd name="G22" fmla="+- G20 10800 0"/>
                <a:gd name="G23" fmla="+- G21 10800 0"/>
                <a:gd name="G24" fmla="+- 10800 0 G20"/>
                <a:gd name="G25" fmla="+- 5370 10800 0"/>
                <a:gd name="G26" fmla="?: G9 G17 G25"/>
                <a:gd name="G27" fmla="?: G9 0 21600"/>
                <a:gd name="G28" fmla="cos 10800 5939493"/>
                <a:gd name="G29" fmla="sin 10800 5939493"/>
                <a:gd name="G30" fmla="sin 5370 5939493"/>
                <a:gd name="G31" fmla="+- G28 10800 0"/>
                <a:gd name="G32" fmla="+- G29 10800 0"/>
                <a:gd name="G33" fmla="+- G30 10800 0"/>
                <a:gd name="G34" fmla="?: G4 0 G31"/>
                <a:gd name="G35" fmla="?: 5939493 G34 0"/>
                <a:gd name="G36" fmla="?: G6 G35 G31"/>
                <a:gd name="G37" fmla="+- 21600 0 G36"/>
                <a:gd name="G38" fmla="?: G4 0 G33"/>
                <a:gd name="G39" fmla="?: 5939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0711 w 21600"/>
                <a:gd name="T15" fmla="*/ 18884 h 21600"/>
                <a:gd name="T16" fmla="*/ 10800 w 21600"/>
                <a:gd name="T17" fmla="*/ 5430 h 21600"/>
                <a:gd name="T18" fmla="*/ 10889 w 21600"/>
                <a:gd name="T19" fmla="*/ 18884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741" y="16169"/>
                  </a:moveTo>
                  <a:cubicBezTo>
                    <a:pt x="7798" y="16137"/>
                    <a:pt x="5430" y="13742"/>
                    <a:pt x="5430" y="10800"/>
                  </a:cubicBezTo>
                  <a:cubicBezTo>
                    <a:pt x="5430" y="7834"/>
                    <a:pt x="7834" y="5430"/>
                    <a:pt x="10800" y="5430"/>
                  </a:cubicBezTo>
                  <a:cubicBezTo>
                    <a:pt x="13765" y="5430"/>
                    <a:pt x="16170" y="7834"/>
                    <a:pt x="16170" y="10800"/>
                  </a:cubicBezTo>
                  <a:cubicBezTo>
                    <a:pt x="16170" y="13742"/>
                    <a:pt x="13801" y="16137"/>
                    <a:pt x="10858" y="16169"/>
                  </a:cubicBezTo>
                  <a:lnTo>
                    <a:pt x="10918" y="21599"/>
                  </a:lnTo>
                  <a:cubicBezTo>
                    <a:pt x="16836" y="21534"/>
                    <a:pt x="21600" y="1671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6718"/>
                    <a:pt x="4763" y="21534"/>
                    <a:pt x="10681" y="2159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miter lim="800000"/>
              <a:headEnd/>
              <a:tailEnd/>
            </a:ln>
            <a:effectLst/>
            <a:scene3d>
              <a:camera prst="legacyObliqueTopRight">
                <a:rot lat="17400000" lon="20999999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4056" name="AutoShape 24"/>
            <p:cNvSpPr>
              <a:spLocks noChangeArrowheads="1"/>
            </p:cNvSpPr>
            <p:nvPr/>
          </p:nvSpPr>
          <p:spPr bwMode="auto">
            <a:xfrm flipH="1">
              <a:off x="3464" y="2339"/>
              <a:ext cx="160" cy="180"/>
            </a:xfrm>
            <a:prstGeom prst="can">
              <a:avLst>
                <a:gd name="adj" fmla="val 3276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7" name="AutoShape 25"/>
          <p:cNvSpPr>
            <a:spLocks noChangeArrowheads="1"/>
          </p:cNvSpPr>
          <p:nvPr/>
        </p:nvSpPr>
        <p:spPr bwMode="auto">
          <a:xfrm>
            <a:off x="6629400" y="3276600"/>
            <a:ext cx="152400" cy="1047750"/>
          </a:xfrm>
          <a:prstGeom prst="can">
            <a:avLst>
              <a:gd name="adj" fmla="val 45229"/>
            </a:avLst>
          </a:prstGeom>
          <a:gradFill rotWithShape="1">
            <a:gsLst>
              <a:gs pos="0">
                <a:srgbClr val="C0C0C0"/>
              </a:gs>
              <a:gs pos="50000">
                <a:srgbClr val="C0C0C0">
                  <a:gamma/>
                  <a:tint val="3137"/>
                  <a:invGamma/>
                </a:srgbClr>
              </a:gs>
              <a:gs pos="100000">
                <a:srgbClr val="C0C0C0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AutoShape 26"/>
          <p:cNvSpPr>
            <a:spLocks noChangeArrowheads="1"/>
          </p:cNvSpPr>
          <p:nvPr/>
        </p:nvSpPr>
        <p:spPr bwMode="auto">
          <a:xfrm rot="5400000">
            <a:off x="5438775" y="1419225"/>
            <a:ext cx="2762250" cy="1905000"/>
          </a:xfrm>
          <a:prstGeom prst="parallelogram">
            <a:avLst>
              <a:gd name="adj" fmla="val 36250"/>
            </a:avLst>
          </a:prstGeom>
          <a:gradFill rotWithShape="1">
            <a:gsLst>
              <a:gs pos="0">
                <a:srgbClr val="800000">
                  <a:alpha val="75000"/>
                </a:srgbClr>
              </a:gs>
              <a:gs pos="100000">
                <a:srgbClr val="8000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 rot="32902083">
            <a:off x="6284913" y="1619250"/>
            <a:ext cx="992187" cy="1624013"/>
            <a:chOff x="3552" y="240"/>
            <a:chExt cx="1584" cy="1824"/>
          </a:xfrm>
        </p:grpSpPr>
        <p:sp>
          <p:nvSpPr>
            <p:cNvPr id="44060" name="Oval 28"/>
            <p:cNvSpPr>
              <a:spLocks noChangeArrowheads="1"/>
            </p:cNvSpPr>
            <p:nvPr/>
          </p:nvSpPr>
          <p:spPr bwMode="auto">
            <a:xfrm rot="-1711819">
              <a:off x="3552" y="240"/>
              <a:ext cx="1584" cy="1824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1" name="Oval 29"/>
            <p:cNvSpPr>
              <a:spLocks noChangeArrowheads="1"/>
            </p:cNvSpPr>
            <p:nvPr/>
          </p:nvSpPr>
          <p:spPr bwMode="auto">
            <a:xfrm rot="-1771866">
              <a:off x="3600" y="288"/>
              <a:ext cx="1488" cy="1728"/>
            </a:xfrm>
            <a:prstGeom prst="ellipse">
              <a:avLst/>
            </a:prstGeom>
            <a:gradFill rotWithShape="1">
              <a:gsLst>
                <a:gs pos="0">
                  <a:srgbClr val="CCFFFF">
                    <a:gamma/>
                    <a:tint val="0"/>
                    <a:invGamma/>
                  </a:srgbClr>
                </a:gs>
                <a:gs pos="100000">
                  <a:srgbClr val="CC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4267200" y="2362200"/>
            <a:ext cx="2819400" cy="2667000"/>
            <a:chOff x="2688" y="1488"/>
            <a:chExt cx="1776" cy="1680"/>
          </a:xfrm>
        </p:grpSpPr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3516" y="2928"/>
              <a:ext cx="384" cy="240"/>
              <a:chOff x="3347" y="2339"/>
              <a:chExt cx="384" cy="240"/>
            </a:xfrm>
          </p:grpSpPr>
          <p:sp>
            <p:nvSpPr>
              <p:cNvPr id="44064" name="AutoShape 32"/>
              <p:cNvSpPr>
                <a:spLocks noChangeArrowheads="1"/>
              </p:cNvSpPr>
              <p:nvPr/>
            </p:nvSpPr>
            <p:spPr bwMode="auto">
              <a:xfrm rot="21455878" flipH="1" flipV="1">
                <a:off x="3347" y="2412"/>
                <a:ext cx="384" cy="167"/>
              </a:xfrm>
              <a:custGeom>
                <a:avLst/>
                <a:gdLst>
                  <a:gd name="G0" fmla="+- 5370 0 0"/>
                  <a:gd name="G1" fmla="+- 5939493 0 0"/>
                  <a:gd name="G2" fmla="+- 0 0 5939493"/>
                  <a:gd name="T0" fmla="*/ 0 256 1"/>
                  <a:gd name="T1" fmla="*/ 180 256 1"/>
                  <a:gd name="G3" fmla="+- 5939493 T0 T1"/>
                  <a:gd name="T2" fmla="*/ 0 256 1"/>
                  <a:gd name="T3" fmla="*/ 90 256 1"/>
                  <a:gd name="G4" fmla="+- 5939493 T2 T3"/>
                  <a:gd name="G5" fmla="*/ G4 2 1"/>
                  <a:gd name="T4" fmla="*/ 90 256 1"/>
                  <a:gd name="T5" fmla="*/ 0 256 1"/>
                  <a:gd name="G6" fmla="+- 5939493 T4 T5"/>
                  <a:gd name="G7" fmla="*/ G6 2 1"/>
                  <a:gd name="G8" fmla="abs 5939493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370"/>
                  <a:gd name="G18" fmla="*/ 5370 1 2"/>
                  <a:gd name="G19" fmla="+- G18 5400 0"/>
                  <a:gd name="G20" fmla="cos G19 5939493"/>
                  <a:gd name="G21" fmla="sin G19 5939493"/>
                  <a:gd name="G22" fmla="+- G20 10800 0"/>
                  <a:gd name="G23" fmla="+- G21 10800 0"/>
                  <a:gd name="G24" fmla="+- 10800 0 G20"/>
                  <a:gd name="G25" fmla="+- 5370 10800 0"/>
                  <a:gd name="G26" fmla="?: G9 G17 G25"/>
                  <a:gd name="G27" fmla="?: G9 0 21600"/>
                  <a:gd name="G28" fmla="cos 10800 5939493"/>
                  <a:gd name="G29" fmla="sin 10800 5939493"/>
                  <a:gd name="G30" fmla="sin 5370 5939493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5939493 G34 0"/>
                  <a:gd name="G36" fmla="?: G6 G35 G31"/>
                  <a:gd name="G37" fmla="+- 21600 0 G36"/>
                  <a:gd name="G38" fmla="?: G4 0 G33"/>
                  <a:gd name="G39" fmla="?: 5939493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0711 w 21600"/>
                  <a:gd name="T15" fmla="*/ 18884 h 21600"/>
                  <a:gd name="T16" fmla="*/ 10800 w 21600"/>
                  <a:gd name="T17" fmla="*/ 5430 h 21600"/>
                  <a:gd name="T18" fmla="*/ 10889 w 21600"/>
                  <a:gd name="T19" fmla="*/ 18884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10741" y="16169"/>
                    </a:moveTo>
                    <a:cubicBezTo>
                      <a:pt x="7798" y="16137"/>
                      <a:pt x="5430" y="13742"/>
                      <a:pt x="5430" y="10800"/>
                    </a:cubicBezTo>
                    <a:cubicBezTo>
                      <a:pt x="5430" y="7834"/>
                      <a:pt x="7834" y="5430"/>
                      <a:pt x="10800" y="5430"/>
                    </a:cubicBezTo>
                    <a:cubicBezTo>
                      <a:pt x="13765" y="5430"/>
                      <a:pt x="16170" y="7834"/>
                      <a:pt x="16170" y="10800"/>
                    </a:cubicBezTo>
                    <a:cubicBezTo>
                      <a:pt x="16170" y="13742"/>
                      <a:pt x="13801" y="16137"/>
                      <a:pt x="10858" y="16169"/>
                    </a:cubicBezTo>
                    <a:lnTo>
                      <a:pt x="10918" y="21599"/>
                    </a:lnTo>
                    <a:cubicBezTo>
                      <a:pt x="16836" y="21534"/>
                      <a:pt x="21600" y="16718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6718"/>
                      <a:pt x="4763" y="21534"/>
                      <a:pt x="10681" y="2159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>
                  <a:rot lat="17400000" lon="20999999" rev="0"/>
                </a:camera>
                <a:lightRig rig="legacyFlat3" dir="b"/>
              </a:scene3d>
              <a:sp3d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44065" name="AutoShape 33"/>
              <p:cNvSpPr>
                <a:spLocks noChangeArrowheads="1"/>
              </p:cNvSpPr>
              <p:nvPr/>
            </p:nvSpPr>
            <p:spPr bwMode="auto">
              <a:xfrm flipH="1">
                <a:off x="3464" y="2339"/>
                <a:ext cx="160" cy="180"/>
              </a:xfrm>
              <a:prstGeom prst="can">
                <a:avLst>
                  <a:gd name="adj" fmla="val 32760"/>
                </a:avLst>
              </a:prstGeom>
              <a:gradFill rotWithShape="1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66" name="AutoShape 34"/>
            <p:cNvSpPr>
              <a:spLocks noChangeArrowheads="1"/>
            </p:cNvSpPr>
            <p:nvPr/>
          </p:nvSpPr>
          <p:spPr bwMode="auto">
            <a:xfrm>
              <a:off x="3660" y="2112"/>
              <a:ext cx="96" cy="852"/>
            </a:xfrm>
            <a:prstGeom prst="can">
              <a:avLst>
                <a:gd name="adj" fmla="val 58386"/>
              </a:avLst>
            </a:prstGeom>
            <a:gradFill rotWithShape="1">
              <a:gsLst>
                <a:gs pos="0">
                  <a:srgbClr val="C0C0C0"/>
                </a:gs>
                <a:gs pos="50000">
                  <a:srgbClr val="C0C0C0">
                    <a:gamma/>
                    <a:tint val="3137"/>
                    <a:invGamma/>
                  </a:srgbClr>
                </a:gs>
                <a:gs pos="100000">
                  <a:srgbClr val="C0C0C0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7" name="AutoShape 35"/>
            <p:cNvSpPr>
              <a:spLocks noChangeArrowheads="1"/>
            </p:cNvSpPr>
            <p:nvPr/>
          </p:nvSpPr>
          <p:spPr bwMode="auto">
            <a:xfrm rot="9271918">
              <a:off x="2688" y="1488"/>
              <a:ext cx="1776" cy="720"/>
            </a:xfrm>
            <a:prstGeom prst="parallelogram">
              <a:avLst>
                <a:gd name="adj" fmla="val 38279"/>
              </a:avLst>
            </a:prstGeom>
            <a:gradFill rotWithShape="1">
              <a:gsLst>
                <a:gs pos="0">
                  <a:srgbClr val="FFCC99"/>
                </a:gs>
                <a:gs pos="100000">
                  <a:srgbClr val="FFCC99">
                    <a:gamma/>
                    <a:tint val="3137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68" name="Oval 36"/>
          <p:cNvSpPr>
            <a:spLocks noChangeArrowheads="1"/>
          </p:cNvSpPr>
          <p:nvPr/>
        </p:nvSpPr>
        <p:spPr bwMode="auto">
          <a:xfrm rot="-495235">
            <a:off x="3429000" y="3467100"/>
            <a:ext cx="381000" cy="873125"/>
          </a:xfrm>
          <a:prstGeom prst="ellipse">
            <a:avLst/>
          </a:prstGeom>
          <a:solidFill>
            <a:srgbClr val="D7D7D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304800" y="6172200"/>
            <a:ext cx="8610600" cy="396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99">
                  <a:gamma/>
                  <a:tint val="0"/>
                  <a:invGamma/>
                </a:srgbClr>
              </a:gs>
              <a:gs pos="100000">
                <a:srgbClr val="FFFF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6600"/>
                </a:solidFill>
              </a:rPr>
              <a:t>Chùm tia sáng phân kỳ xuất phát từ điểm S thích hợp tới gương cầu lõm</a:t>
            </a:r>
          </a:p>
        </p:txBody>
      </p:sp>
      <p:sp>
        <p:nvSpPr>
          <p:cNvPr id="44070" name="Text Box 38"/>
          <p:cNvSpPr txBox="1">
            <a:spLocks noChangeArrowheads="1"/>
          </p:cNvSpPr>
          <p:nvPr/>
        </p:nvSpPr>
        <p:spPr bwMode="auto">
          <a:xfrm>
            <a:off x="5105400" y="314325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7B7B7B"/>
                </a:solidFill>
              </a:rPr>
              <a:t>S</a:t>
            </a:r>
          </a:p>
        </p:txBody>
      </p: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3810000" y="1905000"/>
            <a:ext cx="3048000" cy="1371600"/>
            <a:chOff x="2400" y="1200"/>
            <a:chExt cx="1920" cy="864"/>
          </a:xfrm>
        </p:grpSpPr>
        <p:sp>
          <p:nvSpPr>
            <p:cNvPr id="44072" name="Line 40"/>
            <p:cNvSpPr>
              <a:spLocks noChangeShapeType="1"/>
            </p:cNvSpPr>
            <p:nvPr/>
          </p:nvSpPr>
          <p:spPr bwMode="auto">
            <a:xfrm flipH="1">
              <a:off x="2400" y="1200"/>
              <a:ext cx="1920" cy="864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73" name="Line 41"/>
            <p:cNvSpPr>
              <a:spLocks noChangeShapeType="1"/>
            </p:cNvSpPr>
            <p:nvPr/>
          </p:nvSpPr>
          <p:spPr bwMode="auto">
            <a:xfrm flipH="1">
              <a:off x="3168" y="1572"/>
              <a:ext cx="336" cy="144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4038600" y="2819400"/>
            <a:ext cx="2895600" cy="1371600"/>
            <a:chOff x="2544" y="1776"/>
            <a:chExt cx="1824" cy="864"/>
          </a:xfrm>
        </p:grpSpPr>
        <p:sp>
          <p:nvSpPr>
            <p:cNvPr id="44075" name="Line 43"/>
            <p:cNvSpPr>
              <a:spLocks noChangeShapeType="1"/>
            </p:cNvSpPr>
            <p:nvPr/>
          </p:nvSpPr>
          <p:spPr bwMode="auto">
            <a:xfrm flipH="1">
              <a:off x="2544" y="1776"/>
              <a:ext cx="1824" cy="864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76" name="Line 44"/>
            <p:cNvSpPr>
              <a:spLocks noChangeShapeType="1"/>
            </p:cNvSpPr>
            <p:nvPr/>
          </p:nvSpPr>
          <p:spPr bwMode="auto">
            <a:xfrm flipH="1">
              <a:off x="3360" y="2064"/>
              <a:ext cx="384" cy="192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3352800" y="1066800"/>
            <a:ext cx="534988" cy="1066800"/>
            <a:chOff x="2033" y="1392"/>
            <a:chExt cx="337" cy="672"/>
          </a:xfrm>
        </p:grpSpPr>
        <p:sp>
          <p:nvSpPr>
            <p:cNvPr id="44078" name="Oval 46"/>
            <p:cNvSpPr>
              <a:spLocks noChangeArrowheads="1"/>
            </p:cNvSpPr>
            <p:nvPr/>
          </p:nvSpPr>
          <p:spPr bwMode="auto">
            <a:xfrm rot="31879680">
              <a:off x="2033" y="1392"/>
              <a:ext cx="337" cy="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9" name="Oval 47"/>
            <p:cNvSpPr>
              <a:spLocks noChangeArrowheads="1"/>
            </p:cNvSpPr>
            <p:nvPr/>
          </p:nvSpPr>
          <p:spPr bwMode="auto">
            <a:xfrm rot="31941588">
              <a:off x="2064" y="1440"/>
              <a:ext cx="240" cy="58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549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0" name="Oval 48"/>
            <p:cNvSpPr>
              <a:spLocks noChangeArrowheads="1"/>
            </p:cNvSpPr>
            <p:nvPr/>
          </p:nvSpPr>
          <p:spPr bwMode="auto">
            <a:xfrm rot="-495235">
              <a:off x="2076" y="1440"/>
              <a:ext cx="240" cy="576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1" name="Oval 49"/>
            <p:cNvSpPr>
              <a:spLocks noChangeArrowheads="1"/>
            </p:cNvSpPr>
            <p:nvPr/>
          </p:nvSpPr>
          <p:spPr bwMode="auto">
            <a:xfrm>
              <a:off x="2148" y="1488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2" name="Oval 50"/>
            <p:cNvSpPr>
              <a:spLocks noChangeArrowheads="1"/>
            </p:cNvSpPr>
            <p:nvPr/>
          </p:nvSpPr>
          <p:spPr bwMode="auto">
            <a:xfrm>
              <a:off x="2208" y="1920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51"/>
          <p:cNvGrpSpPr>
            <a:grpSpLocks/>
          </p:cNvGrpSpPr>
          <p:nvPr/>
        </p:nvGrpSpPr>
        <p:grpSpPr bwMode="auto">
          <a:xfrm>
            <a:off x="3581400" y="2819400"/>
            <a:ext cx="3352800" cy="704850"/>
            <a:chOff x="2256" y="1776"/>
            <a:chExt cx="2112" cy="444"/>
          </a:xfrm>
        </p:grpSpPr>
        <p:sp>
          <p:nvSpPr>
            <p:cNvPr id="44084" name="Line 52"/>
            <p:cNvSpPr>
              <a:spLocks noChangeShapeType="1"/>
            </p:cNvSpPr>
            <p:nvPr/>
          </p:nvSpPr>
          <p:spPr bwMode="auto">
            <a:xfrm flipV="1">
              <a:off x="2256" y="1776"/>
              <a:ext cx="2112" cy="444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85" name="Line 53"/>
            <p:cNvSpPr>
              <a:spLocks noChangeShapeType="1"/>
            </p:cNvSpPr>
            <p:nvPr/>
          </p:nvSpPr>
          <p:spPr bwMode="auto">
            <a:xfrm flipV="1">
              <a:off x="3456" y="1920"/>
              <a:ext cx="204" cy="48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54"/>
          <p:cNvGrpSpPr>
            <a:grpSpLocks/>
          </p:cNvGrpSpPr>
          <p:nvPr/>
        </p:nvGrpSpPr>
        <p:grpSpPr bwMode="auto">
          <a:xfrm>
            <a:off x="3657600" y="1924050"/>
            <a:ext cx="3200400" cy="2286000"/>
            <a:chOff x="2352" y="1200"/>
            <a:chExt cx="1968" cy="1440"/>
          </a:xfrm>
        </p:grpSpPr>
        <p:sp>
          <p:nvSpPr>
            <p:cNvPr id="44087" name="Line 55"/>
            <p:cNvSpPr>
              <a:spLocks noChangeShapeType="1"/>
            </p:cNvSpPr>
            <p:nvPr/>
          </p:nvSpPr>
          <p:spPr bwMode="auto">
            <a:xfrm flipV="1">
              <a:off x="2352" y="1200"/>
              <a:ext cx="1968" cy="144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88" name="Line 56"/>
            <p:cNvSpPr>
              <a:spLocks noChangeShapeType="1"/>
            </p:cNvSpPr>
            <p:nvPr/>
          </p:nvSpPr>
          <p:spPr bwMode="auto">
            <a:xfrm flipV="1">
              <a:off x="3408" y="1728"/>
              <a:ext cx="192" cy="144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rAng="0" ptsTypes="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8" grpId="0" animBg="1"/>
      <p:bldP spid="440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reeform 2"/>
          <p:cNvSpPr>
            <a:spLocks/>
          </p:cNvSpPr>
          <p:nvPr/>
        </p:nvSpPr>
        <p:spPr bwMode="auto">
          <a:xfrm>
            <a:off x="4495800" y="781050"/>
            <a:ext cx="2097088" cy="1676400"/>
          </a:xfrm>
          <a:custGeom>
            <a:avLst/>
            <a:gdLst/>
            <a:ahLst/>
            <a:cxnLst>
              <a:cxn ang="0">
                <a:pos x="1321" y="0"/>
              </a:cxn>
              <a:cxn ang="0">
                <a:pos x="859" y="0"/>
              </a:cxn>
              <a:cxn ang="0">
                <a:pos x="362" y="243"/>
              </a:cxn>
              <a:cxn ang="0">
                <a:pos x="50" y="243"/>
              </a:cxn>
              <a:cxn ang="0">
                <a:pos x="0" y="396"/>
              </a:cxn>
              <a:cxn ang="0">
                <a:pos x="0" y="648"/>
              </a:cxn>
              <a:cxn ang="0">
                <a:pos x="48" y="812"/>
              </a:cxn>
              <a:cxn ang="0">
                <a:pos x="372" y="812"/>
              </a:cxn>
              <a:cxn ang="0">
                <a:pos x="812" y="1056"/>
              </a:cxn>
              <a:cxn ang="0">
                <a:pos x="1321" y="1056"/>
              </a:cxn>
            </a:cxnLst>
            <a:rect l="0" t="0" r="r" b="b"/>
            <a:pathLst>
              <a:path w="1321" h="1056">
                <a:moveTo>
                  <a:pt x="1321" y="0"/>
                </a:moveTo>
                <a:lnTo>
                  <a:pt x="859" y="0"/>
                </a:lnTo>
                <a:lnTo>
                  <a:pt x="362" y="243"/>
                </a:lnTo>
                <a:lnTo>
                  <a:pt x="50" y="243"/>
                </a:lnTo>
                <a:lnTo>
                  <a:pt x="0" y="396"/>
                </a:lnTo>
                <a:lnTo>
                  <a:pt x="0" y="648"/>
                </a:lnTo>
                <a:lnTo>
                  <a:pt x="48" y="812"/>
                </a:lnTo>
                <a:lnTo>
                  <a:pt x="372" y="812"/>
                </a:lnTo>
                <a:lnTo>
                  <a:pt x="812" y="1056"/>
                </a:lnTo>
                <a:lnTo>
                  <a:pt x="1321" y="1056"/>
                </a:lnTo>
              </a:path>
            </a:pathLst>
          </a:custGeom>
          <a:gradFill rotWithShape="1">
            <a:gsLst>
              <a:gs pos="0">
                <a:srgbClr val="9D9D9D"/>
              </a:gs>
              <a:gs pos="100000">
                <a:srgbClr val="9D9D9D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59" name="Oval 3"/>
          <p:cNvSpPr>
            <a:spLocks noChangeArrowheads="1"/>
          </p:cNvSpPr>
          <p:nvPr/>
        </p:nvSpPr>
        <p:spPr bwMode="auto">
          <a:xfrm rot="5400000">
            <a:off x="5219700" y="914400"/>
            <a:ext cx="2133600" cy="1371600"/>
          </a:xfrm>
          <a:prstGeom prst="ellipse">
            <a:avLst/>
          </a:prstGeom>
          <a:gradFill rotWithShape="1">
            <a:gsLst>
              <a:gs pos="0">
                <a:srgbClr val="FFFF00">
                  <a:gamma/>
                  <a:shade val="89020"/>
                  <a:invGamma/>
                </a:srgbClr>
              </a:gs>
              <a:gs pos="100000">
                <a:srgbClr val="FFFF00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 rot="21600000">
            <a:off x="5372100" y="1466850"/>
            <a:ext cx="266700" cy="311150"/>
          </a:xfrm>
          <a:prstGeom prst="flowChartOnlineStorag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5565775" y="781050"/>
            <a:ext cx="1027113" cy="1676400"/>
          </a:xfrm>
          <a:prstGeom prst="moon">
            <a:avLst>
              <a:gd name="adj" fmla="val 1639"/>
            </a:avLst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640388" y="835025"/>
            <a:ext cx="952500" cy="1576388"/>
          </a:xfrm>
          <a:prstGeom prst="moon">
            <a:avLst>
              <a:gd name="adj" fmla="val 1639"/>
            </a:avLst>
          </a:prstGeom>
          <a:solidFill>
            <a:srgbClr val="CCFFCC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6592888" y="781050"/>
            <a:ext cx="0" cy="1676400"/>
          </a:xfrm>
          <a:prstGeom prst="line">
            <a:avLst/>
          </a:prstGeom>
          <a:noFill/>
          <a:ln w="28575">
            <a:solidFill>
              <a:srgbClr val="9D9D9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4" name="Litebulb"/>
          <p:cNvSpPr>
            <a:spLocks noEditPoints="1" noChangeArrowheads="1"/>
          </p:cNvSpPr>
          <p:nvPr/>
        </p:nvSpPr>
        <p:spPr bwMode="auto">
          <a:xfrm rot="5400000">
            <a:off x="5787231" y="1251744"/>
            <a:ext cx="481013" cy="72072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31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5" name="Freeform 9"/>
          <p:cNvSpPr>
            <a:spLocks/>
          </p:cNvSpPr>
          <p:nvPr/>
        </p:nvSpPr>
        <p:spPr bwMode="auto">
          <a:xfrm>
            <a:off x="5667375" y="1525588"/>
            <a:ext cx="206375" cy="187325"/>
          </a:xfrm>
          <a:custGeom>
            <a:avLst/>
            <a:gdLst/>
            <a:ahLst/>
            <a:cxnLst>
              <a:cxn ang="0">
                <a:pos x="180" y="0"/>
              </a:cxn>
              <a:cxn ang="0">
                <a:pos x="0" y="0"/>
              </a:cxn>
              <a:cxn ang="0">
                <a:pos x="0" y="132"/>
              </a:cxn>
              <a:cxn ang="0">
                <a:pos x="192" y="132"/>
              </a:cxn>
              <a:cxn ang="0">
                <a:pos x="180" y="0"/>
              </a:cxn>
            </a:cxnLst>
            <a:rect l="0" t="0" r="r" b="b"/>
            <a:pathLst>
              <a:path w="192" h="132">
                <a:moveTo>
                  <a:pt x="180" y="0"/>
                </a:moveTo>
                <a:cubicBezTo>
                  <a:pt x="120" y="0"/>
                  <a:pt x="60" y="0"/>
                  <a:pt x="0" y="0"/>
                </a:cubicBezTo>
                <a:cubicBezTo>
                  <a:pt x="0" y="44"/>
                  <a:pt x="0" y="88"/>
                  <a:pt x="0" y="132"/>
                </a:cubicBezTo>
                <a:cubicBezTo>
                  <a:pt x="64" y="132"/>
                  <a:pt x="128" y="132"/>
                  <a:pt x="192" y="132"/>
                </a:cubicBezTo>
                <a:cubicBezTo>
                  <a:pt x="150" y="69"/>
                  <a:pt x="166" y="110"/>
                  <a:pt x="180" y="0"/>
                </a:cubicBezTo>
                <a:close/>
              </a:path>
            </a:pathLst>
          </a:custGeom>
          <a:solidFill>
            <a:srgbClr val="C0C0C0">
              <a:alpha val="8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770563" y="895350"/>
            <a:ext cx="2192337" cy="1468438"/>
            <a:chOff x="2747" y="1512"/>
            <a:chExt cx="1381" cy="925"/>
          </a:xfrm>
        </p:grpSpPr>
        <p:sp>
          <p:nvSpPr>
            <p:cNvPr id="45067" name="Freeform 11"/>
            <p:cNvSpPr>
              <a:spLocks/>
            </p:cNvSpPr>
            <p:nvPr/>
          </p:nvSpPr>
          <p:spPr bwMode="auto">
            <a:xfrm>
              <a:off x="2747" y="1753"/>
              <a:ext cx="1381" cy="117"/>
            </a:xfrm>
            <a:custGeom>
              <a:avLst/>
              <a:gdLst/>
              <a:ahLst/>
              <a:cxnLst>
                <a:cxn ang="0">
                  <a:pos x="144" y="144"/>
                </a:cxn>
                <a:cxn ang="0">
                  <a:pos x="0" y="0"/>
                </a:cxn>
                <a:cxn ang="0">
                  <a:pos x="1536" y="0"/>
                </a:cxn>
              </a:cxnLst>
              <a:rect l="0" t="0" r="r" b="b"/>
              <a:pathLst>
                <a:path w="1536" h="144">
                  <a:moveTo>
                    <a:pt x="144" y="144"/>
                  </a:moveTo>
                  <a:lnTo>
                    <a:pt x="0" y="0"/>
                  </a:lnTo>
                  <a:lnTo>
                    <a:pt x="1536" y="0"/>
                  </a:lnTo>
                </a:path>
              </a:pathLst>
            </a:custGeom>
            <a:noFill/>
            <a:ln w="9525">
              <a:solidFill>
                <a:srgbClr val="9D9D9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68" name="Freeform 12"/>
            <p:cNvSpPr>
              <a:spLocks/>
            </p:cNvSpPr>
            <p:nvPr/>
          </p:nvSpPr>
          <p:spPr bwMode="auto">
            <a:xfrm>
              <a:off x="2833" y="1636"/>
              <a:ext cx="1295" cy="195"/>
            </a:xfrm>
            <a:custGeom>
              <a:avLst/>
              <a:gdLst/>
              <a:ahLst/>
              <a:cxnLst>
                <a:cxn ang="0">
                  <a:pos x="144" y="240"/>
                </a:cxn>
                <a:cxn ang="0">
                  <a:pos x="0" y="0"/>
                </a:cxn>
                <a:cxn ang="0">
                  <a:pos x="1440" y="0"/>
                </a:cxn>
              </a:cxnLst>
              <a:rect l="0" t="0" r="r" b="b"/>
              <a:pathLst>
                <a:path w="1440" h="240">
                  <a:moveTo>
                    <a:pt x="144" y="240"/>
                  </a:moveTo>
                  <a:lnTo>
                    <a:pt x="0" y="0"/>
                  </a:lnTo>
                  <a:lnTo>
                    <a:pt x="1440" y="0"/>
                  </a:lnTo>
                </a:path>
              </a:pathLst>
            </a:custGeom>
            <a:noFill/>
            <a:ln w="9525">
              <a:solidFill>
                <a:srgbClr val="9D9D9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69" name="Freeform 13"/>
            <p:cNvSpPr>
              <a:spLocks/>
            </p:cNvSpPr>
            <p:nvPr/>
          </p:nvSpPr>
          <p:spPr bwMode="auto">
            <a:xfrm>
              <a:off x="2747" y="2066"/>
              <a:ext cx="1381" cy="117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144"/>
                </a:cxn>
                <a:cxn ang="0">
                  <a:pos x="1536" y="144"/>
                </a:cxn>
              </a:cxnLst>
              <a:rect l="0" t="0" r="r" b="b"/>
              <a:pathLst>
                <a:path w="1536" h="144">
                  <a:moveTo>
                    <a:pt x="144" y="0"/>
                  </a:moveTo>
                  <a:lnTo>
                    <a:pt x="0" y="144"/>
                  </a:lnTo>
                  <a:lnTo>
                    <a:pt x="1536" y="144"/>
                  </a:lnTo>
                </a:path>
              </a:pathLst>
            </a:custGeom>
            <a:noFill/>
            <a:ln w="9525">
              <a:solidFill>
                <a:srgbClr val="9D9D9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0" name="Freeform 14"/>
            <p:cNvSpPr>
              <a:spLocks/>
            </p:cNvSpPr>
            <p:nvPr/>
          </p:nvSpPr>
          <p:spPr bwMode="auto">
            <a:xfrm>
              <a:off x="2855" y="2105"/>
              <a:ext cx="1230" cy="225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0" y="276"/>
                </a:cxn>
                <a:cxn ang="0">
                  <a:pos x="1368" y="276"/>
                </a:cxn>
              </a:cxnLst>
              <a:rect l="0" t="0" r="r" b="b"/>
              <a:pathLst>
                <a:path w="1368" h="276">
                  <a:moveTo>
                    <a:pt x="120" y="0"/>
                  </a:moveTo>
                  <a:lnTo>
                    <a:pt x="0" y="276"/>
                  </a:lnTo>
                  <a:lnTo>
                    <a:pt x="1368" y="276"/>
                  </a:lnTo>
                </a:path>
              </a:pathLst>
            </a:custGeom>
            <a:noFill/>
            <a:ln w="9525">
              <a:solidFill>
                <a:srgbClr val="9D9D9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Freeform 15"/>
            <p:cNvSpPr>
              <a:spLocks/>
            </p:cNvSpPr>
            <p:nvPr/>
          </p:nvSpPr>
          <p:spPr bwMode="auto">
            <a:xfrm>
              <a:off x="3049" y="2105"/>
              <a:ext cx="1025" cy="3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408"/>
                </a:cxn>
                <a:cxn ang="0">
                  <a:pos x="1140" y="408"/>
                </a:cxn>
              </a:cxnLst>
              <a:rect l="0" t="0" r="r" b="b"/>
              <a:pathLst>
                <a:path w="1140" h="408">
                  <a:moveTo>
                    <a:pt x="0" y="0"/>
                  </a:moveTo>
                  <a:lnTo>
                    <a:pt x="36" y="408"/>
                  </a:lnTo>
                  <a:lnTo>
                    <a:pt x="1140" y="408"/>
                  </a:lnTo>
                </a:path>
              </a:pathLst>
            </a:custGeom>
            <a:noFill/>
            <a:ln w="9525">
              <a:solidFill>
                <a:srgbClr val="9D9D9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2" name="Line 16"/>
            <p:cNvSpPr>
              <a:spLocks noChangeShapeType="1"/>
            </p:cNvSpPr>
            <p:nvPr/>
          </p:nvSpPr>
          <p:spPr bwMode="auto">
            <a:xfrm>
              <a:off x="3648" y="1752"/>
              <a:ext cx="144" cy="0"/>
            </a:xfrm>
            <a:prstGeom prst="line">
              <a:avLst/>
            </a:prstGeom>
            <a:noFill/>
            <a:ln w="9525">
              <a:solidFill>
                <a:srgbClr val="9D9D9D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3" name="Line 17"/>
            <p:cNvSpPr>
              <a:spLocks noChangeShapeType="1"/>
            </p:cNvSpPr>
            <p:nvPr/>
          </p:nvSpPr>
          <p:spPr bwMode="auto">
            <a:xfrm>
              <a:off x="3684" y="2184"/>
              <a:ext cx="144" cy="0"/>
            </a:xfrm>
            <a:prstGeom prst="line">
              <a:avLst/>
            </a:prstGeom>
            <a:noFill/>
            <a:ln w="9525">
              <a:solidFill>
                <a:srgbClr val="9D9D9D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4" name="Line 18"/>
            <p:cNvSpPr>
              <a:spLocks noChangeShapeType="1"/>
            </p:cNvSpPr>
            <p:nvPr/>
          </p:nvSpPr>
          <p:spPr bwMode="auto">
            <a:xfrm>
              <a:off x="3684" y="2328"/>
              <a:ext cx="144" cy="0"/>
            </a:xfrm>
            <a:prstGeom prst="line">
              <a:avLst/>
            </a:prstGeom>
            <a:noFill/>
            <a:ln w="9525">
              <a:solidFill>
                <a:srgbClr val="9D9D9D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5" name="Line 19"/>
            <p:cNvSpPr>
              <a:spLocks noChangeShapeType="1"/>
            </p:cNvSpPr>
            <p:nvPr/>
          </p:nvSpPr>
          <p:spPr bwMode="auto">
            <a:xfrm>
              <a:off x="3684" y="2436"/>
              <a:ext cx="144" cy="0"/>
            </a:xfrm>
            <a:prstGeom prst="line">
              <a:avLst/>
            </a:prstGeom>
            <a:noFill/>
            <a:ln w="9525">
              <a:solidFill>
                <a:srgbClr val="9D9D9D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6" name="Line 20"/>
            <p:cNvSpPr>
              <a:spLocks noChangeShapeType="1"/>
            </p:cNvSpPr>
            <p:nvPr/>
          </p:nvSpPr>
          <p:spPr bwMode="auto">
            <a:xfrm>
              <a:off x="3660" y="1632"/>
              <a:ext cx="144" cy="0"/>
            </a:xfrm>
            <a:prstGeom prst="line">
              <a:avLst/>
            </a:prstGeom>
            <a:noFill/>
            <a:ln w="9525">
              <a:solidFill>
                <a:srgbClr val="9D9D9D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7" name="Line 21"/>
            <p:cNvSpPr>
              <a:spLocks noChangeShapeType="1"/>
            </p:cNvSpPr>
            <p:nvPr/>
          </p:nvSpPr>
          <p:spPr bwMode="auto">
            <a:xfrm>
              <a:off x="3660" y="1512"/>
              <a:ext cx="144" cy="0"/>
            </a:xfrm>
            <a:prstGeom prst="line">
              <a:avLst/>
            </a:prstGeom>
            <a:noFill/>
            <a:ln w="9525">
              <a:solidFill>
                <a:srgbClr val="9D9D9D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Freeform 22"/>
            <p:cNvSpPr>
              <a:spLocks/>
            </p:cNvSpPr>
            <p:nvPr/>
          </p:nvSpPr>
          <p:spPr bwMode="auto">
            <a:xfrm>
              <a:off x="3012" y="1512"/>
              <a:ext cx="1104" cy="312"/>
            </a:xfrm>
            <a:custGeom>
              <a:avLst/>
              <a:gdLst/>
              <a:ahLst/>
              <a:cxnLst>
                <a:cxn ang="0">
                  <a:pos x="0" y="312"/>
                </a:cxn>
                <a:cxn ang="0">
                  <a:pos x="60" y="0"/>
                </a:cxn>
                <a:cxn ang="0">
                  <a:pos x="1104" y="0"/>
                </a:cxn>
              </a:cxnLst>
              <a:rect l="0" t="0" r="r" b="b"/>
              <a:pathLst>
                <a:path w="1104" h="312">
                  <a:moveTo>
                    <a:pt x="0" y="312"/>
                  </a:moveTo>
                  <a:lnTo>
                    <a:pt x="60" y="0"/>
                  </a:lnTo>
                  <a:lnTo>
                    <a:pt x="1104" y="0"/>
                  </a:lnTo>
                </a:path>
              </a:pathLst>
            </a:custGeom>
            <a:noFill/>
            <a:ln w="9525">
              <a:solidFill>
                <a:srgbClr val="9D9D9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79" name="AutoShape 23"/>
          <p:cNvSpPr>
            <a:spLocks noChangeArrowheads="1"/>
          </p:cNvSpPr>
          <p:nvPr/>
        </p:nvSpPr>
        <p:spPr bwMode="auto">
          <a:xfrm>
            <a:off x="5448300" y="1485900"/>
            <a:ext cx="304800" cy="285750"/>
          </a:xfrm>
          <a:prstGeom prst="roundRect">
            <a:avLst>
              <a:gd name="adj" fmla="val 16667"/>
            </a:avLst>
          </a:prstGeom>
          <a:solidFill>
            <a:srgbClr val="CFCFCF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AutoShape 24"/>
          <p:cNvSpPr>
            <a:spLocks noChangeArrowheads="1"/>
          </p:cNvSpPr>
          <p:nvPr/>
        </p:nvSpPr>
        <p:spPr bwMode="auto">
          <a:xfrm>
            <a:off x="4972050" y="1162050"/>
            <a:ext cx="152400" cy="914400"/>
          </a:xfrm>
          <a:prstGeom prst="moon">
            <a:avLst>
              <a:gd name="adj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6457950" y="2457450"/>
            <a:ext cx="152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2" name="Line 26"/>
          <p:cNvSpPr>
            <a:spLocks noChangeShapeType="1"/>
          </p:cNvSpPr>
          <p:nvPr/>
        </p:nvSpPr>
        <p:spPr bwMode="auto">
          <a:xfrm>
            <a:off x="6438900" y="781050"/>
            <a:ext cx="152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371600" y="838200"/>
            <a:ext cx="2284413" cy="1778000"/>
            <a:chOff x="864" y="528"/>
            <a:chExt cx="1439" cy="1120"/>
          </a:xfrm>
        </p:grpSpPr>
        <p:sp>
          <p:nvSpPr>
            <p:cNvPr id="45084" name="Freeform 28"/>
            <p:cNvSpPr>
              <a:spLocks/>
            </p:cNvSpPr>
            <p:nvPr/>
          </p:nvSpPr>
          <p:spPr bwMode="auto">
            <a:xfrm>
              <a:off x="1708" y="552"/>
              <a:ext cx="502" cy="711"/>
            </a:xfrm>
            <a:custGeom>
              <a:avLst/>
              <a:gdLst/>
              <a:ahLst/>
              <a:cxnLst>
                <a:cxn ang="0">
                  <a:pos x="320" y="0"/>
                </a:cxn>
                <a:cxn ang="0">
                  <a:pos x="132" y="167"/>
                </a:cxn>
                <a:cxn ang="0">
                  <a:pos x="115" y="324"/>
                </a:cxn>
                <a:cxn ang="0">
                  <a:pos x="0" y="426"/>
                </a:cxn>
                <a:cxn ang="0">
                  <a:pos x="28" y="521"/>
                </a:cxn>
                <a:cxn ang="0">
                  <a:pos x="95" y="674"/>
                </a:cxn>
                <a:cxn ang="0">
                  <a:pos x="202" y="645"/>
                </a:cxn>
                <a:cxn ang="0">
                  <a:pos x="337" y="711"/>
                </a:cxn>
                <a:cxn ang="0">
                  <a:pos x="502" y="643"/>
                </a:cxn>
              </a:cxnLst>
              <a:rect l="0" t="0" r="r" b="b"/>
              <a:pathLst>
                <a:path w="502" h="711">
                  <a:moveTo>
                    <a:pt x="320" y="0"/>
                  </a:moveTo>
                  <a:lnTo>
                    <a:pt x="132" y="167"/>
                  </a:lnTo>
                  <a:lnTo>
                    <a:pt x="115" y="324"/>
                  </a:lnTo>
                  <a:lnTo>
                    <a:pt x="0" y="426"/>
                  </a:lnTo>
                  <a:lnTo>
                    <a:pt x="28" y="521"/>
                  </a:lnTo>
                  <a:lnTo>
                    <a:pt x="95" y="674"/>
                  </a:lnTo>
                  <a:lnTo>
                    <a:pt x="202" y="645"/>
                  </a:lnTo>
                  <a:lnTo>
                    <a:pt x="337" y="711"/>
                  </a:lnTo>
                  <a:lnTo>
                    <a:pt x="502" y="643"/>
                  </a:lnTo>
                </a:path>
              </a:pathLst>
            </a:cu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85" name="Oval 29"/>
            <p:cNvSpPr>
              <a:spLocks noChangeArrowheads="1"/>
            </p:cNvSpPr>
            <p:nvPr/>
          </p:nvSpPr>
          <p:spPr bwMode="auto">
            <a:xfrm rot="31879680">
              <a:off x="1966" y="528"/>
              <a:ext cx="337" cy="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6" name="Oval 30"/>
            <p:cNvSpPr>
              <a:spLocks noChangeArrowheads="1"/>
            </p:cNvSpPr>
            <p:nvPr/>
          </p:nvSpPr>
          <p:spPr bwMode="auto">
            <a:xfrm rot="31941588">
              <a:off x="1989" y="572"/>
              <a:ext cx="300" cy="58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549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7" name="Freeform 31"/>
            <p:cNvSpPr>
              <a:spLocks/>
            </p:cNvSpPr>
            <p:nvPr/>
          </p:nvSpPr>
          <p:spPr bwMode="auto">
            <a:xfrm rot="-158215">
              <a:off x="902" y="983"/>
              <a:ext cx="914" cy="665"/>
            </a:xfrm>
            <a:custGeom>
              <a:avLst/>
              <a:gdLst/>
              <a:ahLst/>
              <a:cxnLst>
                <a:cxn ang="0">
                  <a:pos x="833" y="0"/>
                </a:cxn>
                <a:cxn ang="0">
                  <a:pos x="8" y="404"/>
                </a:cxn>
                <a:cxn ang="0">
                  <a:pos x="0" y="501"/>
                </a:cxn>
                <a:cxn ang="0">
                  <a:pos x="29" y="595"/>
                </a:cxn>
                <a:cxn ang="0">
                  <a:pos x="92" y="665"/>
                </a:cxn>
                <a:cxn ang="0">
                  <a:pos x="914" y="266"/>
                </a:cxn>
              </a:cxnLst>
              <a:rect l="0" t="0" r="r" b="b"/>
              <a:pathLst>
                <a:path w="914" h="665">
                  <a:moveTo>
                    <a:pt x="833" y="0"/>
                  </a:moveTo>
                  <a:lnTo>
                    <a:pt x="8" y="404"/>
                  </a:lnTo>
                  <a:lnTo>
                    <a:pt x="0" y="501"/>
                  </a:lnTo>
                  <a:lnTo>
                    <a:pt x="29" y="595"/>
                  </a:lnTo>
                  <a:lnTo>
                    <a:pt x="92" y="665"/>
                  </a:lnTo>
                  <a:lnTo>
                    <a:pt x="914" y="266"/>
                  </a:lnTo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88" name="Arc 32"/>
            <p:cNvSpPr>
              <a:spLocks/>
            </p:cNvSpPr>
            <p:nvPr/>
          </p:nvSpPr>
          <p:spPr bwMode="auto">
            <a:xfrm rot="12254103">
              <a:off x="979" y="1399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9" name="AutoShape 33"/>
            <p:cNvSpPr>
              <a:spLocks noChangeArrowheads="1"/>
            </p:cNvSpPr>
            <p:nvPr/>
          </p:nvSpPr>
          <p:spPr bwMode="auto">
            <a:xfrm rot="-1634725">
              <a:off x="1471" y="1024"/>
              <a:ext cx="144" cy="48"/>
            </a:xfrm>
            <a:prstGeom prst="cube">
              <a:avLst>
                <a:gd name="adj" fmla="val 26519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0" name="Arc 34"/>
            <p:cNvSpPr>
              <a:spLocks/>
            </p:cNvSpPr>
            <p:nvPr/>
          </p:nvSpPr>
          <p:spPr bwMode="auto">
            <a:xfrm rot="12254103">
              <a:off x="1690" y="1008"/>
              <a:ext cx="336" cy="21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1" name="Line 35"/>
            <p:cNvSpPr>
              <a:spLocks noChangeShapeType="1"/>
            </p:cNvSpPr>
            <p:nvPr/>
          </p:nvSpPr>
          <p:spPr bwMode="auto">
            <a:xfrm rot="21441785" flipV="1">
              <a:off x="1023" y="104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92" name="Line 36"/>
            <p:cNvSpPr>
              <a:spLocks noChangeShapeType="1"/>
            </p:cNvSpPr>
            <p:nvPr/>
          </p:nvSpPr>
          <p:spPr bwMode="auto">
            <a:xfrm rot="21441785" flipV="1">
              <a:off x="1025" y="1090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93" name="Line 37"/>
            <p:cNvSpPr>
              <a:spLocks noChangeShapeType="1"/>
            </p:cNvSpPr>
            <p:nvPr/>
          </p:nvSpPr>
          <p:spPr bwMode="auto">
            <a:xfrm rot="21441785" flipV="1">
              <a:off x="1039" y="1137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94" name="Line 38"/>
            <p:cNvSpPr>
              <a:spLocks noChangeShapeType="1"/>
            </p:cNvSpPr>
            <p:nvPr/>
          </p:nvSpPr>
          <p:spPr bwMode="auto">
            <a:xfrm rot="21441785" flipV="1">
              <a:off x="1023" y="1042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95" name="Line 39"/>
            <p:cNvSpPr>
              <a:spLocks noChangeShapeType="1"/>
            </p:cNvSpPr>
            <p:nvPr/>
          </p:nvSpPr>
          <p:spPr bwMode="auto">
            <a:xfrm rot="21441785" flipV="1">
              <a:off x="1065" y="1184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96" name="Line 40"/>
            <p:cNvSpPr>
              <a:spLocks noChangeShapeType="1"/>
            </p:cNvSpPr>
            <p:nvPr/>
          </p:nvSpPr>
          <p:spPr bwMode="auto">
            <a:xfrm rot="21441785" flipV="1">
              <a:off x="1091" y="1219"/>
              <a:ext cx="720" cy="336"/>
            </a:xfrm>
            <a:prstGeom prst="line">
              <a:avLst/>
            </a:prstGeom>
            <a:noFill/>
            <a:ln w="9525">
              <a:solidFill>
                <a:srgbClr val="9FCCC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97" name="AutoShape 41"/>
            <p:cNvSpPr>
              <a:spLocks noChangeArrowheads="1"/>
            </p:cNvSpPr>
            <p:nvPr/>
          </p:nvSpPr>
          <p:spPr bwMode="auto">
            <a:xfrm rot="-6667123">
              <a:off x="935" y="1321"/>
              <a:ext cx="241" cy="384"/>
            </a:xfrm>
            <a:custGeom>
              <a:avLst/>
              <a:gdLst>
                <a:gd name="G0" fmla="+- 9891 0 0"/>
                <a:gd name="G1" fmla="+- -9082108 0 0"/>
                <a:gd name="G2" fmla="+- 0 0 -9082108"/>
                <a:gd name="T0" fmla="*/ 0 256 1"/>
                <a:gd name="T1" fmla="*/ 180 256 1"/>
                <a:gd name="G3" fmla="+- -9082108 T0 T1"/>
                <a:gd name="T2" fmla="*/ 0 256 1"/>
                <a:gd name="T3" fmla="*/ 90 256 1"/>
                <a:gd name="G4" fmla="+- -9082108 T2 T3"/>
                <a:gd name="G5" fmla="*/ G4 2 1"/>
                <a:gd name="T4" fmla="*/ 90 256 1"/>
                <a:gd name="T5" fmla="*/ 0 256 1"/>
                <a:gd name="G6" fmla="+- -9082108 T4 T5"/>
                <a:gd name="G7" fmla="*/ G6 2 1"/>
                <a:gd name="G8" fmla="abs -908210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891"/>
                <a:gd name="G18" fmla="*/ 9891 1 2"/>
                <a:gd name="G19" fmla="+- G18 5400 0"/>
                <a:gd name="G20" fmla="cos G19 -9082108"/>
                <a:gd name="G21" fmla="sin G19 -9082108"/>
                <a:gd name="G22" fmla="+- G20 10800 0"/>
                <a:gd name="G23" fmla="+- G21 10800 0"/>
                <a:gd name="G24" fmla="+- 10800 0 G20"/>
                <a:gd name="G25" fmla="+- 9891 10800 0"/>
                <a:gd name="G26" fmla="?: G9 G17 G25"/>
                <a:gd name="G27" fmla="?: G9 0 21600"/>
                <a:gd name="G28" fmla="cos 10800 -9082108"/>
                <a:gd name="G29" fmla="sin 10800 -9082108"/>
                <a:gd name="G30" fmla="sin 9891 -9082108"/>
                <a:gd name="G31" fmla="+- G28 10800 0"/>
                <a:gd name="G32" fmla="+- G29 10800 0"/>
                <a:gd name="G33" fmla="+- G30 10800 0"/>
                <a:gd name="G34" fmla="?: G4 0 G31"/>
                <a:gd name="G35" fmla="?: -9082108 G34 0"/>
                <a:gd name="G36" fmla="?: G6 G35 G31"/>
                <a:gd name="G37" fmla="+- 21600 0 G36"/>
                <a:gd name="G38" fmla="?: G4 0 G33"/>
                <a:gd name="G39" fmla="?: -908210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041 w 21600"/>
                <a:gd name="T15" fmla="*/ 3955 h 21600"/>
                <a:gd name="T16" fmla="*/ 10800 w 21600"/>
                <a:gd name="T17" fmla="*/ 909 h 21600"/>
                <a:gd name="T18" fmla="*/ 18559 w 21600"/>
                <a:gd name="T19" fmla="*/ 395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382" y="4256"/>
                  </a:moveTo>
                  <a:cubicBezTo>
                    <a:pt x="5260" y="2128"/>
                    <a:pt x="7961" y="908"/>
                    <a:pt x="10800" y="909"/>
                  </a:cubicBezTo>
                  <a:cubicBezTo>
                    <a:pt x="13638" y="909"/>
                    <a:pt x="16339" y="2128"/>
                    <a:pt x="18217" y="4256"/>
                  </a:cubicBezTo>
                  <a:lnTo>
                    <a:pt x="18898" y="3655"/>
                  </a:lnTo>
                  <a:cubicBezTo>
                    <a:pt x="16848" y="1331"/>
                    <a:pt x="13899" y="-1"/>
                    <a:pt x="10799" y="0"/>
                  </a:cubicBezTo>
                  <a:cubicBezTo>
                    <a:pt x="7700" y="0"/>
                    <a:pt x="4751" y="1331"/>
                    <a:pt x="2701" y="3655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5098" name="Arc 42"/>
            <p:cNvSpPr>
              <a:spLocks/>
            </p:cNvSpPr>
            <p:nvPr/>
          </p:nvSpPr>
          <p:spPr bwMode="auto">
            <a:xfrm rot="11577997">
              <a:off x="1792" y="911"/>
              <a:ext cx="349" cy="297"/>
            </a:xfrm>
            <a:custGeom>
              <a:avLst/>
              <a:gdLst>
                <a:gd name="G0" fmla="+- 0 0 0"/>
                <a:gd name="G1" fmla="+- 18870 0 0"/>
                <a:gd name="G2" fmla="+- 21600 0 0"/>
                <a:gd name="T0" fmla="*/ 10511 w 21600"/>
                <a:gd name="T1" fmla="*/ 0 h 18870"/>
                <a:gd name="T2" fmla="*/ 21600 w 21600"/>
                <a:gd name="T3" fmla="*/ 18870 h 18870"/>
                <a:gd name="T4" fmla="*/ 0 w 21600"/>
                <a:gd name="T5" fmla="*/ 18870 h 18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870" fill="none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</a:path>
                <a:path w="21600" h="18870" stroke="0" extrusionOk="0">
                  <a:moveTo>
                    <a:pt x="10511" y="-1"/>
                  </a:moveTo>
                  <a:cubicBezTo>
                    <a:pt x="17356" y="3813"/>
                    <a:pt x="21600" y="11034"/>
                    <a:pt x="21600" y="18870"/>
                  </a:cubicBezTo>
                  <a:lnTo>
                    <a:pt x="0" y="1887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9" name="Oval 43"/>
            <p:cNvSpPr>
              <a:spLocks noChangeArrowheads="1"/>
            </p:cNvSpPr>
            <p:nvPr/>
          </p:nvSpPr>
          <p:spPr bwMode="auto">
            <a:xfrm rot="-495235">
              <a:off x="2016" y="600"/>
              <a:ext cx="240" cy="550"/>
            </a:xfrm>
            <a:prstGeom prst="ellipse">
              <a:avLst/>
            </a:prstGeom>
            <a:solidFill>
              <a:srgbClr val="D7D7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0" name="AutoShape 44"/>
            <p:cNvSpPr>
              <a:spLocks noChangeArrowheads="1"/>
            </p:cNvSpPr>
            <p:nvPr/>
          </p:nvSpPr>
          <p:spPr bwMode="auto">
            <a:xfrm rot="8919793">
              <a:off x="2112" y="768"/>
              <a:ext cx="96" cy="192"/>
            </a:xfrm>
            <a:prstGeom prst="moon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rgbClr val="9D9D9D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533400" y="381000"/>
            <a:ext cx="8229600" cy="2667000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45102" name="Text Box 46"/>
          <p:cNvSpPr txBox="1">
            <a:spLocks noChangeArrowheads="1"/>
          </p:cNvSpPr>
          <p:nvPr/>
        </p:nvSpPr>
        <p:spPr bwMode="auto">
          <a:xfrm>
            <a:off x="2133600" y="255905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ĐÈN PIN</a:t>
            </a:r>
          </a:p>
        </p:txBody>
      </p:sp>
      <p:sp>
        <p:nvSpPr>
          <p:cNvPr id="45103" name="Text Box 47"/>
          <p:cNvSpPr txBox="1">
            <a:spLocks noChangeArrowheads="1"/>
          </p:cNvSpPr>
          <p:nvPr/>
        </p:nvSpPr>
        <p:spPr bwMode="auto">
          <a:xfrm>
            <a:off x="5105400" y="255905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GƯƠNG CẦU LÕM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5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5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animBg="1"/>
      <p:bldP spid="45102" grpId="0"/>
      <p:bldP spid="4510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</cp:revision>
  <dcterms:created xsi:type="dcterms:W3CDTF">2018-02-23T14:56:03Z</dcterms:created>
  <dcterms:modified xsi:type="dcterms:W3CDTF">2018-02-23T14:57:10Z</dcterms:modified>
</cp:coreProperties>
</file>