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05FA-DFC0-4B56-A56E-9B004FD27F3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A4ED-FAA2-4590-A265-3902EBCE5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8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05FA-DFC0-4B56-A56E-9B004FD27F3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A4ED-FAA2-4590-A265-3902EBCE5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94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05FA-DFC0-4B56-A56E-9B004FD27F3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A4ED-FAA2-4590-A265-3902EBCE5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0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05FA-DFC0-4B56-A56E-9B004FD27F3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A4ED-FAA2-4590-A265-3902EBCE5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2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05FA-DFC0-4B56-A56E-9B004FD27F3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A4ED-FAA2-4590-A265-3902EBCE5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61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05FA-DFC0-4B56-A56E-9B004FD27F3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A4ED-FAA2-4590-A265-3902EBCE5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50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05FA-DFC0-4B56-A56E-9B004FD27F3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A4ED-FAA2-4590-A265-3902EBCE5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7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05FA-DFC0-4B56-A56E-9B004FD27F3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A4ED-FAA2-4590-A265-3902EBCE5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7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05FA-DFC0-4B56-A56E-9B004FD27F3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A4ED-FAA2-4590-A265-3902EBCE5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7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05FA-DFC0-4B56-A56E-9B004FD27F3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A4ED-FAA2-4590-A265-3902EBCE5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05FA-DFC0-4B56-A56E-9B004FD27F3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CA4ED-FAA2-4590-A265-3902EBCE5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4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505FA-DFC0-4B56-A56E-9B004FD27F35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CA4ED-FAA2-4590-A265-3902EBCE5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9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D176-BDDD-4308-9A3E-DBFC2B3B23A7}" type="slidenum">
              <a:rPr lang="vi-VN" smtClean="0"/>
              <a:pPr/>
              <a:t>1</a:t>
            </a:fld>
            <a:endParaRPr lang="vi-VN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1783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336800" y="4762500"/>
            <a:ext cx="7150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smtClean="0">
                <a:latin typeface="+mj-lt"/>
              </a:rPr>
              <a:t>Uni</a:t>
            </a:r>
            <a:r>
              <a:rPr lang="en-US" sz="3200" b="1" dirty="0" smtClean="0">
                <a:latin typeface="+mj-lt"/>
              </a:rPr>
              <a:t>t 2</a:t>
            </a:r>
            <a:r>
              <a:rPr lang="vi-VN" sz="3200" b="1" dirty="0" smtClean="0">
                <a:latin typeface="+mj-lt"/>
              </a:rPr>
              <a:t>: </a:t>
            </a:r>
            <a:r>
              <a:rPr lang="en-US" sz="3200" b="1" dirty="0" smtClean="0">
                <a:latin typeface="+mj-lt"/>
              </a:rPr>
              <a:t>What does she look like</a:t>
            </a:r>
            <a:r>
              <a:rPr lang="vi-VN" sz="3200" b="1" dirty="0" smtClean="0">
                <a:latin typeface="+mj-lt"/>
              </a:rPr>
              <a:t>? </a:t>
            </a:r>
          </a:p>
          <a:p>
            <a:pPr algn="ctr"/>
            <a:r>
              <a:rPr lang="vi-VN" sz="3200" b="1" dirty="0" smtClean="0">
                <a:latin typeface="+mj-lt"/>
              </a:rPr>
              <a:t>Lesson </a:t>
            </a:r>
            <a:r>
              <a:rPr lang="en-US" sz="3200" b="1" dirty="0" smtClean="0">
                <a:latin typeface="+mj-lt"/>
              </a:rPr>
              <a:t>6: Writing</a:t>
            </a: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4859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0" y="273"/>
            <a:ext cx="12192000" cy="461665"/>
            <a:chOff x="0" y="-13062"/>
            <a:chExt cx="12192000" cy="461665"/>
          </a:xfrm>
        </p:grpSpPr>
        <p:sp>
          <p:nvSpPr>
            <p:cNvPr id="26" name="Rectangle 25"/>
            <p:cNvSpPr/>
            <p:nvPr/>
          </p:nvSpPr>
          <p:spPr>
            <a:xfrm>
              <a:off x="0" y="-13062"/>
              <a:ext cx="12192000" cy="461665"/>
            </a:xfrm>
            <a:prstGeom prst="rect">
              <a:avLst/>
            </a:prstGeom>
            <a:solidFill>
              <a:srgbClr val="33B8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7907" y="27710"/>
              <a:ext cx="1316820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b="1">
                  <a:solidFill>
                    <a:schemeClr val="bg1"/>
                  </a:solidFill>
                  <a:latin typeface="Adobe Gothic Std B" panose="020B0800000000000000" pitchFamily="34" charset="-128"/>
                  <a:ea typeface="Adobe Gothic Std B" panose="020B0800000000000000" pitchFamily="34" charset="-128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dobe Gothic Std B" panose="020B0800000000000000" pitchFamily="34" charset="-128"/>
                  <a:ea typeface="Adobe Gothic Std B" panose="020B0800000000000000" pitchFamily="34" charset="-128"/>
                  <a:cs typeface="+mn-cs"/>
                </a:rPr>
                <a:t>UNIT 2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713018" y="20204"/>
              <a:ext cx="4886058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dobe Gothic Std B" panose="020B0800000000000000" pitchFamily="34" charset="-128"/>
                  <a:ea typeface="Adobe Gothic Std B" panose="020B0800000000000000" pitchFamily="34" charset="-128"/>
                </a:rPr>
                <a:t>WHAT DOES SHE LOOK LIKE?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581515" y="35516"/>
              <a:ext cx="2451735" cy="3683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algn="ctr">
                <a:defRPr b="1">
                  <a:solidFill>
                    <a:schemeClr val="bg1"/>
                  </a:solidFill>
                  <a:latin typeface="Adobe Gothic Std B" panose="020B0800000000000000" pitchFamily="34" charset="-128"/>
                  <a:ea typeface="Adobe Gothic Std B" panose="020B0800000000000000" pitchFamily="34" charset="-128"/>
                </a:defRPr>
              </a:lvl1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dobe Gothic Std B" panose="020B0800000000000000" pitchFamily="34" charset="-128"/>
                  <a:ea typeface="Adobe Gothic Std B" panose="020B0800000000000000" pitchFamily="34" charset="-128"/>
                  <a:cs typeface="+mn-cs"/>
                </a:rPr>
                <a:t>WRITING</a:t>
              </a:r>
            </a:p>
          </p:txBody>
        </p:sp>
      </p:grpSp>
      <p:pic>
        <p:nvPicPr>
          <p:cNvPr id="2" name="Picture 1" descr="26.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50" y="1590675"/>
            <a:ext cx="5732780" cy="3051175"/>
          </a:xfrm>
          <a:prstGeom prst="roundRect">
            <a:avLst/>
          </a:prstGeom>
        </p:spPr>
      </p:pic>
      <p:pic>
        <p:nvPicPr>
          <p:cNvPr id="5" name="Picture 4" descr="26.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8525" y="1061085"/>
            <a:ext cx="6142355" cy="4110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882100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S 140.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9320"/>
            <a:ext cx="12192000" cy="5039360"/>
          </a:xfrm>
          <a:prstGeom prst="rect">
            <a:avLst/>
          </a:prstGeom>
        </p:spPr>
      </p:pic>
      <p:sp>
        <p:nvSpPr>
          <p:cNvPr id="7" name="TextBox 15"/>
          <p:cNvSpPr txBox="1"/>
          <p:nvPr/>
        </p:nvSpPr>
        <p:spPr>
          <a:xfrm>
            <a:off x="3227070" y="2858770"/>
            <a:ext cx="63906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She’s tall and she has short hair.</a:t>
            </a:r>
          </a:p>
        </p:txBody>
      </p:sp>
      <p:sp>
        <p:nvSpPr>
          <p:cNvPr id="8" name="TextBox 15"/>
          <p:cNvSpPr txBox="1"/>
          <p:nvPr/>
        </p:nvSpPr>
        <p:spPr>
          <a:xfrm>
            <a:off x="3766820" y="3460115"/>
            <a:ext cx="70605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Mike has brown eyes and he wears glasses.</a:t>
            </a:r>
          </a:p>
        </p:txBody>
      </p:sp>
      <p:sp>
        <p:nvSpPr>
          <p:cNvPr id="9" name="TextBox 15"/>
          <p:cNvSpPr txBox="1"/>
          <p:nvPr/>
        </p:nvSpPr>
        <p:spPr>
          <a:xfrm>
            <a:off x="4382135" y="4072890"/>
            <a:ext cx="7816215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rgbClr val="FF0000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My mother has wavy hair and she is medium height.</a:t>
            </a:r>
          </a:p>
        </p:txBody>
      </p:sp>
      <p:sp>
        <p:nvSpPr>
          <p:cNvPr id="10" name="TextBox 15"/>
          <p:cNvSpPr txBox="1"/>
          <p:nvPr/>
        </p:nvSpPr>
        <p:spPr>
          <a:xfrm>
            <a:off x="4468495" y="4687570"/>
            <a:ext cx="72383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Ann’s sister has short blond hair and blue eyes.</a:t>
            </a:r>
          </a:p>
        </p:txBody>
      </p:sp>
      <p:sp>
        <p:nvSpPr>
          <p:cNvPr id="11" name="TextBox 15"/>
          <p:cNvSpPr txBox="1"/>
          <p:nvPr/>
        </p:nvSpPr>
        <p:spPr>
          <a:xfrm>
            <a:off x="4382135" y="5292090"/>
            <a:ext cx="70605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Myriad Pro" panose="020B0503030403020204" pitchFamily="34" charset="0"/>
                <a:cs typeface="Times New Roman" panose="02020603050405020304" pitchFamily="18" charset="0"/>
              </a:rPr>
              <a:t>He has spiky black hair and freckles.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0" y="273"/>
            <a:ext cx="12192000" cy="461665"/>
            <a:chOff x="0" y="-13062"/>
            <a:chExt cx="12192000" cy="461665"/>
          </a:xfrm>
        </p:grpSpPr>
        <p:sp>
          <p:nvSpPr>
            <p:cNvPr id="26" name="Rectangle 25"/>
            <p:cNvSpPr/>
            <p:nvPr/>
          </p:nvSpPr>
          <p:spPr>
            <a:xfrm>
              <a:off x="0" y="-13062"/>
              <a:ext cx="12192000" cy="461665"/>
            </a:xfrm>
            <a:prstGeom prst="rect">
              <a:avLst/>
            </a:prstGeom>
            <a:solidFill>
              <a:srgbClr val="33B8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7907" y="27710"/>
              <a:ext cx="1316820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b="1">
                  <a:solidFill>
                    <a:schemeClr val="bg1"/>
                  </a:solidFill>
                  <a:latin typeface="Adobe Gothic Std B" panose="020B0800000000000000" pitchFamily="34" charset="-128"/>
                  <a:ea typeface="Adobe Gothic Std B" panose="020B0800000000000000" pitchFamily="34" charset="-128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dobe Gothic Std B" panose="020B0800000000000000" pitchFamily="34" charset="-128"/>
                  <a:ea typeface="Adobe Gothic Std B" panose="020B0800000000000000" pitchFamily="34" charset="-128"/>
                  <a:cs typeface="+mn-cs"/>
                </a:rPr>
                <a:t>UNIT 2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713018" y="20204"/>
              <a:ext cx="4886058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dobe Gothic Std B" panose="020B0800000000000000" pitchFamily="34" charset="-128"/>
                  <a:ea typeface="Adobe Gothic Std B" panose="020B0800000000000000" pitchFamily="34" charset="-128"/>
                </a:rPr>
                <a:t>WHAT DOES SHE LOOK LIKE?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436735" y="35516"/>
              <a:ext cx="2596515" cy="3683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algn="ctr">
                <a:defRPr b="1">
                  <a:solidFill>
                    <a:schemeClr val="bg1"/>
                  </a:solidFill>
                  <a:latin typeface="Adobe Gothic Std B" panose="020B0800000000000000" pitchFamily="34" charset="-128"/>
                  <a:ea typeface="Adobe Gothic Std B" panose="020B0800000000000000" pitchFamily="34" charset="-128"/>
                </a:defRPr>
              </a:lvl1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dobe Gothic Std B" panose="020B0800000000000000" pitchFamily="34" charset="-128"/>
                  <a:ea typeface="Adobe Gothic Std B" panose="020B0800000000000000" pitchFamily="34" charset="-128"/>
                  <a:cs typeface="+mn-cs"/>
                </a:rPr>
                <a:t>WRITING WORKSHEET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483371" y="1534855"/>
            <a:ext cx="3612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F0"/>
                </a:solidFill>
                <a:latin typeface="Myriad Pro" panose="020B0503030403020204" pitchFamily="34" charset="0"/>
              </a:rPr>
              <a:t>Suggested answers</a:t>
            </a:r>
          </a:p>
        </p:txBody>
      </p:sp>
    </p:spTree>
    <p:extLst>
      <p:ext uri="{BB962C8B-B14F-4D97-AF65-F5344CB8AC3E}">
        <p14:creationId xmlns:p14="http://schemas.microsoft.com/office/powerpoint/2010/main" val="270346289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S 140.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3270"/>
            <a:ext cx="12192000" cy="5330825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2359025" y="3808730"/>
            <a:ext cx="4445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23410" y="3808730"/>
            <a:ext cx="29819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053705" y="3808730"/>
            <a:ext cx="319405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680970" y="4366895"/>
            <a:ext cx="330581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701790" y="4366895"/>
            <a:ext cx="175323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047480" y="4366895"/>
            <a:ext cx="202120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460500" y="4925060"/>
            <a:ext cx="151066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0" y="273"/>
            <a:ext cx="12192000" cy="461665"/>
            <a:chOff x="0" y="-13062"/>
            <a:chExt cx="12192000" cy="461665"/>
          </a:xfrm>
        </p:grpSpPr>
        <p:sp>
          <p:nvSpPr>
            <p:cNvPr id="26" name="Rectangle 25"/>
            <p:cNvSpPr/>
            <p:nvPr/>
          </p:nvSpPr>
          <p:spPr>
            <a:xfrm>
              <a:off x="0" y="-13062"/>
              <a:ext cx="12192000" cy="461665"/>
            </a:xfrm>
            <a:prstGeom prst="rect">
              <a:avLst/>
            </a:prstGeom>
            <a:solidFill>
              <a:srgbClr val="33B8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7907" y="27710"/>
              <a:ext cx="1316820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b="1">
                  <a:solidFill>
                    <a:schemeClr val="bg1"/>
                  </a:solidFill>
                  <a:latin typeface="Adobe Gothic Std B" panose="020B0800000000000000" pitchFamily="34" charset="-128"/>
                  <a:ea typeface="Adobe Gothic Std B" panose="020B0800000000000000" pitchFamily="34" charset="-128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dobe Gothic Std B" panose="020B0800000000000000" pitchFamily="34" charset="-128"/>
                  <a:ea typeface="Adobe Gothic Std B" panose="020B0800000000000000" pitchFamily="34" charset="-128"/>
                  <a:cs typeface="+mn-cs"/>
                </a:rPr>
                <a:t>UNIT 2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713018" y="20204"/>
              <a:ext cx="4886058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dobe Gothic Std B" panose="020B0800000000000000" pitchFamily="34" charset="-128"/>
                  <a:ea typeface="Adobe Gothic Std B" panose="020B0800000000000000" pitchFamily="34" charset="-128"/>
                </a:rPr>
                <a:t>WHAT DOES SHE LOOK LIKE?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365615" y="35516"/>
              <a:ext cx="2667635" cy="3683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algn="ctr">
                <a:defRPr b="1">
                  <a:solidFill>
                    <a:schemeClr val="bg1"/>
                  </a:solidFill>
                  <a:latin typeface="Adobe Gothic Std B" panose="020B0800000000000000" pitchFamily="34" charset="-128"/>
                  <a:ea typeface="Adobe Gothic Std B" panose="020B0800000000000000" pitchFamily="34" charset="-128"/>
                </a:defRPr>
              </a:lvl1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sym typeface="+mn-ea"/>
                </a:rPr>
                <a:t>WRITING WORKSHEET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869936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S 140.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" y="2493010"/>
            <a:ext cx="12192000" cy="1023620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0" y="273"/>
            <a:ext cx="12192000" cy="461665"/>
            <a:chOff x="0" y="-13062"/>
            <a:chExt cx="12192000" cy="461665"/>
          </a:xfrm>
        </p:grpSpPr>
        <p:sp>
          <p:nvSpPr>
            <p:cNvPr id="26" name="Rectangle 25"/>
            <p:cNvSpPr/>
            <p:nvPr/>
          </p:nvSpPr>
          <p:spPr>
            <a:xfrm>
              <a:off x="0" y="-13062"/>
              <a:ext cx="12192000" cy="461665"/>
            </a:xfrm>
            <a:prstGeom prst="rect">
              <a:avLst/>
            </a:prstGeom>
            <a:solidFill>
              <a:srgbClr val="33B8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7907" y="27710"/>
              <a:ext cx="1316820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b="1">
                  <a:solidFill>
                    <a:schemeClr val="bg1"/>
                  </a:solidFill>
                  <a:latin typeface="Adobe Gothic Std B" panose="020B0800000000000000" pitchFamily="34" charset="-128"/>
                  <a:ea typeface="Adobe Gothic Std B" panose="020B0800000000000000" pitchFamily="34" charset="-128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dobe Gothic Std B" panose="020B0800000000000000" pitchFamily="34" charset="-128"/>
                  <a:ea typeface="Adobe Gothic Std B" panose="020B0800000000000000" pitchFamily="34" charset="-128"/>
                  <a:cs typeface="+mn-cs"/>
                </a:rPr>
                <a:t>UNIT 2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713018" y="20204"/>
              <a:ext cx="4886058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dobe Gothic Std B" panose="020B0800000000000000" pitchFamily="34" charset="-128"/>
                  <a:ea typeface="Adobe Gothic Std B" panose="020B0800000000000000" pitchFamily="34" charset="-128"/>
                </a:rPr>
                <a:t>WHAT DOES SHE LOOK LIKE?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370060" y="35516"/>
              <a:ext cx="2663190" cy="3683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algn="ctr">
                <a:defRPr b="1">
                  <a:solidFill>
                    <a:schemeClr val="bg1"/>
                  </a:solidFill>
                  <a:latin typeface="Adobe Gothic Std B" panose="020B0800000000000000" pitchFamily="34" charset="-128"/>
                  <a:ea typeface="Adobe Gothic Std B" panose="020B0800000000000000" pitchFamily="34" charset="-128"/>
                </a:defRPr>
              </a:lvl1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sym typeface="+mn-ea"/>
                </a:rPr>
                <a:t>WRITING WORKSHEET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dobe Gothic Std B" panose="020B0800000000000000" pitchFamily="34" charset="-128"/>
                <a:ea typeface="Adobe Gothic Std B" panose="020B0800000000000000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8557719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102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Adobe Gothic Std B</vt:lpstr>
      <vt:lpstr>Arial</vt:lpstr>
      <vt:lpstr>Calibri</vt:lpstr>
      <vt:lpstr>Calibri Light</vt:lpstr>
      <vt:lpstr>Myriad Pro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2023-11-17T01:59:08Z</dcterms:created>
  <dcterms:modified xsi:type="dcterms:W3CDTF">2023-11-17T02:00:08Z</dcterms:modified>
</cp:coreProperties>
</file>