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1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75" r:id="rId16"/>
    <p:sldId id="269" r:id="rId17"/>
    <p:sldId id="270" r:id="rId18"/>
    <p:sldId id="277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E580-188E-4882-B8F6-BD0069EB0F6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04CD-B902-47AF-86ED-8243C771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5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E580-188E-4882-B8F6-BD0069EB0F6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04CD-B902-47AF-86ED-8243C771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8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E580-188E-4882-B8F6-BD0069EB0F6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04CD-B902-47AF-86ED-8243C771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9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E580-188E-4882-B8F6-BD0069EB0F6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04CD-B902-47AF-86ED-8243C771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E580-188E-4882-B8F6-BD0069EB0F6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04CD-B902-47AF-86ED-8243C771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9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E580-188E-4882-B8F6-BD0069EB0F6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04CD-B902-47AF-86ED-8243C771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E580-188E-4882-B8F6-BD0069EB0F6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04CD-B902-47AF-86ED-8243C771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7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E580-188E-4882-B8F6-BD0069EB0F6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04CD-B902-47AF-86ED-8243C771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7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E580-188E-4882-B8F6-BD0069EB0F6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04CD-B902-47AF-86ED-8243C771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7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E580-188E-4882-B8F6-BD0069EB0F6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04CD-B902-47AF-86ED-8243C771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1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E580-188E-4882-B8F6-BD0069EB0F6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04CD-B902-47AF-86ED-8243C771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0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DE580-188E-4882-B8F6-BD0069EB0F68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704CD-B902-47AF-86ED-8243C771D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9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2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EDF8CC-3A50-A1D5-6584-6637BBBF3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err="1"/>
              <a:t>Khởi</a:t>
            </a:r>
            <a:r>
              <a:rPr lang="en-US" sz="9600" dirty="0"/>
              <a:t> </a:t>
            </a:r>
            <a:r>
              <a:rPr lang="en-US" sz="9600" dirty="0" err="1"/>
              <a:t>động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429000"/>
            <a:ext cx="8763000" cy="17526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Hãy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lựa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chọn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đáp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án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đúng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nhất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trong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câu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sau</a:t>
            </a:r>
            <a:r>
              <a:rPr lang="en-US" dirty="0">
                <a:solidFill>
                  <a:srgbClr val="0070C0"/>
                </a:solidFill>
              </a:rPr>
              <a:t>:</a:t>
            </a:r>
          </a:p>
          <a:p>
            <a:r>
              <a:rPr lang="en-US" dirty="0" err="1">
                <a:solidFill>
                  <a:srgbClr val="0070C0"/>
                </a:solidFill>
              </a:rPr>
              <a:t>Thời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gian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suy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nghĩ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mỗi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câu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là</a:t>
            </a:r>
            <a:r>
              <a:rPr lang="en-US" dirty="0">
                <a:solidFill>
                  <a:srgbClr val="0070C0"/>
                </a:solidFill>
              </a:rPr>
              <a:t> 10 </a:t>
            </a:r>
            <a:r>
              <a:rPr lang="en-US" dirty="0" err="1">
                <a:solidFill>
                  <a:srgbClr val="0070C0"/>
                </a:solidFill>
              </a:rPr>
              <a:t>giây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4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Vận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dụng</a:t>
            </a:r>
            <a:r>
              <a:rPr lang="en-US" sz="2800" dirty="0">
                <a:solidFill>
                  <a:srgbClr val="0070C0"/>
                </a:solidFill>
              </a:rPr>
              <a:t> 2 : </a:t>
            </a:r>
            <a:r>
              <a:rPr lang="en-US" sz="2800" dirty="0" err="1">
                <a:solidFill>
                  <a:srgbClr val="0070C0"/>
                </a:solidFill>
              </a:rPr>
              <a:t>Hoạt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nhóm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đôi</a:t>
            </a:r>
            <a:r>
              <a:rPr lang="en-US" sz="2800" dirty="0">
                <a:solidFill>
                  <a:srgbClr val="0070C0"/>
                </a:solidFill>
              </a:rPr>
              <a:t> ( 2 </a:t>
            </a:r>
            <a:r>
              <a:rPr lang="en-US" sz="2800" dirty="0" err="1">
                <a:solidFill>
                  <a:srgbClr val="0070C0"/>
                </a:solidFill>
              </a:rPr>
              <a:t>phút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 err="1">
                <a:solidFill>
                  <a:srgbClr val="0070C0"/>
                </a:solidFill>
              </a:rPr>
              <a:t>Thảo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luận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cách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phương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pháp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giải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bài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toán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85ECE5-D616-6D4B-9B5D-60C42BA75A2D}"/>
              </a:ext>
            </a:extLst>
          </p:cNvPr>
          <p:cNvSpPr txBox="1"/>
          <p:nvPr/>
        </p:nvSpPr>
        <p:spPr>
          <a:xfrm>
            <a:off x="457200" y="19812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binh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: </a:t>
            </a:r>
            <a:r>
              <a:rPr lang="en-US" sz="2400" dirty="0" err="1">
                <a:solidFill>
                  <a:srgbClr val="FF0000"/>
                </a:solidFill>
              </a:rPr>
              <a:t>trung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đội</a:t>
            </a:r>
            <a:r>
              <a:rPr lang="en-US" sz="2400" dirty="0">
                <a:solidFill>
                  <a:srgbClr val="FF0000"/>
                </a:solidFill>
              </a:rPr>
              <a:t> 1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24 </a:t>
            </a:r>
            <a:r>
              <a:rPr lang="en-US" sz="2400" dirty="0" err="1">
                <a:solidFill>
                  <a:srgbClr val="FF0000"/>
                </a:solidFill>
              </a:rPr>
              <a:t>chiến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sĩ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trung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đội</a:t>
            </a:r>
            <a:r>
              <a:rPr lang="en-US" sz="2400" dirty="0">
                <a:solidFill>
                  <a:srgbClr val="FF0000"/>
                </a:solidFill>
              </a:rPr>
              <a:t> 2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28 </a:t>
            </a:r>
            <a:r>
              <a:rPr lang="en-US" sz="2400" dirty="0" err="1">
                <a:solidFill>
                  <a:srgbClr val="FF0000"/>
                </a:solidFill>
              </a:rPr>
              <a:t>chiến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sĩ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trung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đội</a:t>
            </a:r>
            <a:r>
              <a:rPr lang="en-US" sz="2400" dirty="0">
                <a:solidFill>
                  <a:srgbClr val="FF0000"/>
                </a:solidFill>
              </a:rPr>
              <a:t> 3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36 </a:t>
            </a:r>
            <a:r>
              <a:rPr lang="en-US" sz="2400" dirty="0" err="1">
                <a:solidFill>
                  <a:srgbClr val="FF0000"/>
                </a:solidFill>
              </a:rPr>
              <a:t>chiến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sĩ</a:t>
            </a:r>
            <a:r>
              <a:rPr lang="en-US" sz="2400" dirty="0"/>
              <a:t>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cuộc</a:t>
            </a:r>
            <a:r>
              <a:rPr lang="en-US" sz="2400" dirty="0"/>
              <a:t> </a:t>
            </a:r>
            <a:r>
              <a:rPr lang="en-US" sz="2400" dirty="0" err="1"/>
              <a:t>diễu</a:t>
            </a:r>
            <a:r>
              <a:rPr lang="en-US" sz="2400" dirty="0"/>
              <a:t> </a:t>
            </a:r>
            <a:r>
              <a:rPr lang="en-US" sz="2400" dirty="0" err="1"/>
              <a:t>binh</a:t>
            </a:r>
            <a:r>
              <a:rPr lang="en-US" sz="2400" dirty="0"/>
              <a:t>,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accent1"/>
                </a:solidFill>
              </a:rPr>
              <a:t>xếp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thành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hàng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dọc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đều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nhau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chiến</a:t>
            </a:r>
            <a:r>
              <a:rPr lang="en-US" sz="2400" dirty="0"/>
              <a:t> </a:t>
            </a:r>
            <a:r>
              <a:rPr lang="en-US" sz="2400" dirty="0" err="1"/>
              <a:t>sĩ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lẻ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nhiều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nhất</a:t>
            </a:r>
            <a:r>
              <a:rPr lang="en-US" sz="2400" b="1" dirty="0">
                <a:solidFill>
                  <a:srgbClr val="FFC000"/>
                </a:solidFill>
              </a:rPr>
              <a:t> bao </a:t>
            </a:r>
            <a:r>
              <a:rPr lang="en-US" sz="2400" b="1" dirty="0" err="1">
                <a:solidFill>
                  <a:srgbClr val="FFC000"/>
                </a:solidFill>
              </a:rPr>
              <a:t>nhiêu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hàng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dọc</a:t>
            </a:r>
            <a:r>
              <a:rPr lang="en-US" sz="2400" b="1" dirty="0">
                <a:solidFill>
                  <a:srgbClr val="FFC000"/>
                </a:solidFill>
              </a:rPr>
              <a:t>?</a:t>
            </a:r>
          </a:p>
        </p:txBody>
      </p:sp>
      <p:pic>
        <p:nvPicPr>
          <p:cNvPr id="1026" name="Picture 2" descr="Những ngày đầu trong quân ngũ">
            <a:extLst>
              <a:ext uri="{FF2B5EF4-FFF2-40B4-BE49-F238E27FC236}">
                <a16:creationId xmlns:a16="http://schemas.microsoft.com/office/drawing/2014/main" id="{3A5B3B73-BC7D-EF30-89FA-7C9DDC9F3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4495800" cy="261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59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39200" cy="114300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Điền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vào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chỗ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trống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để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hoàn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thành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lời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giải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bài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toán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vận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dụng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x ( x </a:t>
            </a:r>
            <a:r>
              <a:rPr lang="en-US" sz="2400" dirty="0">
                <a:sym typeface="Symbol"/>
              </a:rPr>
              <a:t> N)</a:t>
            </a:r>
          </a:p>
          <a:p>
            <a:pPr marL="0" indent="0">
              <a:buNone/>
            </a:pPr>
            <a:r>
              <a:rPr lang="en-US" sz="2400" dirty="0">
                <a:sym typeface="Symbol"/>
              </a:rPr>
              <a:t>Do </a:t>
            </a:r>
            <a:r>
              <a:rPr lang="en-US" sz="2400" dirty="0" err="1">
                <a:sym typeface="Symbol"/>
              </a:rPr>
              <a:t>số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binh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sĩ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được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xếp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đều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vào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các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hàng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và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không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ai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lẻ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hàng</a:t>
            </a:r>
            <a:r>
              <a:rPr lang="en-US" sz="2400" dirty="0">
                <a:sym typeface="Symbol"/>
              </a:rPr>
              <a:t>  </a:t>
            </a:r>
            <a:r>
              <a:rPr lang="en-US" sz="2400" dirty="0" err="1">
                <a:sym typeface="Symbol"/>
              </a:rPr>
              <a:t>nên</a:t>
            </a:r>
            <a:endParaRPr lang="en-US" sz="2400" dirty="0">
              <a:sym typeface="Symbol"/>
            </a:endParaRPr>
          </a:p>
          <a:p>
            <a:pPr marL="0" indent="0">
              <a:buNone/>
            </a:pPr>
            <a:r>
              <a:rPr lang="en-US" sz="2400" dirty="0">
                <a:sym typeface="Symbol"/>
              </a:rPr>
              <a:t>    x Ư(24)</a:t>
            </a:r>
          </a:p>
          <a:p>
            <a:pPr marL="0" indent="0">
              <a:buNone/>
            </a:pPr>
            <a:r>
              <a:rPr lang="en-US" sz="2400" dirty="0">
                <a:sym typeface="Symbol"/>
              </a:rPr>
              <a:t>    x………..        =&gt; x………..</a:t>
            </a:r>
          </a:p>
          <a:p>
            <a:pPr marL="0" indent="0">
              <a:buNone/>
            </a:pPr>
            <a:r>
              <a:rPr lang="en-US" sz="2400" dirty="0">
                <a:sym typeface="Symbol"/>
              </a:rPr>
              <a:t>    x………..</a:t>
            </a:r>
          </a:p>
          <a:p>
            <a:pPr marL="0" indent="0">
              <a:buNone/>
            </a:pPr>
            <a:r>
              <a:rPr lang="en-US" sz="2400" dirty="0" err="1">
                <a:sym typeface="Symbol"/>
              </a:rPr>
              <a:t>Mà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số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hàng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được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xếp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là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lớn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nhất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nên</a:t>
            </a:r>
            <a:r>
              <a:rPr lang="en-US" sz="2400" dirty="0">
                <a:sym typeface="Symbol"/>
              </a:rPr>
              <a:t> x = ƯCLN(…….)</a:t>
            </a:r>
          </a:p>
          <a:p>
            <a:pPr marL="0" indent="0">
              <a:buNone/>
            </a:pPr>
            <a:r>
              <a:rPr lang="en-US" sz="2400" dirty="0" err="1">
                <a:sym typeface="Symbol"/>
              </a:rPr>
              <a:t>Có</a:t>
            </a:r>
            <a:r>
              <a:rPr lang="en-US" sz="2400" dirty="0">
                <a:sym typeface="Symbol"/>
              </a:rPr>
              <a:t> 24 = 2</a:t>
            </a:r>
            <a:r>
              <a:rPr lang="en-US" sz="2400" baseline="30000" dirty="0">
                <a:sym typeface="Symbol"/>
              </a:rPr>
              <a:t>3</a:t>
            </a:r>
            <a:r>
              <a:rPr lang="en-US" sz="2400" dirty="0">
                <a:sym typeface="Symbol"/>
              </a:rPr>
              <a:t>.3</a:t>
            </a:r>
          </a:p>
          <a:p>
            <a:pPr marL="0" indent="0">
              <a:buNone/>
            </a:pPr>
            <a:r>
              <a:rPr lang="en-US" sz="2400" dirty="0">
                <a:sym typeface="Symbol"/>
              </a:rPr>
              <a:t>      28 = ……..</a:t>
            </a:r>
          </a:p>
          <a:p>
            <a:pPr marL="0" indent="0">
              <a:buNone/>
            </a:pPr>
            <a:r>
              <a:rPr lang="en-US" sz="2400" dirty="0">
                <a:sym typeface="Symbol"/>
              </a:rPr>
              <a:t>      36 =…………</a:t>
            </a:r>
          </a:p>
          <a:p>
            <a:pPr>
              <a:buFont typeface="Symbol"/>
              <a:buChar char="Þ"/>
            </a:pPr>
            <a:r>
              <a:rPr lang="en-US" sz="2400" dirty="0">
                <a:sym typeface="Symbol"/>
              </a:rPr>
              <a:t>ƯCLN( 24, 28, 36) = …. = …. =&gt; x = …..</a:t>
            </a:r>
          </a:p>
          <a:p>
            <a:pPr>
              <a:buFont typeface="Symbol"/>
              <a:buChar char="Þ"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Vậy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có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thể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xếp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được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nhiều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nhất</a:t>
            </a:r>
            <a:r>
              <a:rPr lang="en-US" sz="2400" dirty="0">
                <a:sym typeface="Symbol"/>
              </a:rPr>
              <a:t> …….. </a:t>
            </a:r>
            <a:r>
              <a:rPr lang="en-US" sz="2400" dirty="0" err="1">
                <a:sym typeface="Symbol"/>
              </a:rPr>
              <a:t>hàng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dọc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2098963" y="1742209"/>
            <a:ext cx="235527" cy="122612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E00B7-B1C9-18DA-DF57-A373BA2EBDC7}"/>
              </a:ext>
            </a:extLst>
          </p:cNvPr>
          <p:cNvSpPr txBox="1">
            <a:spLocks/>
          </p:cNvSpPr>
          <p:nvPr/>
        </p:nvSpPr>
        <p:spPr>
          <a:xfrm>
            <a:off x="152400" y="427037"/>
            <a:ext cx="88392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Điền vào chỗ trống để hoàn thành lời giải bài toán vận dụng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31442-54A9-619D-7159-A90D9192A980}"/>
              </a:ext>
            </a:extLst>
          </p:cNvPr>
          <p:cNvSpPr txBox="1">
            <a:spLocks/>
          </p:cNvSpPr>
          <p:nvPr/>
        </p:nvSpPr>
        <p:spPr>
          <a:xfrm>
            <a:off x="457200" y="1066801"/>
            <a:ext cx="8229600" cy="41909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srgbClr val="FF0000"/>
                </a:solidFill>
              </a:rPr>
              <a:t>Trung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đội</a:t>
            </a:r>
            <a:r>
              <a:rPr lang="en-US" sz="2400" dirty="0">
                <a:solidFill>
                  <a:srgbClr val="FF0000"/>
                </a:solidFill>
              </a:rPr>
              <a:t> 1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24 </a:t>
            </a:r>
            <a:r>
              <a:rPr lang="en-US" sz="2400" dirty="0" err="1">
                <a:solidFill>
                  <a:srgbClr val="FF0000"/>
                </a:solidFill>
              </a:rPr>
              <a:t>chiến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sĩ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trung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đội</a:t>
            </a:r>
            <a:r>
              <a:rPr lang="en-US" sz="2400" dirty="0">
                <a:solidFill>
                  <a:srgbClr val="FF0000"/>
                </a:solidFill>
              </a:rPr>
              <a:t> 2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28 </a:t>
            </a:r>
            <a:r>
              <a:rPr lang="en-US" sz="2400" dirty="0" err="1">
                <a:solidFill>
                  <a:srgbClr val="FF0000"/>
                </a:solidFill>
              </a:rPr>
              <a:t>chiến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sĩ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trung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đội</a:t>
            </a:r>
            <a:r>
              <a:rPr lang="en-US" sz="2400" dirty="0">
                <a:solidFill>
                  <a:srgbClr val="FF0000"/>
                </a:solidFill>
              </a:rPr>
              <a:t> 3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36 </a:t>
            </a:r>
            <a:r>
              <a:rPr lang="en-US" sz="2400" dirty="0" err="1">
                <a:solidFill>
                  <a:srgbClr val="FF0000"/>
                </a:solidFill>
              </a:rPr>
              <a:t>chiến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sĩ</a:t>
            </a:r>
            <a:r>
              <a:rPr lang="en-US" sz="2400" dirty="0"/>
              <a:t>.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accent1"/>
                </a:solidFill>
              </a:rPr>
              <a:t>xếp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thành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hàng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dọc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đều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nhau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chiến</a:t>
            </a:r>
            <a:r>
              <a:rPr lang="en-US" sz="2400" dirty="0"/>
              <a:t> </a:t>
            </a:r>
            <a:r>
              <a:rPr lang="en-US" sz="2400" dirty="0" err="1"/>
              <a:t>sĩ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lẻ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số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hàng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nhiều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nhất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là</a:t>
            </a:r>
            <a:r>
              <a:rPr lang="en-US" sz="2400" dirty="0">
                <a:sym typeface="Symbol"/>
              </a:rPr>
              <a:t>  ƯCLN(…….)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err="1">
                <a:sym typeface="Symbol"/>
              </a:rPr>
              <a:t>Có</a:t>
            </a:r>
            <a:r>
              <a:rPr lang="en-US" sz="2400" dirty="0">
                <a:sym typeface="Symbol"/>
              </a:rPr>
              <a:t> 24 = 2</a:t>
            </a:r>
            <a:r>
              <a:rPr lang="en-US" sz="2400" baseline="30000" dirty="0">
                <a:sym typeface="Symbol"/>
              </a:rPr>
              <a:t>3</a:t>
            </a:r>
            <a:r>
              <a:rPr lang="en-US" sz="2400" dirty="0">
                <a:sym typeface="Symbol"/>
              </a:rPr>
              <a:t>.3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>
                <a:sym typeface="Symbol"/>
              </a:rPr>
              <a:t>      28 = ……..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>
                <a:sym typeface="Symbol"/>
              </a:rPr>
              <a:t>      36 =…………</a:t>
            </a:r>
          </a:p>
          <a:p>
            <a:pPr>
              <a:buFont typeface="Symbol"/>
              <a:buChar char="Þ"/>
            </a:pPr>
            <a:r>
              <a:rPr lang="en-US" sz="2400" dirty="0">
                <a:sym typeface="Symbol"/>
              </a:rPr>
              <a:t>ƯCLN( 24, 28, 36) = ……. =……</a:t>
            </a:r>
          </a:p>
          <a:p>
            <a:pPr>
              <a:buFont typeface="Symbol"/>
              <a:buChar char="Þ"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Vậy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có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thể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xếp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được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nhiều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nhất</a:t>
            </a:r>
            <a:r>
              <a:rPr lang="en-US" sz="2400" dirty="0">
                <a:sym typeface="Symbol"/>
              </a:rPr>
              <a:t> …….. </a:t>
            </a:r>
            <a:r>
              <a:rPr lang="en-US" sz="2400" dirty="0" err="1">
                <a:sym typeface="Symbol"/>
              </a:rPr>
              <a:t>hàng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err="1">
                <a:sym typeface="Symbol"/>
              </a:rPr>
              <a:t>dọc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12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E2AA3C-F9FC-E698-FB22-00146CF40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03188E-361B-0AA9-D160-3DC0BAD71B9D}"/>
              </a:ext>
            </a:extLst>
          </p:cNvPr>
          <p:cNvSpPr txBox="1"/>
          <p:nvPr/>
        </p:nvSpPr>
        <p:spPr>
          <a:xfrm>
            <a:off x="609600" y="457200"/>
            <a:ext cx="8153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Vận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dụng</a:t>
            </a:r>
            <a:r>
              <a:rPr lang="en-US" sz="4400" dirty="0">
                <a:solidFill>
                  <a:srgbClr val="FF0000"/>
                </a:solidFill>
              </a:rPr>
              <a:t> 3:</a:t>
            </a:r>
          </a:p>
          <a:p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tặng</a:t>
            </a:r>
            <a:r>
              <a:rPr lang="en-US" sz="3200" dirty="0"/>
              <a:t> </a:t>
            </a:r>
            <a:r>
              <a:rPr lang="en-US" sz="3200" dirty="0" err="1"/>
              <a:t>quà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nhỏ</a:t>
            </a:r>
            <a:r>
              <a:rPr lang="en-US" sz="3200" dirty="0"/>
              <a:t> </a:t>
            </a:r>
            <a:r>
              <a:rPr lang="en-US" sz="3200" dirty="0" err="1"/>
              <a:t>tại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trung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trợ</a:t>
            </a:r>
            <a:r>
              <a:rPr lang="en-US" sz="3200" dirty="0"/>
              <a:t>,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quyên</a:t>
            </a:r>
            <a:r>
              <a:rPr lang="en-US" sz="3200" dirty="0"/>
              <a:t> </a:t>
            </a:r>
            <a:r>
              <a:rPr lang="en-US" sz="3200" dirty="0" err="1"/>
              <a:t>góp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150 </a:t>
            </a:r>
            <a:r>
              <a:rPr lang="en-US" sz="3200" dirty="0" err="1">
                <a:solidFill>
                  <a:srgbClr val="FF0000"/>
                </a:solidFill>
              </a:rPr>
              <a:t>cái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225 </a:t>
            </a:r>
            <a:r>
              <a:rPr lang="en-US" sz="3200" dirty="0" err="1">
                <a:solidFill>
                  <a:srgbClr val="FF0000"/>
                </a:solidFill>
              </a:rPr>
              <a:t>quyển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vở</a:t>
            </a:r>
            <a:r>
              <a:rPr lang="en-US" sz="3200" dirty="0"/>
              <a:t>. </a:t>
            </a:r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giáo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chia </a:t>
            </a:r>
            <a:r>
              <a:rPr lang="en-US" sz="3200" dirty="0" err="1">
                <a:solidFill>
                  <a:srgbClr val="FF0000"/>
                </a:solidFill>
              </a:rPr>
              <a:t>đều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vở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quà</a:t>
            </a:r>
            <a:r>
              <a:rPr lang="en-US" sz="3200" dirty="0"/>
              <a:t>.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chia </a:t>
            </a:r>
            <a:r>
              <a:rPr lang="en-US" sz="3200" dirty="0" err="1"/>
              <a:t>được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quà</a:t>
            </a:r>
            <a:r>
              <a:rPr lang="en-US" sz="3200" dirty="0"/>
              <a:t> ?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quà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bút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vở</a:t>
            </a:r>
            <a:r>
              <a:rPr lang="en-US" sz="3200" dirty="0"/>
              <a:t>,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quà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nhiều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hơn</a:t>
            </a:r>
            <a:r>
              <a:rPr lang="en-US" sz="3200" dirty="0">
                <a:solidFill>
                  <a:srgbClr val="FF0000"/>
                </a:solidFill>
              </a:rPr>
              <a:t> 15 </a:t>
            </a:r>
            <a:r>
              <a:rPr lang="en-US" sz="3200" dirty="0" err="1">
                <a:solidFill>
                  <a:srgbClr val="FF0000"/>
                </a:solidFill>
              </a:rPr>
              <a:t>phần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837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485D21-ED9F-76DD-2BD7-8045D266E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9144000" cy="723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D3B590-8A71-D0AE-1EA2-D7215225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nghiên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cứu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86E04-3D55-63AF-DA50-ECE56E54C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: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( SGK – T 46)</a:t>
            </a:r>
          </a:p>
          <a:p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1 </a:t>
            </a:r>
            <a:r>
              <a:rPr lang="en-US" dirty="0" err="1"/>
              <a:t>phút</a:t>
            </a:r>
            <a:r>
              <a:rPr lang="en-US" dirty="0"/>
              <a:t> </a:t>
            </a:r>
          </a:p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? </a:t>
            </a:r>
            <a:r>
              <a:rPr lang="en-US" dirty="0" err="1">
                <a:solidFill>
                  <a:srgbClr val="C00000"/>
                </a:solidFill>
              </a:rPr>
              <a:t>Tìm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ước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chung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từ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ước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chung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lớn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nhất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như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thế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nào</a:t>
            </a:r>
            <a:r>
              <a:rPr lang="en-US" dirty="0">
                <a:solidFill>
                  <a:srgbClr val="C0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? </a:t>
            </a:r>
            <a:r>
              <a:rPr lang="en-US" dirty="0" err="1">
                <a:solidFill>
                  <a:srgbClr val="C00000"/>
                </a:solidFill>
              </a:rPr>
              <a:t>Cách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tìm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này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khác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gì</a:t>
            </a:r>
            <a:r>
              <a:rPr lang="en-US" dirty="0">
                <a:solidFill>
                  <a:srgbClr val="C00000"/>
                </a:solidFill>
              </a:rPr>
              <a:t> so </a:t>
            </a:r>
            <a:r>
              <a:rPr lang="en-US" dirty="0" err="1">
                <a:solidFill>
                  <a:srgbClr val="C00000"/>
                </a:solidFill>
              </a:rPr>
              <a:t>với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cách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tìm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ước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chung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bằng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phương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pháp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liệt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kê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các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ước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của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hai</a:t>
            </a:r>
            <a:r>
              <a:rPr lang="en-US" dirty="0">
                <a:solidFill>
                  <a:srgbClr val="C00000"/>
                </a:solidFill>
              </a:rPr>
              <a:t> hay </a:t>
            </a:r>
            <a:r>
              <a:rPr lang="en-US" dirty="0" err="1">
                <a:solidFill>
                  <a:srgbClr val="C00000"/>
                </a:solidFill>
              </a:rPr>
              <a:t>nhiều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số</a:t>
            </a:r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4312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D25D2FF-EF96-B0AF-BBF6-71F8FBB63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F6ED2-6A2E-EB9B-F724-92842A72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ƯCLN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03F00F-BE22-2117-6C51-AA152D1BC437}"/>
              </a:ext>
            </a:extLst>
          </p:cNvPr>
          <p:cNvSpPr txBox="1"/>
          <p:nvPr/>
        </p:nvSpPr>
        <p:spPr>
          <a:xfrm>
            <a:off x="457200" y="1782901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Bước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1 :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Tìm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ƯCLN (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a,b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bằng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cách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phân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tích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các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a, b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ra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thừa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nguyên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tố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Bước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2 :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Tìm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ƯC (a, b) = Ư( ƯCLN(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a,b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821825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1ACC1D-F517-E947-9E6F-96B345911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97B2B8-15F1-BBB7-3690-694143612A6D}"/>
              </a:ext>
            </a:extLst>
          </p:cNvPr>
          <p:cNvSpPr txBox="1"/>
          <p:nvPr/>
        </p:nvSpPr>
        <p:spPr>
          <a:xfrm>
            <a:off x="2895600" y="7620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C00000"/>
                </a:solidFill>
              </a:rPr>
              <a:t>Luyện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tập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2ABBBB-0259-58C7-6939-F2A9EBFC398F}"/>
              </a:ext>
            </a:extLst>
          </p:cNvPr>
          <p:cNvSpPr txBox="1"/>
          <p:nvPr/>
        </p:nvSpPr>
        <p:spPr>
          <a:xfrm>
            <a:off x="381000" y="2438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1) </a:t>
            </a:r>
            <a:r>
              <a:rPr lang="en-US" sz="3200" dirty="0" err="1"/>
              <a:t>Biết</a:t>
            </a:r>
            <a:r>
              <a:rPr lang="en-US" sz="3200" dirty="0"/>
              <a:t> ƯCLN (75, 105) = 15.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ƯC ( 75, 105)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764392-AB6A-1764-E173-45D17250570C}"/>
              </a:ext>
            </a:extLst>
          </p:cNvPr>
          <p:cNvSpPr txBox="1"/>
          <p:nvPr/>
        </p:nvSpPr>
        <p:spPr>
          <a:xfrm>
            <a:off x="381000" y="3200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2) </a:t>
            </a:r>
            <a:r>
              <a:rPr lang="en-US" sz="3200" dirty="0" err="1"/>
              <a:t>Tìm</a:t>
            </a:r>
            <a:r>
              <a:rPr lang="en-US" sz="3200" dirty="0"/>
              <a:t> ƯC ( 150, 225) </a:t>
            </a:r>
          </a:p>
        </p:txBody>
      </p:sp>
    </p:spTree>
    <p:extLst>
      <p:ext uri="{BB962C8B-B14F-4D97-AF65-F5344CB8AC3E}">
        <p14:creationId xmlns:p14="http://schemas.microsoft.com/office/powerpoint/2010/main" val="380943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AC456F-D03A-CAEE-63D5-3BE554C6B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15E005-7F82-32FE-38A1-03D0257A945B}"/>
              </a:ext>
            </a:extLst>
          </p:cNvPr>
          <p:cNvSpPr/>
          <p:nvPr/>
        </p:nvSpPr>
        <p:spPr>
          <a:xfrm>
            <a:off x="2328436" y="152400"/>
            <a:ext cx="44871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HOẠT ĐỘNG NHÓM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( 4-5hs/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nhóm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) –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Thời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gian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: 5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phút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3D4CCC-343F-C134-CC86-387856DFDC69}"/>
              </a:ext>
            </a:extLst>
          </p:cNvPr>
          <p:cNvSpPr txBox="1"/>
          <p:nvPr/>
        </p:nvSpPr>
        <p:spPr>
          <a:xfrm>
            <a:off x="304800" y="1295400"/>
            <a:ext cx="8458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cá</a:t>
            </a:r>
            <a:r>
              <a:rPr lang="en-US" sz="2800" b="1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( 2 </a:t>
            </a:r>
            <a:r>
              <a:rPr lang="en-US" sz="2800" b="1" dirty="0" err="1"/>
              <a:t>phút</a:t>
            </a:r>
            <a:r>
              <a:rPr lang="en-US" sz="2800" b="1" dirty="0"/>
              <a:t>): 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ƯCLN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rút</a:t>
            </a:r>
            <a:r>
              <a:rPr lang="en-US" sz="2800" dirty="0"/>
              <a:t> </a:t>
            </a:r>
            <a:r>
              <a:rPr lang="en-US" sz="2800" dirty="0" err="1"/>
              <a:t>gọn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tối</a:t>
            </a:r>
            <a:r>
              <a:rPr lang="en-US" sz="2800" dirty="0"/>
              <a:t> </a:t>
            </a:r>
            <a:r>
              <a:rPr lang="en-US" sz="2800" dirty="0" err="1"/>
              <a:t>giản</a:t>
            </a:r>
            <a:r>
              <a:rPr lang="en-US" sz="2800" dirty="0"/>
              <a:t>.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 :</a:t>
            </a:r>
          </a:p>
          <a:p>
            <a:r>
              <a:rPr lang="en-US" sz="2800" dirty="0">
                <a:solidFill>
                  <a:srgbClr val="C00000"/>
                </a:solidFill>
              </a:rPr>
              <a:t>+ </a:t>
            </a:r>
            <a:r>
              <a:rPr lang="en-US" sz="2800" dirty="0" err="1">
                <a:solidFill>
                  <a:srgbClr val="C00000"/>
                </a:solidFill>
              </a:rPr>
              <a:t>Thế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nào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là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phân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số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tối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giản</a:t>
            </a:r>
            <a:r>
              <a:rPr lang="en-US" sz="2800" dirty="0">
                <a:solidFill>
                  <a:srgbClr val="C00000"/>
                </a:solidFill>
              </a:rPr>
              <a:t>?</a:t>
            </a:r>
          </a:p>
          <a:p>
            <a:r>
              <a:rPr lang="en-US" sz="2800" dirty="0">
                <a:solidFill>
                  <a:srgbClr val="C00000"/>
                </a:solidFill>
              </a:rPr>
              <a:t>+ </a:t>
            </a:r>
            <a:r>
              <a:rPr lang="en-US" sz="2800" dirty="0" err="1">
                <a:solidFill>
                  <a:srgbClr val="C00000"/>
                </a:solidFill>
              </a:rPr>
              <a:t>Rút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gọn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phân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số</a:t>
            </a:r>
            <a:r>
              <a:rPr lang="en-US" sz="2800" dirty="0">
                <a:solidFill>
                  <a:srgbClr val="C00000"/>
                </a:solidFill>
              </a:rPr>
              <a:t>  </a:t>
            </a:r>
            <a:r>
              <a:rPr lang="en-US" sz="2800" dirty="0" err="1">
                <a:solidFill>
                  <a:srgbClr val="C00000"/>
                </a:solidFill>
              </a:rPr>
              <a:t>bằng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cách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nào</a:t>
            </a:r>
            <a:r>
              <a:rPr lang="en-US" sz="2800" dirty="0">
                <a:solidFill>
                  <a:srgbClr val="C00000"/>
                </a:solidFill>
              </a:rPr>
              <a:t> ?</a:t>
            </a:r>
          </a:p>
          <a:p>
            <a:r>
              <a:rPr lang="en-US" sz="2800" dirty="0">
                <a:solidFill>
                  <a:srgbClr val="C00000"/>
                </a:solidFill>
              </a:rPr>
              <a:t>+ </a:t>
            </a:r>
            <a:r>
              <a:rPr lang="en-US" sz="2800" dirty="0" err="1">
                <a:solidFill>
                  <a:srgbClr val="C00000"/>
                </a:solidFill>
              </a:rPr>
              <a:t>Các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bước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rút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gọn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phân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số</a:t>
            </a:r>
            <a:r>
              <a:rPr lang="en-US" sz="2800" dirty="0"/>
              <a:t>.</a:t>
            </a:r>
          </a:p>
          <a:p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nhóm</a:t>
            </a:r>
            <a:r>
              <a:rPr lang="en-US" sz="2800" b="1" dirty="0"/>
              <a:t>( 3 </a:t>
            </a:r>
            <a:r>
              <a:rPr lang="en-US" sz="2800" b="1" dirty="0" err="1"/>
              <a:t>phút</a:t>
            </a:r>
            <a:r>
              <a:rPr lang="en-US" sz="2800" b="1" dirty="0"/>
              <a:t>): 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.</a:t>
            </a:r>
          </a:p>
          <a:p>
            <a:r>
              <a:rPr lang="en-US" sz="2800" dirty="0"/>
              <a:t>+ </a:t>
            </a:r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:</a:t>
            </a:r>
          </a:p>
          <a:p>
            <a:pPr marL="342900" indent="-342900">
              <a:buAutoNum type="arabicParenR"/>
            </a:pP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tối</a:t>
            </a:r>
            <a:r>
              <a:rPr lang="en-US" sz="2800" dirty="0"/>
              <a:t> </a:t>
            </a:r>
            <a:r>
              <a:rPr lang="en-US" sz="2800" dirty="0" err="1"/>
              <a:t>giản</a:t>
            </a:r>
            <a:r>
              <a:rPr lang="en-US" sz="2800" dirty="0"/>
              <a:t>?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2) </a:t>
            </a:r>
            <a:r>
              <a:rPr lang="en-US" sz="2800" dirty="0" err="1"/>
              <a:t>Rút</a:t>
            </a:r>
            <a:r>
              <a:rPr lang="en-US" sz="2800" dirty="0"/>
              <a:t> </a:t>
            </a:r>
            <a:r>
              <a:rPr lang="en-US" sz="2800" dirty="0" err="1"/>
              <a:t>gọn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chưa</a:t>
            </a:r>
            <a:r>
              <a:rPr lang="en-US" sz="2800" dirty="0"/>
              <a:t> </a:t>
            </a:r>
            <a:r>
              <a:rPr lang="en-US" sz="2800" dirty="0" err="1"/>
              <a:t>tối</a:t>
            </a:r>
            <a:r>
              <a:rPr lang="en-US" sz="2800" dirty="0"/>
              <a:t> </a:t>
            </a:r>
            <a:r>
              <a:rPr lang="en-US" sz="2800" dirty="0" err="1"/>
              <a:t>giản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6C88246-8ECB-15AD-4250-98FAC2D95B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24208"/>
              </p:ext>
            </p:extLst>
          </p:nvPr>
        </p:nvGraphicFramePr>
        <p:xfrm>
          <a:off x="762000" y="5136584"/>
          <a:ext cx="4470400" cy="852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65360" imgH="393480" progId="Equation.DSMT4">
                  <p:embed/>
                </p:oleObj>
              </mc:Choice>
              <mc:Fallback>
                <p:oleObj name="Equation" r:id="rId3" imgW="2565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5136584"/>
                        <a:ext cx="4470400" cy="852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1823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00FF98-87A8-2965-1D12-7533B5C86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6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55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BD5191-1943-4317-7800-A30FF6FA9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925627" cy="62339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FE29F7-2DF7-4498-4C45-BF919A358798}"/>
              </a:ext>
            </a:extLst>
          </p:cNvPr>
          <p:cNvSpPr/>
          <p:nvPr/>
        </p:nvSpPr>
        <p:spPr>
          <a:xfrm>
            <a:off x="407751" y="1066800"/>
            <a:ext cx="8328498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Trò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chơi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: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Đồng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tâm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hiệp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lực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10109-DC30-0F96-A017-EAB231FC7661}"/>
              </a:ext>
            </a:extLst>
          </p:cNvPr>
          <p:cNvSpPr txBox="1"/>
          <p:nvPr/>
        </p:nvSpPr>
        <p:spPr>
          <a:xfrm>
            <a:off x="1219200" y="213360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Có</a:t>
            </a:r>
            <a:r>
              <a:rPr lang="en-US" sz="2800" dirty="0"/>
              <a:t> 2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: </a:t>
            </a:r>
            <a:r>
              <a:rPr lang="en-US" sz="2800" dirty="0" err="1"/>
              <a:t>Tổ</a:t>
            </a:r>
            <a:r>
              <a:rPr lang="en-US" sz="2800" dirty="0"/>
              <a:t> 1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2 :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Đoàn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.</a:t>
            </a:r>
          </a:p>
          <a:p>
            <a:r>
              <a:rPr lang="en-US" sz="2800" dirty="0"/>
              <a:t>                           </a:t>
            </a:r>
            <a:r>
              <a:rPr lang="en-US" sz="2800" dirty="0" err="1"/>
              <a:t>Tổ</a:t>
            </a:r>
            <a:r>
              <a:rPr lang="en-US" sz="2800" dirty="0"/>
              <a:t> 3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4 :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thương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Mỗi</a:t>
            </a:r>
            <a:r>
              <a:rPr lang="en-US" sz="2800" dirty="0"/>
              <a:t> 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6 </a:t>
            </a:r>
            <a:r>
              <a:rPr lang="en-US" sz="2800" dirty="0" err="1"/>
              <a:t>nhóm</a:t>
            </a:r>
            <a:r>
              <a:rPr lang="en-US" sz="2800" dirty="0"/>
              <a:t> ( 4 </a:t>
            </a:r>
            <a:r>
              <a:rPr lang="en-US" sz="2800" dirty="0" err="1"/>
              <a:t>đến</a:t>
            </a:r>
            <a:r>
              <a:rPr lang="en-US" sz="2800" dirty="0"/>
              <a:t> 5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5 </a:t>
            </a:r>
            <a:r>
              <a:rPr lang="en-US" sz="2800" dirty="0" err="1"/>
              <a:t>phút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771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951B38B-91CF-FF08-847F-9A56D7473D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0082" y="533400"/>
            <a:ext cx="71861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Câu</a:t>
            </a:r>
            <a:r>
              <a:rPr lang="en-US" sz="2800" b="1" dirty="0">
                <a:solidFill>
                  <a:srgbClr val="0070C0"/>
                </a:solidFill>
              </a:rPr>
              <a:t> 1 : Cho </a:t>
            </a:r>
            <a:r>
              <a:rPr lang="en-US" sz="2800" b="1" dirty="0" err="1">
                <a:solidFill>
                  <a:srgbClr val="0070C0"/>
                </a:solidFill>
              </a:rPr>
              <a:t>biết</a:t>
            </a:r>
            <a:r>
              <a:rPr lang="en-US" sz="2800" b="1" dirty="0">
                <a:solidFill>
                  <a:srgbClr val="0070C0"/>
                </a:solidFill>
              </a:rPr>
              <a:t> Ư(6) = {1; 2; 3; 6}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                              Ư(8) = {1; 2; 4; 8}</a:t>
            </a:r>
          </a:p>
          <a:p>
            <a:r>
              <a:rPr lang="en-US" sz="2800" b="1" dirty="0" err="1">
                <a:solidFill>
                  <a:srgbClr val="0070C0"/>
                </a:solidFill>
              </a:rPr>
              <a:t>Khẳng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định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nào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sau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đây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đúng</a:t>
            </a:r>
            <a:r>
              <a:rPr lang="en-US" sz="28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682" y="2133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/>
              <a:t> ƯC (6,8) ={1; 2}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682" y="2678668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 ƯC (6,8) ={3; 4; 6; 8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682" y="3201888"/>
            <a:ext cx="4900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C.  ƯC (6,8) ={1; 2; 3; 4; 6; 8}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609" y="38100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D.  ƯC (6,8) ={1; 2; 3; 4}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8765A5CC-58E8-0527-FDBC-616DDFA7E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463" y="2282825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8188CB57-E65F-9743-0092-5DE3567CD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9638" y="2289175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20FB7822-5925-1159-68E9-4BDFE039F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400" y="2273300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25AC0160-1D0D-39B2-6D7A-07822230F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463" y="2268537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5813A3EF-57EC-12C4-E1DE-FB97E9B89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463" y="2273300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CE3AB12F-B7F6-408F-7FDE-5EA6B251C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938" y="2263775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47710462-BC78-B87D-44BF-153E17AD2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988" y="2278062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7A4C6364-7DDE-BB54-98CF-CF7808140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270125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1ECC88E4-04C0-89DD-03D0-1BEE51C69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938" y="2268537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9A37456A-206B-6BA9-F7BA-04704E8BA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7575" y="2281237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9" name="AutoShape 13">
            <a:extLst>
              <a:ext uri="{FF2B5EF4-FFF2-40B4-BE49-F238E27FC236}">
                <a16:creationId xmlns:a16="http://schemas.microsoft.com/office/drawing/2014/main" id="{207D6A5D-05F3-7D0A-F4EE-50D5739B8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75" y="2287587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515824-653B-BB6A-9B54-869DC5E5205A}"/>
              </a:ext>
            </a:extLst>
          </p:cNvPr>
          <p:cNvSpPr txBox="1"/>
          <p:nvPr/>
        </p:nvSpPr>
        <p:spPr>
          <a:xfrm>
            <a:off x="2362200" y="4343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Thế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ước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hai</a:t>
            </a:r>
            <a:r>
              <a:rPr lang="en-US" sz="2800" dirty="0">
                <a:solidFill>
                  <a:srgbClr val="FF0000"/>
                </a:solidFill>
              </a:rPr>
              <a:t> hay </a:t>
            </a:r>
            <a:r>
              <a:rPr lang="en-US" sz="2800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3C04A5-77F6-99CC-54EA-EC05C0FE44FA}"/>
              </a:ext>
            </a:extLst>
          </p:cNvPr>
          <p:cNvSpPr txBox="1"/>
          <p:nvPr/>
        </p:nvSpPr>
        <p:spPr>
          <a:xfrm>
            <a:off x="2362200" y="48006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Ước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chung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hai</a:t>
            </a:r>
            <a:r>
              <a:rPr lang="en-US" sz="2400" dirty="0">
                <a:solidFill>
                  <a:srgbClr val="0070C0"/>
                </a:solidFill>
              </a:rPr>
              <a:t> hay </a:t>
            </a:r>
            <a:r>
              <a:rPr lang="en-US" sz="2400" dirty="0" err="1">
                <a:solidFill>
                  <a:srgbClr val="0070C0"/>
                </a:solidFill>
              </a:rPr>
              <a:t>nhiều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số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là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ước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tất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cả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số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đó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AA7EF7-8444-5A79-A833-927E0D106D22}"/>
              </a:ext>
            </a:extLst>
          </p:cNvPr>
          <p:cNvSpPr txBox="1"/>
          <p:nvPr/>
        </p:nvSpPr>
        <p:spPr>
          <a:xfrm>
            <a:off x="2514600" y="5486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x </a:t>
            </a:r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 ƯC (</a:t>
            </a:r>
            <a:r>
              <a:rPr lang="en-US" sz="2800" dirty="0" err="1">
                <a:solidFill>
                  <a:srgbClr val="FF0000"/>
                </a:solidFill>
                <a:sym typeface="Symbol" panose="05050102010706020507" pitchFamily="18" charset="2"/>
              </a:rPr>
              <a:t>a,b,c</a:t>
            </a:r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) </a:t>
            </a:r>
            <a:r>
              <a:rPr lang="en-US" sz="2800" dirty="0" err="1">
                <a:solidFill>
                  <a:srgbClr val="FF0000"/>
                </a:solidFill>
                <a:sym typeface="Symbol" panose="05050102010706020507" pitchFamily="18" charset="2"/>
              </a:rPr>
              <a:t>khi</a:t>
            </a:r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Symbol" panose="05050102010706020507" pitchFamily="18" charset="2"/>
              </a:rPr>
              <a:t>nào</a:t>
            </a:r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DCC770-788E-17CC-ACDD-965D88C3C6B1}"/>
              </a:ext>
            </a:extLst>
          </p:cNvPr>
          <p:cNvSpPr txBox="1"/>
          <p:nvPr/>
        </p:nvSpPr>
        <p:spPr>
          <a:xfrm>
            <a:off x="2514600" y="602998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 </a:t>
            </a:r>
            <a:r>
              <a:rPr lang="en-US" sz="3200" dirty="0">
                <a:sym typeface="Symbol" panose="05050102010706020507" pitchFamily="18" charset="2"/>
              </a:rPr>
              <a:t> ƯC (</a:t>
            </a:r>
            <a:r>
              <a:rPr lang="en-US" sz="3200" dirty="0" err="1">
                <a:sym typeface="Symbol" panose="05050102010706020507" pitchFamily="18" charset="2"/>
              </a:rPr>
              <a:t>a,b,c</a:t>
            </a:r>
            <a:r>
              <a:rPr lang="en-US" sz="3200" dirty="0">
                <a:sym typeface="Symbol" panose="05050102010706020507" pitchFamily="18" charset="2"/>
              </a:rPr>
              <a:t>) </a:t>
            </a:r>
            <a:r>
              <a:rPr lang="en-US" sz="3200" dirty="0" err="1">
                <a:sym typeface="Symbol" panose="05050102010706020507" pitchFamily="18" charset="2"/>
              </a:rPr>
              <a:t>khi</a:t>
            </a:r>
            <a:r>
              <a:rPr lang="en-US" sz="3200" dirty="0">
                <a:sym typeface="Symbol" panose="05050102010706020507" pitchFamily="18" charset="2"/>
              </a:rPr>
              <a:t> </a:t>
            </a:r>
            <a:endParaRPr lang="en-US" sz="3200" dirty="0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EF4C59C1-DC6A-9785-C049-92EA1E224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574063"/>
              </p:ext>
            </p:extLst>
          </p:nvPr>
        </p:nvGraphicFramePr>
        <p:xfrm>
          <a:off x="5522093" y="6046262"/>
          <a:ext cx="2195343" cy="58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12520" imgH="215640" progId="Equation.DSMT4">
                  <p:embed/>
                </p:oleObj>
              </mc:Choice>
              <mc:Fallback>
                <p:oleObj name="Equation" r:id="rId5" imgW="8125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22093" y="6046262"/>
                        <a:ext cx="2195343" cy="583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18A7B7A-F7D8-C6C4-F18D-6F30BACA80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129862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446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D5B5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7" grpId="0"/>
      <p:bldP spid="8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5DFF2-9CC0-497B-238A-FA63DF038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: </a:t>
            </a:r>
          </a:p>
          <a:p>
            <a:pPr marL="0" indent="0">
              <a:buNone/>
            </a:pPr>
            <a:r>
              <a:rPr lang="en-US" dirty="0"/>
              <a:t>+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+ Sau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2 </a:t>
            </a:r>
            <a:r>
              <a:rPr lang="en-US" dirty="0" err="1"/>
              <a:t>phút</a:t>
            </a:r>
            <a:r>
              <a:rPr lang="en-US" dirty="0"/>
              <a:t>,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thắng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kèm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thưởng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4A620D-EF59-2176-C7A8-76913911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Trò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chơi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: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Đồng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tâm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hiệp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lực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4160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0866441-D4F9-9507-178E-69A96EF9B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716986"/>
              </p:ext>
            </p:extLst>
          </p:nvPr>
        </p:nvGraphicFramePr>
        <p:xfrm>
          <a:off x="152399" y="685800"/>
          <a:ext cx="4191002" cy="5851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12">
                  <a:extLst>
                    <a:ext uri="{9D8B030D-6E8A-4147-A177-3AD203B41FA5}">
                      <a16:colId xmlns:a16="http://schemas.microsoft.com/office/drawing/2014/main" val="3876292839"/>
                    </a:ext>
                  </a:extLst>
                </a:gridCol>
                <a:gridCol w="2568140">
                  <a:extLst>
                    <a:ext uri="{9D8B030D-6E8A-4147-A177-3AD203B41FA5}">
                      <a16:colId xmlns:a16="http://schemas.microsoft.com/office/drawing/2014/main" val="225673568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1073051008"/>
                    </a:ext>
                  </a:extLst>
                </a:gridCol>
              </a:tblGrid>
              <a:tr h="79413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Nội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dung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câu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hỏi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Kết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quả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440750"/>
                  </a:ext>
                </a:extLst>
              </a:tr>
              <a:tr h="46943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ƯC(4;6)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là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276969"/>
                  </a:ext>
                </a:extLst>
              </a:tr>
              <a:tr h="48591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ƯCLN(5,6)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là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839780"/>
                  </a:ext>
                </a:extLst>
              </a:tr>
              <a:tr h="50662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ƯCLN( 16,24,8)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147306"/>
                  </a:ext>
                </a:extLst>
              </a:tr>
              <a:tr h="79413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Kết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quả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rút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gọn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phân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102429"/>
                  </a:ext>
                </a:extLst>
              </a:tr>
              <a:tr h="114708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Phân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phân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tối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giản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635034"/>
                  </a:ext>
                </a:extLst>
              </a:tr>
              <a:tr h="147332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15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17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2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nguyên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cùng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nhau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đúng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hay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sai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3843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5D54E10-1211-9E90-E5C1-75BD8FF76A0C}"/>
              </a:ext>
            </a:extLst>
          </p:cNvPr>
          <p:cNvSpPr txBox="1"/>
          <p:nvPr/>
        </p:nvSpPr>
        <p:spPr>
          <a:xfrm>
            <a:off x="783913" y="76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Đội</a:t>
            </a:r>
            <a:r>
              <a:rPr lang="en-US" sz="2800" dirty="0">
                <a:solidFill>
                  <a:srgbClr val="FF0000"/>
                </a:solidFill>
              </a:rPr>
              <a:t> : </a:t>
            </a:r>
            <a:r>
              <a:rPr lang="en-US" sz="2800" dirty="0" err="1">
                <a:solidFill>
                  <a:srgbClr val="FF0000"/>
                </a:solidFill>
              </a:rPr>
              <a:t>Đoàn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B0EED9-921B-BD50-094B-78962231F08A}"/>
              </a:ext>
            </a:extLst>
          </p:cNvPr>
          <p:cNvSpPr txBox="1"/>
          <p:nvPr/>
        </p:nvSpPr>
        <p:spPr>
          <a:xfrm>
            <a:off x="5616887" y="76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Đội</a:t>
            </a:r>
            <a:r>
              <a:rPr lang="en-US" sz="2800" dirty="0">
                <a:solidFill>
                  <a:srgbClr val="FF0000"/>
                </a:solidFill>
              </a:rPr>
              <a:t> : </a:t>
            </a:r>
            <a:r>
              <a:rPr lang="en-US" sz="2800" dirty="0" err="1">
                <a:solidFill>
                  <a:srgbClr val="FF0000"/>
                </a:solidFill>
              </a:rPr>
              <a:t>Yêu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thương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437F431-BB4F-F74C-E1AD-135BCCD88C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323108"/>
              </p:ext>
            </p:extLst>
          </p:nvPr>
        </p:nvGraphicFramePr>
        <p:xfrm>
          <a:off x="2819400" y="3137085"/>
          <a:ext cx="361952" cy="660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640" imgH="393480" progId="Equation.DSMT4">
                  <p:embed/>
                </p:oleObj>
              </mc:Choice>
              <mc:Fallback>
                <p:oleObj name="Equation" r:id="rId2" imgW="215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19400" y="3137085"/>
                        <a:ext cx="361952" cy="660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F1EF546-63BB-0C2F-4A3C-AA5D802B1F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123111"/>
              </p:ext>
            </p:extLst>
          </p:nvPr>
        </p:nvGraphicFramePr>
        <p:xfrm>
          <a:off x="2275909" y="4114800"/>
          <a:ext cx="1000691" cy="660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393480" progId="Equation.DSMT4">
                  <p:embed/>
                </p:oleObj>
              </mc:Choice>
              <mc:Fallback>
                <p:oleObj name="Equation" r:id="rId4" imgW="596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5909" y="4114800"/>
                        <a:ext cx="1000691" cy="660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4F311347-ECC2-0F2A-C114-AA82C2DC7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721262"/>
              </p:ext>
            </p:extLst>
          </p:nvPr>
        </p:nvGraphicFramePr>
        <p:xfrm>
          <a:off x="4572000" y="685800"/>
          <a:ext cx="4419601" cy="5670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715">
                  <a:extLst>
                    <a:ext uri="{9D8B030D-6E8A-4147-A177-3AD203B41FA5}">
                      <a16:colId xmlns:a16="http://schemas.microsoft.com/office/drawing/2014/main" val="3876292839"/>
                    </a:ext>
                  </a:extLst>
                </a:gridCol>
                <a:gridCol w="2749986">
                  <a:extLst>
                    <a:ext uri="{9D8B030D-6E8A-4147-A177-3AD203B41FA5}">
                      <a16:colId xmlns:a16="http://schemas.microsoft.com/office/drawing/2014/main" val="225673568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073051008"/>
                    </a:ext>
                  </a:extLst>
                </a:gridCol>
              </a:tblGrid>
              <a:tr h="79594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Nội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dung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câu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hỏi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Kết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quả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440750"/>
                  </a:ext>
                </a:extLst>
              </a:tr>
              <a:tr h="44219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ƯC(6,9)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là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276969"/>
                  </a:ext>
                </a:extLst>
              </a:tr>
              <a:tr h="48406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ƯCLN(7,8)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là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839780"/>
                  </a:ext>
                </a:extLst>
              </a:tr>
              <a:tr h="48406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ƯCLN( 6,18,42)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147306"/>
                  </a:ext>
                </a:extLst>
              </a:tr>
              <a:tr h="79594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Kết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quả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rút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gọn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phân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102429"/>
                  </a:ext>
                </a:extLst>
              </a:tr>
              <a:tr h="114969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Phân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phân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tối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giản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635034"/>
                  </a:ext>
                </a:extLst>
              </a:tr>
              <a:tr h="141069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16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17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là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2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nguyên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cùng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nhau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đúng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hay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sai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384339"/>
                  </a:ext>
                </a:extLst>
              </a:tr>
            </a:tbl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72C904D-492B-5929-B2FC-74B182028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142437"/>
              </p:ext>
            </p:extLst>
          </p:nvPr>
        </p:nvGraphicFramePr>
        <p:xfrm>
          <a:off x="7315200" y="3012628"/>
          <a:ext cx="434760" cy="792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393480" progId="Equation.DSMT4">
                  <p:embed/>
                </p:oleObj>
              </mc:Choice>
              <mc:Fallback>
                <p:oleObj name="Equation" r:id="rId6" imgW="215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15200" y="3012628"/>
                        <a:ext cx="434760" cy="792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E8E46DA-1D65-978A-EAB7-B502CC3FF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303489"/>
              </p:ext>
            </p:extLst>
          </p:nvPr>
        </p:nvGraphicFramePr>
        <p:xfrm>
          <a:off x="6858000" y="4052079"/>
          <a:ext cx="891960" cy="785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240" imgH="393480" progId="Equation.DSMT4">
                  <p:embed/>
                </p:oleObj>
              </mc:Choice>
              <mc:Fallback>
                <p:oleObj name="Equation" r:id="rId8" imgW="660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58000" y="4052079"/>
                        <a:ext cx="891960" cy="785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1286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6BA768-6DD0-AA39-AE8D-0940DE932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C76C2C-0D31-F2EE-FFAC-CC489E3C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/>
              <a:t>HƯỚNG DẪN HỌC Ở NHÀ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A6E6D-E88F-9697-B8CE-D390CBA54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2600"/>
            <a:ext cx="6705600" cy="44497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</a:t>
            </a:r>
          </a:p>
          <a:p>
            <a:pPr marL="514350" indent="-514350">
              <a:buAutoNum type="arabicParenR"/>
            </a:pP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2.30 </a:t>
            </a:r>
            <a:r>
              <a:rPr lang="en-US" dirty="0" err="1"/>
              <a:t>đến</a:t>
            </a:r>
            <a:r>
              <a:rPr lang="en-US" dirty="0"/>
              <a:t> 2.35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khoa – T48.</a:t>
            </a:r>
          </a:p>
          <a:p>
            <a:pPr marL="514350" indent="-514350">
              <a:buAutoNum type="arabicParenR"/>
            </a:pP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biết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duy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81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31176A0-8E57-7F5A-BBA7-B690FE0B71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7063" y="6096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Câu</a:t>
            </a:r>
            <a:r>
              <a:rPr lang="en-US" sz="3200" dirty="0"/>
              <a:t> 2 : Cho </a:t>
            </a:r>
            <a:r>
              <a:rPr lang="en-US" sz="3200" dirty="0" err="1"/>
              <a:t>biết</a:t>
            </a:r>
            <a:r>
              <a:rPr lang="en-US" sz="3200" dirty="0"/>
              <a:t> Ư(12) = {1; 2; 3; 4; 6; 12}</a:t>
            </a:r>
          </a:p>
          <a:p>
            <a:r>
              <a:rPr lang="en-US" sz="3200" dirty="0"/>
              <a:t>                              Ư(8) = {1; 2; 4; 8}</a:t>
            </a:r>
          </a:p>
          <a:p>
            <a:r>
              <a:rPr lang="en-US" sz="3200" dirty="0"/>
              <a:t>ƯCLN( 8, 12) </a:t>
            </a:r>
            <a:r>
              <a:rPr lang="en-US" sz="3200" dirty="0" err="1"/>
              <a:t>là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5146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12		B. 8		C. 4		D.1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A1707448-4763-92AD-9879-EC9CE75EF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3578225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8F9FF853-5399-F98B-3563-751C49B8C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584575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08BA87E1-95D9-C389-E79E-E8C044631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2" y="3568700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1073480E-6873-9D44-7E4E-1CEF8E7DB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3563937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600381ED-A6E4-8CDF-0630-4EBEFAD4A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3568700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44420E71-EF0B-80CE-BC15-08EAD8AB5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0" y="3559175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1CCC49BA-51EB-8D88-C852-452EE4A64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150" y="3573462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42C6EC22-02F0-939D-EA12-7DE717255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162" y="3565525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D773EDFE-104F-A999-AA68-72D618AF4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0" y="3563937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D4FC7845-E5A3-6FFD-FC99-21770336D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9737" y="3576637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FAB3F478-B88A-B094-185A-A3D9F7581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037" y="3582987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609988-621A-4E2B-555E-93AB0A294D54}"/>
              </a:ext>
            </a:extLst>
          </p:cNvPr>
          <p:cNvSpPr/>
          <p:nvPr/>
        </p:nvSpPr>
        <p:spPr>
          <a:xfrm>
            <a:off x="4208463" y="2514600"/>
            <a:ext cx="1219200" cy="5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BE00C5-1EBC-5287-6C71-535E52623F4D}"/>
              </a:ext>
            </a:extLst>
          </p:cNvPr>
          <p:cNvSpPr txBox="1"/>
          <p:nvPr/>
        </p:nvSpPr>
        <p:spPr>
          <a:xfrm>
            <a:off x="152400" y="32766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Thế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ước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chung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lớn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hai</a:t>
            </a:r>
            <a:r>
              <a:rPr lang="en-US" sz="2800" dirty="0">
                <a:solidFill>
                  <a:srgbClr val="FF0000"/>
                </a:solidFill>
              </a:rPr>
              <a:t> hay </a:t>
            </a:r>
            <a:r>
              <a:rPr lang="en-US" sz="2800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8F30CB-F946-B705-249A-EA984B984766}"/>
              </a:ext>
            </a:extLst>
          </p:cNvPr>
          <p:cNvSpPr txBox="1"/>
          <p:nvPr/>
        </p:nvSpPr>
        <p:spPr>
          <a:xfrm>
            <a:off x="152400" y="43434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Ước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chung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hai</a:t>
            </a:r>
            <a:r>
              <a:rPr lang="en-US" sz="2400" dirty="0">
                <a:solidFill>
                  <a:srgbClr val="0070C0"/>
                </a:solidFill>
              </a:rPr>
              <a:t> hay </a:t>
            </a:r>
            <a:r>
              <a:rPr lang="en-US" sz="2400" dirty="0" err="1">
                <a:solidFill>
                  <a:srgbClr val="0070C0"/>
                </a:solidFill>
              </a:rPr>
              <a:t>nhiều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số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là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số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lớn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nhất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trong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tập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hợp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ước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chung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tất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cả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số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đó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1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121C35-E730-83F9-6131-E4804DAD6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830759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Câu</a:t>
            </a:r>
            <a:r>
              <a:rPr lang="en-US" sz="4400" dirty="0"/>
              <a:t> 3 : ƯCLN (6,8,1) </a:t>
            </a:r>
            <a:r>
              <a:rPr lang="en-US" sz="4400" dirty="0" err="1"/>
              <a:t>bằng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47700" y="1872734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A. 6		B. 8		C. 1	            D. 24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419716FF-86FC-ADAB-9B52-764DE6F2D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825" y="3578225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335C4DF-E202-E967-0970-24ED9DF9F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584575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0DE459FA-052A-F07D-79ED-577B702F4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762" y="3568700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BE6D2984-125D-241A-914A-1DCAAAABD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825" y="3563937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71E63021-BF16-2E9B-D4EB-58D86F5D8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825" y="3568700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D82113DB-3DDD-5CB9-0A20-E9CE058D3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300" y="3559175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AA4B6AFD-37F7-4DC4-1B02-85B496185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3573462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F30B9F02-5404-92E3-B7DF-67ACFE5D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362" y="3565525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8F9BDA8E-1ACC-15E8-BEFE-AA5DC32B3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300" y="3563937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2FFB1AD8-7841-11BD-DF58-1AD7F6DE2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937" y="3576637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6B2F2D0D-96D3-CA56-1BEF-B1DF48288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237" y="3582987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D50E350-D26A-7361-8601-C7E2C3EBF1BC}"/>
              </a:ext>
            </a:extLst>
          </p:cNvPr>
          <p:cNvSpPr/>
          <p:nvPr/>
        </p:nvSpPr>
        <p:spPr>
          <a:xfrm>
            <a:off x="4201357" y="1981200"/>
            <a:ext cx="1219200" cy="5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3E053C-2C26-0B26-9A8D-5ABEDAF2C39C}"/>
              </a:ext>
            </a:extLst>
          </p:cNvPr>
          <p:cNvSpPr txBox="1"/>
          <p:nvPr/>
        </p:nvSpPr>
        <p:spPr>
          <a:xfrm>
            <a:off x="743627" y="2966462"/>
            <a:ext cx="46769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ƯCLN (a,b,1) =?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0849DC-86A5-CE04-5A55-F1E0DD987C8F}"/>
              </a:ext>
            </a:extLst>
          </p:cNvPr>
          <p:cNvSpPr txBox="1"/>
          <p:nvPr/>
        </p:nvSpPr>
        <p:spPr>
          <a:xfrm>
            <a:off x="733270" y="3581400"/>
            <a:ext cx="46769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ƯCLN (a,b,1) =1 </a:t>
            </a:r>
          </a:p>
        </p:txBody>
      </p:sp>
    </p:spTree>
    <p:extLst>
      <p:ext uri="{BB962C8B-B14F-4D97-AF65-F5344CB8AC3E}">
        <p14:creationId xmlns:p14="http://schemas.microsoft.com/office/powerpoint/2010/main" val="362924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01F3B7-6D7C-7D0A-D951-18E2F40D3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9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800" y="844482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Câu</a:t>
            </a:r>
            <a:r>
              <a:rPr lang="en-US" sz="3600" dirty="0"/>
              <a:t> 4 : ƯCLN( 6; 12) </a:t>
            </a:r>
            <a:r>
              <a:rPr lang="en-US" sz="3600" dirty="0" err="1"/>
              <a:t>là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2063682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6		B. 12		C. 2		D.3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C2E000DB-14BA-EDE4-4DF5-CA23CAC81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25" y="3578225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5E5F9B20-72CC-C8FB-1B27-F284C3B04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584575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35D6E5F2-F916-0F9A-B2E5-701D79219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2" y="3568700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BD97B880-4F60-8988-B7F5-0EFBF74C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25" y="3563937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CA3533CD-FF00-95E5-2C00-4231D5D85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025" y="3568700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62DA4C50-9040-C95B-DF53-7F741C039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559175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59186997-EE69-E4EA-D65A-B543E0C0C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1550" y="3573462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9FB9033C-0C66-BDA5-615B-AFD7F0F65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562" y="3565525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FEAF861D-5F0E-6E64-8B7A-FBCBC31E2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3563937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DDE37F78-A898-1AE8-4519-E4515A433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3137" y="3576637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6CEAA21D-195E-214B-E5A8-3B85F265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437" y="3582987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F0F845-8D8C-165A-5FC1-99D02AC05FF9}"/>
              </a:ext>
            </a:extLst>
          </p:cNvPr>
          <p:cNvSpPr/>
          <p:nvPr/>
        </p:nvSpPr>
        <p:spPr>
          <a:xfrm>
            <a:off x="2133600" y="2082225"/>
            <a:ext cx="533400" cy="5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643BBC-DB64-CE9A-A1E5-34BA74B65EA8}"/>
              </a:ext>
            </a:extLst>
          </p:cNvPr>
          <p:cNvSpPr txBox="1"/>
          <p:nvPr/>
        </p:nvSpPr>
        <p:spPr>
          <a:xfrm>
            <a:off x="1537117" y="2959716"/>
            <a:ext cx="6069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Nếu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ước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b </a:t>
            </a:r>
            <a:r>
              <a:rPr lang="en-US" sz="2800" dirty="0" err="1">
                <a:solidFill>
                  <a:srgbClr val="FF0000"/>
                </a:solidFill>
              </a:rPr>
              <a:t>thì</a:t>
            </a:r>
            <a:r>
              <a:rPr lang="en-US" sz="2800" dirty="0">
                <a:solidFill>
                  <a:srgbClr val="FF0000"/>
                </a:solidFill>
              </a:rPr>
              <a:t> ƯCLN( a; b)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gì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2E3689-3889-0649-3CA3-AE3519E25ACC}"/>
              </a:ext>
            </a:extLst>
          </p:cNvPr>
          <p:cNvSpPr txBox="1"/>
          <p:nvPr/>
        </p:nvSpPr>
        <p:spPr>
          <a:xfrm>
            <a:off x="873958" y="3743979"/>
            <a:ext cx="6069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Nếu</a:t>
            </a:r>
            <a:r>
              <a:rPr lang="en-US" sz="2800" dirty="0">
                <a:solidFill>
                  <a:srgbClr val="0070C0"/>
                </a:solidFill>
              </a:rPr>
              <a:t> a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ước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b </a:t>
            </a:r>
            <a:r>
              <a:rPr lang="en-US" sz="2800" dirty="0" err="1">
                <a:solidFill>
                  <a:srgbClr val="0070C0"/>
                </a:solidFill>
              </a:rPr>
              <a:t>thì</a:t>
            </a:r>
            <a:r>
              <a:rPr lang="en-US" sz="2800" dirty="0">
                <a:solidFill>
                  <a:srgbClr val="0070C0"/>
                </a:solidFill>
              </a:rPr>
              <a:t> ƯCLN( a; b)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09170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B0E7BC-22B8-99F1-06CD-1532AED4D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6096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Câu</a:t>
            </a:r>
            <a:r>
              <a:rPr lang="en-US" sz="2400" dirty="0"/>
              <a:t> 3 : Cho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ước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 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2 </a:t>
            </a:r>
            <a:r>
              <a:rPr lang="en-US" sz="2400" dirty="0" err="1"/>
              <a:t>số</a:t>
            </a:r>
            <a:r>
              <a:rPr lang="en-US" sz="2400" dirty="0"/>
              <a:t> 24, 36 .</a:t>
            </a:r>
          </a:p>
          <a:p>
            <a:pPr marL="342900" indent="-342900">
              <a:buAutoNum type="arabicPeriod"/>
            </a:pPr>
            <a:r>
              <a:rPr lang="en-US" sz="2400" dirty="0" err="1"/>
              <a:t>Tìm</a:t>
            </a:r>
            <a:r>
              <a:rPr lang="en-US" sz="2400" dirty="0"/>
              <a:t> Ư( 24) </a:t>
            </a:r>
            <a:r>
              <a:rPr lang="en-US" sz="2400" dirty="0" err="1"/>
              <a:t>và</a:t>
            </a:r>
            <a:r>
              <a:rPr lang="en-US" sz="2400" dirty="0"/>
              <a:t> Ư(36)</a:t>
            </a:r>
          </a:p>
          <a:p>
            <a:pPr marL="342900" indent="-342900">
              <a:buAutoNum type="arabicPeriod"/>
            </a:pPr>
            <a:r>
              <a:rPr lang="en-US" sz="2400" dirty="0" err="1"/>
              <a:t>Tìm</a:t>
            </a:r>
            <a:r>
              <a:rPr lang="en-US" sz="2400" dirty="0"/>
              <a:t> ƯC(24, 36)</a:t>
            </a:r>
          </a:p>
          <a:p>
            <a:pPr marL="342900" indent="-342900">
              <a:buAutoNum type="arabicPeriod"/>
            </a:pPr>
            <a:r>
              <a:rPr lang="en-US" sz="2400" dirty="0" err="1"/>
              <a:t>Tìm</a:t>
            </a:r>
            <a:r>
              <a:rPr lang="en-US" sz="2400" dirty="0"/>
              <a:t> ƯCLN (24,36)</a:t>
            </a:r>
          </a:p>
          <a:p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352154"/>
            <a:ext cx="2209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A. 1-2-3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94007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B. 3- 2-1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5675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C. 2-1-3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31167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D. 1-3-2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FF97D6B9-51DD-0CF7-1F93-7BC804637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5" y="1314450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1A869FD-65C4-CA0D-C07A-42F18EFBD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320800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0E4F1D93-FE6F-96BE-E224-4A84D50E0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962" y="1304925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FF3CC3FA-342F-15F8-A926-F8D7446E4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5" y="1300162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B42CAAB9-A0A4-EAA8-9905-6CDB1E7DC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5" y="1304925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5882083A-8FED-8587-CF4B-A7EE67BEE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0" y="1295400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24C8A179-0BAB-0834-F1ED-42F0C2D0C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50" y="1309687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15218A31-9666-BD9C-954E-AF7D7E482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562" y="1301750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DA84FE7E-FAD3-D8C7-E142-92D63CB8F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0" y="1300162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D773A2E5-D091-F5BD-7152-27C72F730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2137" y="1312862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9" name="AutoShape 13">
            <a:extLst>
              <a:ext uri="{FF2B5EF4-FFF2-40B4-BE49-F238E27FC236}">
                <a16:creationId xmlns:a16="http://schemas.microsoft.com/office/drawing/2014/main" id="{47196B03-9C14-7EB1-5D0B-7521607C8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9437" y="1319212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6785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D727025-D513-E58C-0EE3-E43F2D67C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1851" y="3810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Câu</a:t>
            </a:r>
            <a:r>
              <a:rPr lang="en-US" sz="2800" dirty="0"/>
              <a:t> 5 : </a:t>
            </a:r>
            <a:r>
              <a:rPr lang="en-US" sz="2800" dirty="0" err="1"/>
              <a:t>Có</a:t>
            </a:r>
            <a:r>
              <a:rPr lang="en-US" sz="2800" dirty="0"/>
              <a:t> 24 = 2.2.2.3 = 2</a:t>
            </a:r>
            <a:r>
              <a:rPr lang="en-US" sz="2800" baseline="30000" dirty="0"/>
              <a:t>3</a:t>
            </a:r>
            <a:r>
              <a:rPr lang="en-US" sz="2800" dirty="0"/>
              <a:t>. 3</a:t>
            </a:r>
          </a:p>
          <a:p>
            <a:r>
              <a:rPr lang="en-US" sz="2800" dirty="0"/>
              <a:t>                   36 = 2.2.3.3 = 2</a:t>
            </a:r>
            <a:r>
              <a:rPr lang="en-US" sz="2800" baseline="30000" dirty="0"/>
              <a:t>2</a:t>
            </a:r>
            <a:r>
              <a:rPr lang="en-US" sz="2800" dirty="0"/>
              <a:t>. 3</a:t>
            </a:r>
            <a:r>
              <a:rPr lang="en-US" sz="2800" baseline="30000" dirty="0"/>
              <a:t>2</a:t>
            </a:r>
            <a:endParaRPr lang="en-US" sz="2800" dirty="0"/>
          </a:p>
          <a:p>
            <a:r>
              <a:rPr lang="en-US" sz="2800" dirty="0"/>
              <a:t>ƯCLN ( 24, 36) 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99286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2</a:t>
            </a:r>
            <a:r>
              <a:rPr lang="en-US" sz="2800" baseline="30000" dirty="0"/>
              <a:t>3.</a:t>
            </a:r>
            <a:r>
              <a:rPr lang="en-US" sz="2800" dirty="0"/>
              <a:t> 3</a:t>
            </a:r>
            <a:r>
              <a:rPr lang="en-US" sz="2800" baseline="30000" dirty="0"/>
              <a:t>2</a:t>
            </a:r>
            <a:r>
              <a:rPr lang="en-US" sz="28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275486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2</a:t>
            </a:r>
            <a:r>
              <a:rPr lang="en-US" sz="2800" baseline="30000" dirty="0"/>
              <a:t>2.</a:t>
            </a:r>
            <a:r>
              <a:rPr lang="en-US" sz="2800" dirty="0"/>
              <a:t> 3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1436" y="351686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2</a:t>
            </a:r>
            <a:r>
              <a:rPr lang="en-US" sz="2800" baseline="30000" dirty="0"/>
              <a:t>3.</a:t>
            </a:r>
            <a:r>
              <a:rPr lang="en-US" sz="2800" dirty="0"/>
              <a:t> 3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2218" y="427886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2</a:t>
            </a:r>
            <a:r>
              <a:rPr lang="en-US" sz="2800" baseline="30000" dirty="0"/>
              <a:t>2.</a:t>
            </a:r>
            <a:r>
              <a:rPr lang="en-US" sz="2800" dirty="0"/>
              <a:t> 3</a:t>
            </a:r>
            <a:r>
              <a:rPr lang="en-US" sz="2800" baseline="30000" dirty="0"/>
              <a:t>2</a:t>
            </a:r>
            <a:r>
              <a:rPr lang="en-US" sz="2800" dirty="0"/>
              <a:t> 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53EBBB5F-AAB9-6754-14C4-15BC8B956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3578225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E1368871-84CC-19D9-7E73-CD27952D4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84575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EF360A18-AC44-3BD2-858D-8ACB1EF18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762" y="3568700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E549CF95-FF04-694B-C555-5A2A203B8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3563937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E20E72E5-4561-59E5-FED2-BA1687B3B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3568700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E6499885-82B2-5B4C-47E4-B935FAE1F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3559175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CADBBAC1-11C8-7287-835E-608E8CD9C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350" y="3573462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27B07096-8B4C-269E-F897-F02F39B72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362" y="3565525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id="{E85A6500-1DF2-0367-C422-1B67C0492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3563937"/>
            <a:ext cx="1439862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470BCC73-AE57-0F0A-998E-DC54EEF6C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937" y="3576637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26B9223E-DC2F-F376-D76E-2B0382862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7" y="3582987"/>
            <a:ext cx="1439863" cy="1368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</a:rPr>
              <a:t>10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763549-1032-CFF1-BEB5-A69848370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4" y="5017585"/>
            <a:ext cx="8658225" cy="176421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4D27FA1-5002-8EC2-CF88-913D0055E835}"/>
              </a:ext>
            </a:extLst>
          </p:cNvPr>
          <p:cNvSpPr txBox="1"/>
          <p:nvPr/>
        </p:nvSpPr>
        <p:spPr>
          <a:xfrm>
            <a:off x="2819400" y="3733800"/>
            <a:ext cx="3967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Nêu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tìm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ước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lớn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4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DAEAA9-3EE4-D6B3-845F-35C503AB6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Tiết</a:t>
            </a:r>
            <a:r>
              <a:rPr lang="en-US" dirty="0"/>
              <a:t> 21 :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,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( t2)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,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</a:t>
            </a:r>
          </a:p>
          <a:p>
            <a:pPr marL="514350" indent="-514350">
              <a:buAutoNum type="alphaLcParenR"/>
            </a:pP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tìm</a:t>
            </a:r>
            <a:endParaRPr lang="en-US" dirty="0"/>
          </a:p>
          <a:p>
            <a:pPr marL="514350" indent="-514350">
              <a:buAutoNum type="alphaLcParenR"/>
            </a:pP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8B0807-99B8-B66D-F4EB-D6AC726CF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809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err="1"/>
              <a:t>Đánh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 </a:t>
            </a:r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ở </a:t>
            </a:r>
            <a:r>
              <a:rPr lang="en-US" sz="3600" dirty="0" err="1"/>
              <a:t>nhà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2999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1) </a:t>
            </a:r>
            <a:r>
              <a:rPr lang="en-US" dirty="0" err="1"/>
              <a:t>Tìm</a:t>
            </a:r>
            <a:r>
              <a:rPr lang="en-US" dirty="0"/>
              <a:t> ƯCLN( 36, 84)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799"/>
          </a:xfrm>
          <a:ln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2) </a:t>
            </a:r>
            <a:r>
              <a:rPr lang="en-US" dirty="0" err="1"/>
              <a:t>Tìm</a:t>
            </a:r>
            <a:r>
              <a:rPr lang="en-US" dirty="0"/>
              <a:t> ƯCLN( 24, 28,36)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12389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1"/>
                </a:solidFill>
              </a:rPr>
              <a:t>Học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sinh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đánh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giá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chéo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bài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bạn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ngồi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bên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cạnh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mình</a:t>
            </a:r>
            <a:r>
              <a:rPr lang="en-US" sz="2000" b="1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2B6517-BCD2-E839-4520-0113C8372CA9}"/>
              </a:ext>
            </a:extLst>
          </p:cNvPr>
          <p:cNvSpPr txBox="1"/>
          <p:nvPr/>
        </p:nvSpPr>
        <p:spPr>
          <a:xfrm>
            <a:off x="0" y="2196405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</a:t>
            </a:r>
            <a:r>
              <a:rPr lang="en-US" sz="2800" dirty="0" err="1"/>
              <a:t>Có</a:t>
            </a:r>
            <a:r>
              <a:rPr lang="en-US" sz="2800" dirty="0"/>
              <a:t> 36 = 2.2.3.3 = 2</a:t>
            </a:r>
            <a:r>
              <a:rPr lang="en-US" sz="2800" baseline="30000" dirty="0"/>
              <a:t>2</a:t>
            </a:r>
            <a:r>
              <a:rPr lang="en-US" sz="2800" dirty="0"/>
              <a:t>. 3</a:t>
            </a:r>
            <a:r>
              <a:rPr lang="en-US" sz="2800" baseline="30000" dirty="0"/>
              <a:t>2</a:t>
            </a:r>
          </a:p>
          <a:p>
            <a:r>
              <a:rPr lang="en-US" sz="2800" baseline="30000" dirty="0"/>
              <a:t>                    </a:t>
            </a:r>
            <a:r>
              <a:rPr lang="en-US" sz="2800" dirty="0"/>
              <a:t>84 = 2.2.3.7 = 2</a:t>
            </a:r>
            <a:r>
              <a:rPr lang="en-US" sz="2800" baseline="30000" dirty="0"/>
              <a:t>2</a:t>
            </a:r>
            <a:r>
              <a:rPr lang="en-US" sz="2800" dirty="0"/>
              <a:t>. 3.7</a:t>
            </a:r>
          </a:p>
          <a:p>
            <a:r>
              <a:rPr lang="en-US" sz="2800" dirty="0"/>
              <a:t>        ƯCLN ( 36,84) =2</a:t>
            </a:r>
            <a:r>
              <a:rPr lang="en-US" sz="2800" baseline="30000" dirty="0"/>
              <a:t>2</a:t>
            </a:r>
            <a:r>
              <a:rPr lang="en-US" sz="2800" dirty="0"/>
              <a:t>. 3 = 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E845E0-3D89-B65C-93A9-9EA7028F446D}"/>
              </a:ext>
            </a:extLst>
          </p:cNvPr>
          <p:cNvSpPr txBox="1"/>
          <p:nvPr/>
        </p:nvSpPr>
        <p:spPr>
          <a:xfrm>
            <a:off x="4267200" y="2209800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</a:t>
            </a:r>
            <a:r>
              <a:rPr lang="en-US" sz="2800" dirty="0" err="1"/>
              <a:t>Có</a:t>
            </a:r>
            <a:r>
              <a:rPr lang="en-US" sz="2800" dirty="0"/>
              <a:t> 24 = 2.2.2.3 = 2</a:t>
            </a:r>
            <a:r>
              <a:rPr lang="en-US" sz="2800" baseline="30000" dirty="0"/>
              <a:t>3</a:t>
            </a:r>
            <a:r>
              <a:rPr lang="en-US" sz="2800" dirty="0"/>
              <a:t>. 3</a:t>
            </a:r>
          </a:p>
          <a:p>
            <a:r>
              <a:rPr lang="en-US" sz="2800" dirty="0"/>
              <a:t>            36 = 2.2.3.3 = 2</a:t>
            </a:r>
            <a:r>
              <a:rPr lang="en-US" sz="2800" baseline="30000" dirty="0"/>
              <a:t>2</a:t>
            </a:r>
            <a:r>
              <a:rPr lang="en-US" sz="2800" dirty="0"/>
              <a:t>. 3</a:t>
            </a:r>
            <a:r>
              <a:rPr lang="en-US" sz="2800" baseline="30000" dirty="0"/>
              <a:t>2</a:t>
            </a:r>
          </a:p>
          <a:p>
            <a:r>
              <a:rPr lang="en-US" sz="2800" baseline="30000" dirty="0"/>
              <a:t>                   </a:t>
            </a:r>
            <a:r>
              <a:rPr lang="en-US" sz="2800" dirty="0"/>
              <a:t>28 = 2.2.7 = 2</a:t>
            </a:r>
            <a:r>
              <a:rPr lang="en-US" sz="2800" baseline="30000" dirty="0"/>
              <a:t>2</a:t>
            </a:r>
            <a:r>
              <a:rPr lang="en-US" sz="2800" dirty="0"/>
              <a:t>. 7</a:t>
            </a:r>
          </a:p>
          <a:p>
            <a:r>
              <a:rPr lang="en-US" sz="2800" dirty="0"/>
              <a:t>     ƯCLN ( 24,28,36) =2</a:t>
            </a:r>
            <a:r>
              <a:rPr lang="en-US" sz="2800" baseline="30000" dirty="0"/>
              <a:t>2</a:t>
            </a:r>
            <a:r>
              <a:rPr lang="en-US" sz="2800" dirty="0"/>
              <a:t>. 3 </a:t>
            </a:r>
          </a:p>
          <a:p>
            <a:r>
              <a:rPr lang="en-US" sz="2800" dirty="0"/>
              <a:t>                                     = 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EBF992-455D-998F-2AAC-B4FD86B7A3CE}"/>
              </a:ext>
            </a:extLst>
          </p:cNvPr>
          <p:cNvSpPr txBox="1"/>
          <p:nvPr/>
        </p:nvSpPr>
        <p:spPr>
          <a:xfrm>
            <a:off x="609600" y="4244875"/>
            <a:ext cx="7924800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Đánh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giá</a:t>
            </a:r>
            <a:r>
              <a:rPr lang="en-US" sz="2400" dirty="0">
                <a:solidFill>
                  <a:srgbClr val="FF0000"/>
                </a:solidFill>
              </a:rPr>
              <a:t> 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+ </a:t>
            </a:r>
            <a:r>
              <a:rPr lang="en-US" sz="2400" dirty="0" err="1">
                <a:solidFill>
                  <a:srgbClr val="FF0000"/>
                </a:solidFill>
              </a:rPr>
              <a:t>Đã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bước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chưa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+ </a:t>
            </a:r>
            <a:r>
              <a:rPr lang="en-US" sz="2400" dirty="0" err="1">
                <a:solidFill>
                  <a:srgbClr val="FF0000"/>
                </a:solidFill>
              </a:rPr>
              <a:t>Kết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 hay </a:t>
            </a:r>
            <a:r>
              <a:rPr lang="en-US" sz="2400" dirty="0" err="1">
                <a:solidFill>
                  <a:srgbClr val="FF0000"/>
                </a:solidFill>
              </a:rPr>
              <a:t>sai</a:t>
            </a:r>
            <a:r>
              <a:rPr lang="en-US" sz="2400" dirty="0">
                <a:solidFill>
                  <a:srgbClr val="FF0000"/>
                </a:solidFill>
              </a:rPr>
              <a:t>? ( </a:t>
            </a:r>
            <a:r>
              <a:rPr lang="en-US" sz="2400" dirty="0" err="1">
                <a:solidFill>
                  <a:srgbClr val="FF0000"/>
                </a:solidFill>
              </a:rPr>
              <a:t>khoanh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lỗi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sai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bạn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sửa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lại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+ </a:t>
            </a:r>
            <a:r>
              <a:rPr lang="en-US" sz="2400" dirty="0" err="1">
                <a:solidFill>
                  <a:srgbClr val="FF0000"/>
                </a:solidFill>
              </a:rPr>
              <a:t>Trình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bày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đầy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đủ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không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+ </a:t>
            </a:r>
            <a:r>
              <a:rPr lang="en-US" sz="2400" dirty="0" err="1">
                <a:solidFill>
                  <a:srgbClr val="FF0000"/>
                </a:solidFill>
              </a:rPr>
              <a:t>Sử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dụng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kí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hiệu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chính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không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+ </a:t>
            </a:r>
            <a:r>
              <a:rPr lang="en-US" sz="2400" dirty="0" err="1">
                <a:solidFill>
                  <a:srgbClr val="FF0000"/>
                </a:solidFill>
              </a:rPr>
              <a:t>Dùng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tìm</a:t>
            </a:r>
            <a:r>
              <a:rPr lang="en-US" sz="2400" dirty="0">
                <a:solidFill>
                  <a:srgbClr val="FF0000"/>
                </a:solidFill>
              </a:rPr>
              <a:t> ƯCLN </a:t>
            </a:r>
            <a:r>
              <a:rPr lang="en-US" sz="2400" dirty="0" err="1">
                <a:solidFill>
                  <a:srgbClr val="FF0000"/>
                </a:solidFill>
              </a:rPr>
              <a:t>nào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964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1721</Words>
  <Application>Microsoft Office PowerPoint</Application>
  <PresentationFormat>On-screen Show (4:3)</PresentationFormat>
  <Paragraphs>235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.VnTime</vt:lpstr>
      <vt:lpstr>Arial</vt:lpstr>
      <vt:lpstr>Calibri</vt:lpstr>
      <vt:lpstr>Symbol</vt:lpstr>
      <vt:lpstr>Office Theme</vt:lpstr>
      <vt:lpstr>Equation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21 : Ước chung, ước chung lớn nhất ( t2)</vt:lpstr>
      <vt:lpstr>Đánh giá kết quả bài làm ở nhà</vt:lpstr>
      <vt:lpstr>Vận dụng 2 : Hoạt động nhóm đôi ( 2 phút) Thảo luận cách làm và phương pháp giải bài toán</vt:lpstr>
      <vt:lpstr>Điền vào chỗ trống để hoàn thành lời giải bài toán vận dụng</vt:lpstr>
      <vt:lpstr>PowerPoint Presentation</vt:lpstr>
      <vt:lpstr>PowerPoint Presentation</vt:lpstr>
      <vt:lpstr>Hoạt động tự học và nghiên cứu.</vt:lpstr>
      <vt:lpstr>Cách tìm ước chung từ ƯCLN</vt:lpstr>
      <vt:lpstr>PowerPoint Presentation</vt:lpstr>
      <vt:lpstr>PowerPoint Presentation</vt:lpstr>
      <vt:lpstr>PowerPoint Presentation</vt:lpstr>
      <vt:lpstr>PowerPoint Presentation</vt:lpstr>
      <vt:lpstr>Trò chơi : Đồng tâm hiệp lực</vt:lpstr>
      <vt:lpstr>PowerPoint Presentation</vt:lpstr>
      <vt:lpstr>HƯỚNG DẪN HỌC Ở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Windows User</dc:creator>
  <cp:lastModifiedBy>nhung mai</cp:lastModifiedBy>
  <cp:revision>16</cp:revision>
  <dcterms:created xsi:type="dcterms:W3CDTF">2022-10-19T08:52:18Z</dcterms:created>
  <dcterms:modified xsi:type="dcterms:W3CDTF">2023-03-15T14:34:12Z</dcterms:modified>
</cp:coreProperties>
</file>