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5" r:id="rId3"/>
  </p:sldMasterIdLst>
  <p:notesMasterIdLst>
    <p:notesMasterId r:id="rId24"/>
  </p:notesMasterIdLst>
  <p:sldIdLst>
    <p:sldId id="380" r:id="rId4"/>
    <p:sldId id="381" r:id="rId5"/>
    <p:sldId id="394" r:id="rId6"/>
    <p:sldId id="407" r:id="rId7"/>
    <p:sldId id="384" r:id="rId8"/>
    <p:sldId id="406" r:id="rId9"/>
    <p:sldId id="386" r:id="rId10"/>
    <p:sldId id="387" r:id="rId11"/>
    <p:sldId id="405" r:id="rId12"/>
    <p:sldId id="389" r:id="rId13"/>
    <p:sldId id="390" r:id="rId14"/>
    <p:sldId id="402" r:id="rId15"/>
    <p:sldId id="391" r:id="rId16"/>
    <p:sldId id="403" r:id="rId17"/>
    <p:sldId id="392" r:id="rId18"/>
    <p:sldId id="400" r:id="rId19"/>
    <p:sldId id="399" r:id="rId20"/>
    <p:sldId id="401" r:id="rId21"/>
    <p:sldId id="404" r:id="rId22"/>
    <p:sldId id="293" r:id="rId23"/>
  </p:sldIdLst>
  <p:sldSz cx="12192000" cy="68580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33"/>
    <a:srgbClr val="FFCCCC"/>
    <a:srgbClr val="FFFF00"/>
    <a:srgbClr val="0000FF"/>
    <a:srgbClr val="9966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86364" autoAdjust="0"/>
  </p:normalViewPr>
  <p:slideViewPr>
    <p:cSldViewPr snapToGrid="0">
      <p:cViewPr varScale="1">
        <p:scale>
          <a:sx n="57" d="100"/>
          <a:sy n="57" d="100"/>
        </p:scale>
        <p:origin x="118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C3598-B3A3-45F4-9C6F-3E3D868CA32B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6588"/>
            <a:ext cx="5564188" cy="36385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9F76-870F-43A4-8F6D-D158E30E7B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5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79F76-870F-43A4-8F6D-D158E30E7B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57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79F76-870F-43A4-8F6D-D158E30E7B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55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79F76-870F-43A4-8F6D-D158E30E7B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215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79F76-870F-43A4-8F6D-D158E30E7B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24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79F76-870F-43A4-8F6D-D158E30E7B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976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79F76-870F-43A4-8F6D-D158E30E7B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984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1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9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11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374763-6818-426E-9625-7F419148F75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14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1F8C9C-C06C-4128-B935-7D67C11BECC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84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F5B08-E021-4D61-9ECE-699BFF6DC84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24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B8237E-2F50-474C-A577-ADE447B15EC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592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B538A8-E92B-4D1B-9971-B9A0F186D65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850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E9B930-6870-4309-8B1D-E986BB2C621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609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B71C65-E548-4ADB-A099-1C2F2175BFA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215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43A74B-E5FC-4578-914F-47EB2137F66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11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3EBCC3-729F-4D2B-8CC1-1D0D5991A60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76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ABAFCD-38F4-4C3D-854D-6980BAA95BE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407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68DA23-C2EC-4836-9300-EEEDA74D40E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609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B1E701-838D-4BEC-9078-D29843A9AC5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180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6BD294-47E2-408B-BF6B-22F9F0C02DB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667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1648BA-2E17-4124-8E92-7D29963F23C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203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6594D-8E1F-427C-8DF9-159FB8D6B5D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47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525691-E0A5-45D3-8235-4DF6DBC59601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619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6680AD-1280-4E20-943B-0A9C079E12D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933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E6B897-5D8B-4F2F-B4E1-887396C7BD2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88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487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088B1F-913F-48A3-AA40-F2970B9FE1E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4816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4F57A5-E11D-4E93-A6D0-E40F80BEAA3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5298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A8356A-65F4-40A2-8982-D4CC42E6959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858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EAFD1A-7E4D-45E5-9038-BA9F5DA8255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4461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7C7B-8047-4F9B-81B5-A8E6B618196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810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A3B6A-071E-4C44-BAEF-EBA4BA0243D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8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7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8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7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9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5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4C6C7-3234-4A7A-A579-DCC501AEB78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BAA38-3EFA-44E8-85D0-38075D3AD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1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FCD5BD-493D-487C-A1BB-D785266ADD7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3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293B72-F0CF-4307-9B8B-9F25EF33103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Music\08.%20Hoc%20Tro%20Truong%20Lang%20-%20Song%20Giang%20-%20Hong%20An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4.wmf"/><Relationship Id="rId7" Type="http://schemas.openxmlformats.org/officeDocument/2006/relationships/slide" Target="slide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4.png"/><Relationship Id="rId5" Type="http://schemas.openxmlformats.org/officeDocument/2006/relationships/slide" Target="slide11.xml"/><Relationship Id="rId10" Type="http://schemas.openxmlformats.org/officeDocument/2006/relationships/image" Target="../media/image26.png"/><Relationship Id="rId4" Type="http://schemas.openxmlformats.org/officeDocument/2006/relationships/image" Target="../media/image19.wmf"/><Relationship Id="rId9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audio" Target="../media/audio4.wav"/><Relationship Id="rId7" Type="http://schemas.openxmlformats.org/officeDocument/2006/relationships/image" Target="../media/image14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9.wmf"/><Relationship Id="rId11" Type="http://schemas.openxmlformats.org/officeDocument/2006/relationships/image" Target="../media/image28.wmf"/><Relationship Id="rId5" Type="http://schemas.openxmlformats.org/officeDocument/2006/relationships/slide" Target="slide20.xml"/><Relationship Id="rId10" Type="http://schemas.openxmlformats.org/officeDocument/2006/relationships/oleObject" Target="../embeddings/oleObject13.bin"/><Relationship Id="rId4" Type="http://schemas.openxmlformats.org/officeDocument/2006/relationships/audio" Target="../media/audio5.wav"/><Relationship Id="rId9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4.wmf"/><Relationship Id="rId7" Type="http://schemas.openxmlformats.org/officeDocument/2006/relationships/slide" Target="slide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4.png"/><Relationship Id="rId5" Type="http://schemas.openxmlformats.org/officeDocument/2006/relationships/slide" Target="slide11.xml"/><Relationship Id="rId10" Type="http://schemas.openxmlformats.org/officeDocument/2006/relationships/image" Target="../media/image26.png"/><Relationship Id="rId4" Type="http://schemas.openxmlformats.org/officeDocument/2006/relationships/image" Target="../media/image19.wmf"/><Relationship Id="rId9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7.bin"/><Relationship Id="rId3" Type="http://schemas.openxmlformats.org/officeDocument/2006/relationships/audio" Target="../media/audio4.wav"/><Relationship Id="rId7" Type="http://schemas.openxmlformats.org/officeDocument/2006/relationships/slide" Target="slide20.xml"/><Relationship Id="rId12" Type="http://schemas.openxmlformats.org/officeDocument/2006/relationships/oleObject" Target="../embeddings/oleObject16.bin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4.wmf"/><Relationship Id="rId11" Type="http://schemas.openxmlformats.org/officeDocument/2006/relationships/image" Target="../media/image30.wmf"/><Relationship Id="rId5" Type="http://schemas.openxmlformats.org/officeDocument/2006/relationships/image" Target="../media/image19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15.bin"/><Relationship Id="rId4" Type="http://schemas.openxmlformats.org/officeDocument/2006/relationships/audio" Target="../media/audio5.wav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4.wmf"/><Relationship Id="rId7" Type="http://schemas.openxmlformats.org/officeDocument/2006/relationships/slide" Target="slide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4.png"/><Relationship Id="rId5" Type="http://schemas.openxmlformats.org/officeDocument/2006/relationships/slide" Target="slide11.xml"/><Relationship Id="rId10" Type="http://schemas.openxmlformats.org/officeDocument/2006/relationships/image" Target="../media/image26.png"/><Relationship Id="rId4" Type="http://schemas.openxmlformats.org/officeDocument/2006/relationships/image" Target="../media/image19.wmf"/><Relationship Id="rId9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4.wmf"/><Relationship Id="rId5" Type="http://schemas.openxmlformats.org/officeDocument/2006/relationships/image" Target="../media/image19.wmf"/><Relationship Id="rId10" Type="http://schemas.openxmlformats.org/officeDocument/2006/relationships/image" Target="../media/image38.png"/><Relationship Id="rId4" Type="http://schemas.openxmlformats.org/officeDocument/2006/relationships/audio" Target="../media/audio5.wav"/><Relationship Id="rId9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32.wmf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35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4.bin"/><Relationship Id="rId5" Type="http://schemas.openxmlformats.org/officeDocument/2006/relationships/image" Target="../media/image30.wmf"/><Relationship Id="rId10" Type="http://schemas.openxmlformats.org/officeDocument/2006/relationships/image" Target="../media/image34.wmf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0.wmf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9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8.wmf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2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0.wmf"/><Relationship Id="rId7" Type="http://schemas.openxmlformats.org/officeDocument/2006/relationships/image" Target="../media/image41.png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4" Type="http://schemas.openxmlformats.org/officeDocument/2006/relationships/oleObject" Target="../embeddings/oleObject32.bin"/><Relationship Id="rId9" Type="http://schemas.openxmlformats.org/officeDocument/2006/relationships/image" Target="../media/image4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audio" Target="../media/audio1.wav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wmf"/><Relationship Id="rId4" Type="http://schemas.openxmlformats.org/officeDocument/2006/relationships/audio" Target="../media/audio2.wav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7" Type="http://schemas.openxmlformats.org/officeDocument/2006/relationships/image" Target="../media/image16.wmf"/><Relationship Id="rId12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7.x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21.png"/><Relationship Id="rId10" Type="http://schemas.openxmlformats.org/officeDocument/2006/relationships/image" Target="../media/image17.wmf"/><Relationship Id="rId4" Type="http://schemas.openxmlformats.org/officeDocument/2006/relationships/image" Target="../media/image20.png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4.wmf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680085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9992" name="WordArt 8"/>
          <p:cNvSpPr>
            <a:spLocks noChangeArrowheads="1" noChangeShapeType="1" noTextEdit="1"/>
          </p:cNvSpPr>
          <p:nvPr/>
        </p:nvSpPr>
        <p:spPr bwMode="auto">
          <a:xfrm>
            <a:off x="1828800" y="304800"/>
            <a:ext cx="8458200" cy="3581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9978503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9993" name="Picture 9" descr="!bell_0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0" y="914401"/>
            <a:ext cx="1238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94" name="Picture 10" descr="!bell_0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0" y="838201"/>
            <a:ext cx="10668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95" name="Picture 11" descr="Bellcol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91636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98" name="Picture 1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457201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99" name="Picture 1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600201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00" name="Picture 16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1" y="1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01" name="Picture 17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-122238"/>
            <a:ext cx="1152525" cy="102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02" name="Picture 18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1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03" name="Picture 19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1" y="457201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04" name="Picture 20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1066801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05" name="08. Hoc Tro Truong Lang - Song Giang - Hong A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1447800" y="6019800"/>
            <a:ext cx="914400" cy="838200"/>
          </a:xfrm>
          <a:prstGeom prst="star32">
            <a:avLst>
              <a:gd name="adj" fmla="val 15102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00"/>
              </a:solidFill>
              <a:latin typeface=".VnMonotype corsivaH" pitchFamily="34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9372600" y="0"/>
            <a:ext cx="1219200" cy="1219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00"/>
              </a:solidFill>
              <a:latin typeface=".VnMonotype corsivaH" pitchFamily="34" charset="0"/>
            </a:endParaRP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1447800" y="0"/>
            <a:ext cx="1219200" cy="12954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00"/>
              </a:solidFill>
              <a:latin typeface=".VnMonotype corsivaH" pitchFamily="34" charset="0"/>
            </a:endParaRP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9829800" y="6019800"/>
            <a:ext cx="935038" cy="838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00"/>
              </a:solidFill>
              <a:latin typeface=".VnMonotype corsivaH" pitchFamily="34" charset="0"/>
            </a:endParaRPr>
          </a:p>
        </p:txBody>
      </p:sp>
      <p:pic>
        <p:nvPicPr>
          <p:cNvPr id="170010" name="Picture 26" descr="blumen-pflanzen148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92700"/>
            <a:ext cx="1600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11" name="Picture 27" descr="blumen-pflanzen148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092700"/>
            <a:ext cx="1600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12" name="Picture 28" descr="blumenpflanzen08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5514975"/>
            <a:ext cx="18192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13" name="Picture 29" descr="blumenpflanzen08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05875" y="5483226"/>
            <a:ext cx="19812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14" name="Picture 30" descr="blumenpflanzen08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6" y="5581650"/>
            <a:ext cx="18192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15" name="Picture 31" descr="blumenpflanzen08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38400" y="5549901"/>
            <a:ext cx="19812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0022" name="Text Box 38"/>
          <p:cNvSpPr txBox="1">
            <a:spLocks noChangeArrowheads="1"/>
          </p:cNvSpPr>
          <p:nvPr/>
        </p:nvSpPr>
        <p:spPr bwMode="auto">
          <a:xfrm>
            <a:off x="2214562" y="1647096"/>
            <a:ext cx="7781925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CHÀO MỪNG CÁC THẦY CÔ GIÁO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DỰ GIỜ MÔN TOÁN LỚP 7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Phạm</a:t>
            </a: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Thanh</a:t>
            </a: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Huyền</a:t>
            </a:r>
            <a:endParaRPr lang="en-US" altLang="en-US" sz="24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14565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Count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6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" fill="hold"/>
                                        <p:tgtEl>
                                          <p:spTgt spid="1700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3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3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3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70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70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7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70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17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70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7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7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6" presetClass="entr" presetSubtype="0" repeatCount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0005"/>
                </p:tgtEl>
              </p:cMediaNode>
            </p:audio>
          </p:childTnLst>
        </p:cTn>
      </p:par>
    </p:tnLst>
    <p:bldLst>
      <p:bldP spid="3082" grpId="0" animBg="1"/>
      <p:bldP spid="3082" grpId="1" animBg="1"/>
      <p:bldP spid="3083" grpId="0" animBg="1"/>
      <p:bldP spid="3083" grpId="1" animBg="1"/>
      <p:bldP spid="3084" grpId="0" animBg="1"/>
      <p:bldP spid="3084" grpId="1" animBg="1"/>
      <p:bldP spid="3085" grpId="0" animBg="1"/>
      <p:bldP spid="3085" grpId="1" animBg="1"/>
      <p:bldP spid="1700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25"/>
            <a:ext cx="2514601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 descr="POINSET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648200"/>
            <a:ext cx="2895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0" name="Picture 4" descr="box6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3276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1" name="Picture 5" descr="box2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86200"/>
            <a:ext cx="2667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2" name="Picture 6" descr="box3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0"/>
            <a:ext cx="3200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2209800" y="1219200"/>
            <a:ext cx="84582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Luật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chơi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 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hộp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hộp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hấp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gian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suy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15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giây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3064" name="WordArt 8"/>
          <p:cNvSpPr>
            <a:spLocks noChangeArrowheads="1" noChangeShapeType="1" noTextEdit="1"/>
          </p:cNvSpPr>
          <p:nvPr/>
        </p:nvSpPr>
        <p:spPr bwMode="auto">
          <a:xfrm>
            <a:off x="3505200" y="-19050"/>
            <a:ext cx="5486400" cy="11620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TimeH"/>
              </a:rPr>
              <a:t>Hộp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TimeH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TimeH"/>
              </a:rPr>
              <a:t>quà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TimeH"/>
              </a:rPr>
              <a:t> may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TimeH"/>
              </a:rPr>
              <a:t>mắn</a:t>
            </a:r>
            <a:endParaRPr lang="en-US" sz="3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.VnTimeH"/>
            </a:endParaRPr>
          </a:p>
        </p:txBody>
      </p:sp>
      <p:sp>
        <p:nvSpPr>
          <p:cNvPr id="1536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24000" y="6172200"/>
            <a:ext cx="685800" cy="6858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08901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29540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HỘP QUÀ MÀU VÀNG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628900" y="2100263"/>
            <a:ext cx="6477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Cho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08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43200" y="5257800"/>
            <a:ext cx="1676400" cy="1219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800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Đúng</a:t>
            </a:r>
            <a:endParaRPr lang="en-US" altLang="en-US" sz="2800" dirty="0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7408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00800" y="5257800"/>
            <a:ext cx="1676400" cy="1219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800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74086" name="Oval 6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74087" name="Oval 7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74088" name="Oval 8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74089" name="Oval 9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74090" name="Oval 10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4091" name="Oval 11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74092" name="Oval 12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74093" name="Oval 13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74094" name="Oval 14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4095" name="Oval 15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74096" name="Oval 16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74097" name="Oval 17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74098" name="Oval 18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74099" name="Oval 19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74100" name="Oval 20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74101" name="Oval 21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74102" name="Oval 22"/>
          <p:cNvSpPr>
            <a:spLocks noChangeArrowheads="1"/>
          </p:cNvSpPr>
          <p:nvPr/>
        </p:nvSpPr>
        <p:spPr bwMode="auto">
          <a:xfrm>
            <a:off x="8610600" y="119063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600">
              <a:solidFill>
                <a:srgbClr val="FF3300"/>
              </a:solidFill>
              <a:latin typeface=".VnBodoniH" pitchFamily="34" charset="0"/>
            </a:endParaRPr>
          </a:p>
        </p:txBody>
      </p:sp>
      <p:pic>
        <p:nvPicPr>
          <p:cNvPr id="16407" name="Picture 23" descr="POINSET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4657725"/>
            <a:ext cx="23288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8" name="Picture 24" descr="POINSET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456562"/>
              </p:ext>
            </p:extLst>
          </p:nvPr>
        </p:nvGraphicFramePr>
        <p:xfrm>
          <a:off x="3769784" y="2139157"/>
          <a:ext cx="5262031" cy="627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34880" imgH="266400" progId="Equation.DSMT4">
                  <p:embed/>
                </p:oleObj>
              </mc:Choice>
              <mc:Fallback>
                <p:oleObj name="Equation" r:id="rId8" imgW="22348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69784" y="2139157"/>
                        <a:ext cx="5262031" cy="627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077075"/>
              </p:ext>
            </p:extLst>
          </p:nvPr>
        </p:nvGraphicFramePr>
        <p:xfrm>
          <a:off x="3301030" y="3113566"/>
          <a:ext cx="5354192" cy="635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47840" imgH="266400" progId="Equation.DSMT4">
                  <p:embed/>
                </p:oleObj>
              </mc:Choice>
              <mc:Fallback>
                <p:oleObj name="Equation" r:id="rId10" imgW="2247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01030" y="3113566"/>
                        <a:ext cx="5354192" cy="635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541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74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xit" presetSubtype="16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xit" presetSubtype="16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4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74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74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74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174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7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7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7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7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74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1000" autoRev="1" fill="remove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0" dur="1000" autoRev="1" fill="remove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1" dur="1000" autoRev="1" fill="remove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autoRev="1" fill="remove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nimBg="1"/>
      <p:bldP spid="174086" grpId="0" animBg="1"/>
      <p:bldP spid="174087" grpId="0" animBg="1"/>
      <p:bldP spid="174088" grpId="0" animBg="1"/>
      <p:bldP spid="174089" grpId="0" animBg="1"/>
      <p:bldP spid="174090" grpId="0" animBg="1"/>
      <p:bldP spid="174091" grpId="0" animBg="1"/>
      <p:bldP spid="174092" grpId="0" animBg="1"/>
      <p:bldP spid="174093" grpId="0" animBg="1"/>
      <p:bldP spid="174094" grpId="0" animBg="1"/>
      <p:bldP spid="174095" grpId="0" animBg="1"/>
      <p:bldP spid="174096" grpId="0" animBg="1"/>
      <p:bldP spid="174097" grpId="0" animBg="1"/>
      <p:bldP spid="174098" grpId="0" animBg="1"/>
      <p:bldP spid="174099" grpId="0" animBg="1"/>
      <p:bldP spid="174100" grpId="0" animBg="1"/>
      <p:bldP spid="174101" grpId="0" animBg="1"/>
      <p:bldP spid="1741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25"/>
            <a:ext cx="2514601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 descr="POINSET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648200"/>
            <a:ext cx="2895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0" name="Picture 4" descr="box6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3276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1" name="Picture 5" descr="box2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86200"/>
            <a:ext cx="2667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2" name="Picture 6" descr="box3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0"/>
            <a:ext cx="3200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2209800" y="1219200"/>
            <a:ext cx="84582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Luật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chơi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3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hộp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trong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mỗi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hộp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chứa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hỏi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phần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hấp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dẫn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Thời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gian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nghĩ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mỗi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15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giây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173064" name="WordArt 8"/>
          <p:cNvSpPr>
            <a:spLocks noChangeArrowheads="1" noChangeShapeType="1" noTextEdit="1"/>
          </p:cNvSpPr>
          <p:nvPr/>
        </p:nvSpPr>
        <p:spPr bwMode="auto">
          <a:xfrm>
            <a:off x="3505200" y="-19050"/>
            <a:ext cx="5486400" cy="11620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Hộp</a:t>
            </a: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 </a:t>
            </a:r>
            <a:r>
              <a:rPr kumimoji="0" lang="en-US" sz="3600" b="0" i="0" u="none" strike="noStrike" kern="10" cap="none" spc="0" normalizeH="0" baseline="0" noProof="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quà</a:t>
            </a: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 may </a:t>
            </a:r>
            <a:r>
              <a:rPr kumimoji="0" lang="en-US" sz="3600" b="0" i="0" u="none" strike="noStrike" kern="10" cap="none" spc="0" normalizeH="0" baseline="0" noProof="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mắn</a:t>
            </a:r>
            <a:endParaRPr kumimoji="0" lang="en-US" sz="3600" b="0" i="0" u="none" strike="noStrike" kern="10" cap="none" spc="0" normalizeH="0" baseline="0" noProof="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uLnTx/>
              <a:uFillTx/>
              <a:latin typeface=".VnTimeH"/>
              <a:ea typeface="+mn-ea"/>
              <a:cs typeface="+mn-cs"/>
            </a:endParaRPr>
          </a:p>
        </p:txBody>
      </p:sp>
      <p:sp>
        <p:nvSpPr>
          <p:cNvPr id="1536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24000" y="6172200"/>
            <a:ext cx="685800" cy="6858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77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OINSET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137" y="4724400"/>
            <a:ext cx="23288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26" y="15816"/>
            <a:ext cx="2514601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058400" y="6477000"/>
            <a:ext cx="6096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1440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HỘP QUÀ MÀU XANH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809235" y="2901891"/>
            <a:ext cx="9030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Nga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A(x) – B(x)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sai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?                </a:t>
            </a:r>
          </a:p>
        </p:txBody>
      </p:sp>
      <p:sp>
        <p:nvSpPr>
          <p:cNvPr id="175111" name="AutoShape 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410200"/>
            <a:ext cx="1676400" cy="1219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80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7511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90800" y="5410200"/>
            <a:ext cx="1676400" cy="1219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800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Đúng</a:t>
            </a:r>
            <a:endParaRPr lang="en-US" altLang="en-US" sz="2800" dirty="0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75113" name="Oval 9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75114" name="Oval 10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75115" name="Oval 11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75116" name="Oval 12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75117" name="Oval 13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5118" name="Oval 14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75119" name="Oval 15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75120" name="Oval 16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75121" name="Oval 17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5122" name="Oval 18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75123" name="Oval 19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75124" name="Oval 20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75125" name="Oval 21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75126" name="Oval 22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75127" name="Oval 23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75128" name="Oval 24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75129" name="Oval 25"/>
          <p:cNvSpPr>
            <a:spLocks noChangeArrowheads="1"/>
          </p:cNvSpPr>
          <p:nvPr/>
        </p:nvSpPr>
        <p:spPr bwMode="auto">
          <a:xfrm>
            <a:off x="8610600" y="119063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2234866" y="4887592"/>
            <a:ext cx="182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6600"/>
                </a:solidFill>
                <a:latin typeface="Times New Roman" panose="02020603050405020304" pitchFamily="18" charset="0"/>
              </a:rPr>
              <a:t>A(x) - B(x) =</a:t>
            </a:r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2234866" y="4868911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693427" y="3754101"/>
            <a:ext cx="6198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2819400" y="1066800"/>
            <a:ext cx="5410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  Cho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400" dirty="0">
                <a:latin typeface="Times New Roman" panose="02020603050405020304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endParaRPr lang="en-US" altLang="en-US" sz="2400" baseline="-2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653349"/>
              </p:ext>
            </p:extLst>
          </p:nvPr>
        </p:nvGraphicFramePr>
        <p:xfrm>
          <a:off x="3429000" y="1567087"/>
          <a:ext cx="3776663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82600" imgH="927000" progId="Equation.DSMT4">
                  <p:embed/>
                </p:oleObj>
              </mc:Choice>
              <mc:Fallback>
                <p:oleObj name="Equation" r:id="rId8" imgW="20826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29000" y="1567087"/>
                        <a:ext cx="3776663" cy="147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296686"/>
              </p:ext>
            </p:extLst>
          </p:nvPr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0" imgH="190440" progId="Equation.DSMT4">
                  <p:embed/>
                </p:oleObj>
              </mc:Choice>
              <mc:Fallback>
                <p:oleObj name="Equation" r:id="rId10" imgW="1267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310917"/>
              </p:ext>
            </p:extLst>
          </p:nvPr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90440" progId="Equation.DSMT4">
                  <p:embed/>
                </p:oleObj>
              </mc:Choice>
              <mc:Fallback>
                <p:oleObj name="Equation" r:id="rId12" imgW="1267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679578"/>
              </p:ext>
            </p:extLst>
          </p:nvPr>
        </p:nvGraphicFramePr>
        <p:xfrm>
          <a:off x="2976563" y="3359150"/>
          <a:ext cx="5013325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082600" imgH="927000" progId="Equation.DSMT4">
                  <p:embed/>
                </p:oleObj>
              </mc:Choice>
              <mc:Fallback>
                <p:oleObj name="Equation" r:id="rId13" imgW="2082600" imgH="9270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76563" y="3359150"/>
                        <a:ext cx="5013325" cy="147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290188"/>
              </p:ext>
            </p:extLst>
          </p:nvPr>
        </p:nvGraphicFramePr>
        <p:xfrm>
          <a:off x="4214684" y="4835525"/>
          <a:ext cx="3557716" cy="4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36480" imgH="228600" progId="Equation.DSMT4">
                  <p:embed/>
                </p:oleObj>
              </mc:Choice>
              <mc:Fallback>
                <p:oleObj name="Equation" r:id="rId14" imgW="1536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214684" y="4835525"/>
                        <a:ext cx="3557716" cy="444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46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75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75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xit" presetSubtype="16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xit" presetSubtype="16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75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5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75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75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75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7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7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17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7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7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7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7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75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1000" autoRev="1" fill="remove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0" dur="1000" autoRev="1" fill="remove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1000" autoRev="1" fill="remove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autoRev="1" fill="remove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1" grpId="0" animBg="1"/>
      <p:bldP spid="175113" grpId="0" animBg="1"/>
      <p:bldP spid="175114" grpId="0" animBg="1"/>
      <p:bldP spid="175115" grpId="0" animBg="1"/>
      <p:bldP spid="175116" grpId="0" animBg="1"/>
      <p:bldP spid="175117" grpId="0" animBg="1"/>
      <p:bldP spid="175118" grpId="0" animBg="1"/>
      <p:bldP spid="175119" grpId="0" animBg="1"/>
      <p:bldP spid="175120" grpId="0" animBg="1"/>
      <p:bldP spid="175121" grpId="0" animBg="1"/>
      <p:bldP spid="175122" grpId="0" animBg="1"/>
      <p:bldP spid="175123" grpId="0" animBg="1"/>
      <p:bldP spid="175124" grpId="0" animBg="1"/>
      <p:bldP spid="175125" grpId="0" animBg="1"/>
      <p:bldP spid="175126" grpId="0" animBg="1"/>
      <p:bldP spid="175127" grpId="0" animBg="1"/>
      <p:bldP spid="175128" grpId="0" animBg="1"/>
      <p:bldP spid="1751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25"/>
            <a:ext cx="2514601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 descr="POINSET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648200"/>
            <a:ext cx="2895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0" name="Picture 4" descr="box6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3276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1" name="Picture 5" descr="box2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86200"/>
            <a:ext cx="2667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2" name="Picture 6" descr="box3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0"/>
            <a:ext cx="3200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2209800" y="1219200"/>
            <a:ext cx="84582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Luật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chơi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3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hộp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trong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mỗi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hộp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chứa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hỏi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phần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hấp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dẫn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Thời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gian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nghĩ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mỗi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15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giây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173064" name="WordArt 8"/>
          <p:cNvSpPr>
            <a:spLocks noChangeArrowheads="1" noChangeShapeType="1" noTextEdit="1"/>
          </p:cNvSpPr>
          <p:nvPr/>
        </p:nvSpPr>
        <p:spPr bwMode="auto">
          <a:xfrm>
            <a:off x="3505200" y="-19050"/>
            <a:ext cx="5486400" cy="11620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Hộp</a:t>
            </a: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 </a:t>
            </a:r>
            <a:r>
              <a:rPr kumimoji="0" lang="en-US" sz="3600" b="0" i="0" u="none" strike="noStrike" kern="10" cap="none" spc="0" normalizeH="0" baseline="0" noProof="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quà</a:t>
            </a: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 may </a:t>
            </a:r>
            <a:r>
              <a:rPr kumimoji="0" lang="en-US" sz="3600" b="0" i="0" u="none" strike="noStrike" kern="10" cap="none" spc="0" normalizeH="0" baseline="0" noProof="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mắn</a:t>
            </a:r>
            <a:endParaRPr kumimoji="0" lang="en-US" sz="3600" b="0" i="0" u="none" strike="noStrike" kern="10" cap="none" spc="0" normalizeH="0" baseline="0" noProof="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uLnTx/>
              <a:uFillTx/>
              <a:latin typeface=".VnTimeH"/>
              <a:ea typeface="+mn-ea"/>
              <a:cs typeface="+mn-cs"/>
            </a:endParaRPr>
          </a:p>
        </p:txBody>
      </p:sp>
      <p:sp>
        <p:nvSpPr>
          <p:cNvPr id="1536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24000" y="6172200"/>
            <a:ext cx="685800" cy="6858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792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OINSET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687" y="4724400"/>
            <a:ext cx="23288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10" y="66075"/>
            <a:ext cx="2514601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90600" y="5334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HỘP QUÀ MÀU TÍM</a:t>
            </a:r>
          </a:p>
        </p:txBody>
      </p:sp>
      <p:sp>
        <p:nvSpPr>
          <p:cNvPr id="17613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19450" y="5276850"/>
            <a:ext cx="1676400" cy="762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800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Đúng</a:t>
            </a:r>
            <a:endParaRPr lang="en-US" altLang="en-US" sz="2800" dirty="0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7613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96100" y="5257800"/>
            <a:ext cx="1600200" cy="762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80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76135" name="Oval 7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76136" name="Oval 8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76137" name="Oval 9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76138" name="Oval 10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76139" name="Oval 11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6140" name="Oval 12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76141" name="Oval 13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76142" name="Oval 14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76143" name="Oval 15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6144" name="Oval 16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76145" name="Oval 17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76146" name="Oval 18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76147" name="Oval 19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76148" name="Oval 20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76149" name="Oval 21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76150" name="Oval 22"/>
          <p:cNvSpPr>
            <a:spLocks noChangeArrowheads="1"/>
          </p:cNvSpPr>
          <p:nvPr/>
        </p:nvSpPr>
        <p:spPr bwMode="auto">
          <a:xfrm>
            <a:off x="8610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3300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76151" name="Oval 23"/>
          <p:cNvSpPr>
            <a:spLocks noChangeArrowheads="1"/>
          </p:cNvSpPr>
          <p:nvPr/>
        </p:nvSpPr>
        <p:spPr bwMode="auto">
          <a:xfrm>
            <a:off x="8610600" y="119063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18456" name="Text Box 38"/>
          <p:cNvSpPr txBox="1">
            <a:spLocks noChangeArrowheads="1"/>
          </p:cNvSpPr>
          <p:nvPr/>
        </p:nvSpPr>
        <p:spPr bwMode="auto">
          <a:xfrm>
            <a:off x="1981200" y="1920876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 Bạn An tính P(x) + Q(x) + H(x) như sau, theo em bạn giải đúng hay sai? Giải thích?                </a:t>
            </a:r>
          </a:p>
        </p:txBody>
      </p:sp>
      <p:sp>
        <p:nvSpPr>
          <p:cNvPr id="18457" name="Text Box 42"/>
          <p:cNvSpPr txBox="1">
            <a:spLocks noChangeArrowheads="1"/>
          </p:cNvSpPr>
          <p:nvPr/>
        </p:nvSpPr>
        <p:spPr bwMode="auto">
          <a:xfrm>
            <a:off x="7620000" y="4038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+5</a:t>
            </a:r>
            <a:endParaRPr lang="en-US" altLang="en-US" sz="2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58" name="Text Box 43"/>
              <p:cNvSpPr txBox="1">
                <a:spLocks noChangeArrowheads="1"/>
              </p:cNvSpPr>
              <p:nvPr/>
            </p:nvSpPr>
            <p:spPr bwMode="auto">
              <a:xfrm>
                <a:off x="3048000" y="3962401"/>
                <a:ext cx="29718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P(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)+Q(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)+H(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)=</a:t>
                </a:r>
              </a:p>
            </p:txBody>
          </p:sp>
        </mc:Choice>
        <mc:Fallback xmlns="">
          <p:sp>
            <p:nvSpPr>
              <p:cNvPr id="18458" name="Text 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0" y="3962401"/>
                <a:ext cx="2971800" cy="519113"/>
              </a:xfrm>
              <a:prstGeom prst="rect">
                <a:avLst/>
              </a:prstGeom>
              <a:blipFill>
                <a:blip r:embed="rId8"/>
                <a:stretch>
                  <a:fillRect l="-4098" t="-11765" b="-32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59" name="Text Box 44"/>
              <p:cNvSpPr txBox="1">
                <a:spLocks noChangeArrowheads="1"/>
              </p:cNvSpPr>
              <p:nvPr/>
            </p:nvSpPr>
            <p:spPr bwMode="auto">
              <a:xfrm>
                <a:off x="3124200" y="2667000"/>
                <a:ext cx="56388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               P(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)= 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   </a:t>
                </a:r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-2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  +1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         +   Q(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)= -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</a:t>
                </a:r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+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en-US" alt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          +1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sng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               H(</a:t>
                </a:r>
                <a14:m>
                  <m:oMath xmlns:m="http://schemas.openxmlformats.org/officeDocument/2006/math">
                    <m:r>
                      <a:rPr lang="en-US" altLang="en-US" sz="2800" i="1" u="sng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u="sng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)=          </a:t>
                </a:r>
                <a14:m>
                  <m:oMath xmlns:m="http://schemas.openxmlformats.org/officeDocument/2006/math">
                    <m:r>
                      <a:rPr lang="en-US" altLang="en-US" sz="2800" i="1" u="sng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u="sng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en-US" altLang="en-US" sz="2800" u="sng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+2</a:t>
                </a:r>
                <a14:m>
                  <m:oMath xmlns:m="http://schemas.openxmlformats.org/officeDocument/2006/math">
                    <m:r>
                      <a:rPr lang="en-US" altLang="en-US" sz="2800" i="1" u="sng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800" u="sng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  +3</a:t>
                </a:r>
              </a:p>
            </p:txBody>
          </p:sp>
        </mc:Choice>
        <mc:Fallback xmlns="">
          <p:sp>
            <p:nvSpPr>
              <p:cNvPr id="18459" name="Text 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4200" y="2667000"/>
                <a:ext cx="5638800" cy="1384995"/>
              </a:xfrm>
              <a:prstGeom prst="rect">
                <a:avLst/>
              </a:prstGeom>
              <a:blipFill>
                <a:blip r:embed="rId9"/>
                <a:stretch>
                  <a:fillRect t="-4846" b="-110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60" name="Text Box 45"/>
              <p:cNvSpPr txBox="1">
                <a:spLocks noChangeArrowheads="1"/>
              </p:cNvSpPr>
              <p:nvPr/>
            </p:nvSpPr>
            <p:spPr bwMode="auto">
              <a:xfrm>
                <a:off x="7086600" y="4038600"/>
                <a:ext cx="6096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en-US" sz="2800" dirty="0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60" name="Text 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6600" y="4038600"/>
                <a:ext cx="609600" cy="457200"/>
              </a:xfrm>
              <a:prstGeom prst="rect">
                <a:avLst/>
              </a:prstGeom>
              <a:blipFill>
                <a:blip r:embed="rId10"/>
                <a:stretch>
                  <a:fillRect l="-16000" t="-10667" b="-29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79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xit" presetSubtype="16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xit" presetSubtype="16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76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76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76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76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76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17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7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7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7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7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1000" autoRev="1" fill="remove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0" dur="1000" autoRev="1" fill="remove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1" dur="1000" autoRev="1" fill="remove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autoRev="1" fill="remove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 animBg="1"/>
      <p:bldP spid="176135" grpId="0" animBg="1"/>
      <p:bldP spid="176136" grpId="0" animBg="1"/>
      <p:bldP spid="176137" grpId="0" animBg="1"/>
      <p:bldP spid="176138" grpId="0" animBg="1"/>
      <p:bldP spid="176139" grpId="0" animBg="1"/>
      <p:bldP spid="176140" grpId="0" animBg="1"/>
      <p:bldP spid="176141" grpId="0" animBg="1"/>
      <p:bldP spid="176142" grpId="0" animBg="1"/>
      <p:bldP spid="176143" grpId="0" animBg="1"/>
      <p:bldP spid="176144" grpId="0" animBg="1"/>
      <p:bldP spid="176145" grpId="0" animBg="1"/>
      <p:bldP spid="176146" grpId="0" animBg="1"/>
      <p:bldP spid="176147" grpId="0" animBg="1"/>
      <p:bldP spid="176148" grpId="0" animBg="1"/>
      <p:bldP spid="176149" grpId="0" animBg="1"/>
      <p:bldP spid="176150" grpId="0" animBg="1"/>
      <p:bldP spid="1761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8475" y="271848"/>
            <a:ext cx="10700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Bài</a:t>
            </a:r>
            <a:r>
              <a:rPr lang="en-US" sz="3200" dirty="0">
                <a:solidFill>
                  <a:schemeClr val="bg1"/>
                </a:solidFill>
              </a:rPr>
              <a:t> 7.13. </a:t>
            </a:r>
            <a:r>
              <a:rPr lang="en-US" sz="3200" dirty="0" err="1">
                <a:solidFill>
                  <a:schemeClr val="bg1"/>
                </a:solidFill>
              </a:rPr>
              <a:t>Tìm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hiệu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sau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theo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cách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đặt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tính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trừ</a:t>
            </a:r>
            <a:r>
              <a:rPr lang="en-US" sz="3200" dirty="0">
                <a:solidFill>
                  <a:schemeClr val="bg1"/>
                </a:solidFill>
              </a:rPr>
              <a:t>: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925501"/>
              </p:ext>
            </p:extLst>
          </p:nvPr>
        </p:nvGraphicFramePr>
        <p:xfrm>
          <a:off x="3612030" y="1156344"/>
          <a:ext cx="5675299" cy="876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6920" imgH="266400" progId="Equation.DSMT4">
                  <p:embed/>
                </p:oleObj>
              </mc:Choice>
              <mc:Fallback>
                <p:oleObj name="Equation" r:id="rId2" imgW="1726920" imgH="2664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12030" y="1156344"/>
                        <a:ext cx="5675299" cy="876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731689"/>
              </p:ext>
            </p:extLst>
          </p:nvPr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0" imgH="190440" progId="Equation.DSMT4">
                  <p:embed/>
                </p:oleObj>
              </mc:Choice>
              <mc:Fallback>
                <p:oleObj name="Equation" r:id="rId4" imgW="126720" imgH="190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957373"/>
              </p:ext>
            </p:extLst>
          </p:nvPr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720" imgH="190440" progId="Equation.DSMT4">
                  <p:embed/>
                </p:oleObj>
              </mc:Choice>
              <mc:Fallback>
                <p:oleObj name="Equation" r:id="rId6" imgW="126720" imgH="1904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082998"/>
              </p:ext>
            </p:extLst>
          </p:nvPr>
        </p:nvGraphicFramePr>
        <p:xfrm>
          <a:off x="3592122" y="2792627"/>
          <a:ext cx="2954728" cy="749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01440" imgH="228600" progId="Equation.DSMT4">
                  <p:embed/>
                </p:oleObj>
              </mc:Choice>
              <mc:Fallback>
                <p:oleObj name="Equation" r:id="rId7" imgW="90144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92122" y="2792627"/>
                        <a:ext cx="2954728" cy="749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21170"/>
              </p:ext>
            </p:extLst>
          </p:nvPr>
        </p:nvGraphicFramePr>
        <p:xfrm>
          <a:off x="4851400" y="3541713"/>
          <a:ext cx="1804087" cy="637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57200" imgH="190440" progId="Equation.DSMT4">
                  <p:embed/>
                </p:oleObj>
              </mc:Choice>
              <mc:Fallback>
                <p:oleObj name="Equation" r:id="rId9" imgW="457200" imgH="1904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51400" y="3541713"/>
                        <a:ext cx="1804087" cy="637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20808" y="3318774"/>
            <a:ext cx="47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-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120808" y="4312508"/>
            <a:ext cx="3534679" cy="2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46162" y="2121708"/>
            <a:ext cx="2804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164526"/>
              </p:ext>
            </p:extLst>
          </p:nvPr>
        </p:nvGraphicFramePr>
        <p:xfrm>
          <a:off x="2853280" y="4287893"/>
          <a:ext cx="3776363" cy="78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28520" imgH="228600" progId="Equation.DSMT4">
                  <p:embed/>
                </p:oleObj>
              </mc:Choice>
              <mc:Fallback>
                <p:oleObj name="Equation" r:id="rId11" imgW="1028520" imgH="2286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53280" y="4287893"/>
                        <a:ext cx="3776363" cy="787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924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8475" y="271848"/>
            <a:ext cx="10700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Bài</a:t>
            </a:r>
            <a:r>
              <a:rPr lang="en-US" sz="3200" dirty="0">
                <a:solidFill>
                  <a:schemeClr val="bg1"/>
                </a:solidFill>
              </a:rPr>
              <a:t> 7.15. Cho </a:t>
            </a:r>
            <a:r>
              <a:rPr lang="en-US" sz="3200" dirty="0" err="1">
                <a:solidFill>
                  <a:schemeClr val="bg1"/>
                </a:solidFill>
              </a:rPr>
              <a:t>các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đa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thức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731689"/>
              </p:ext>
            </p:extLst>
          </p:nvPr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90440" progId="Equation.DSMT4">
                  <p:embed/>
                </p:oleObj>
              </mc:Choice>
              <mc:Fallback>
                <p:oleObj name="Equation" r:id="rId2" imgW="126720" imgH="190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957373"/>
              </p:ext>
            </p:extLst>
          </p:nvPr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0" imgH="190440" progId="Equation.DSMT4">
                  <p:embed/>
                </p:oleObj>
              </mc:Choice>
              <mc:Fallback>
                <p:oleObj name="Equation" r:id="rId4" imgW="126720" imgH="1904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20355"/>
              </p:ext>
            </p:extLst>
          </p:nvPr>
        </p:nvGraphicFramePr>
        <p:xfrm>
          <a:off x="5424399" y="271848"/>
          <a:ext cx="4089617" cy="222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73120" imgH="799920" progId="Equation.DSMT4">
                  <p:embed/>
                </p:oleObj>
              </mc:Choice>
              <mc:Fallback>
                <p:oleObj name="Equation" r:id="rId5" imgW="147312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24399" y="271848"/>
                        <a:ext cx="4089617" cy="2221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15346"/>
              </p:ext>
            </p:extLst>
          </p:nvPr>
        </p:nvGraphicFramePr>
        <p:xfrm>
          <a:off x="1171832" y="3276043"/>
          <a:ext cx="5545520" cy="554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86000" imgH="228600" progId="Equation.DSMT4">
                  <p:embed/>
                </p:oleObj>
              </mc:Choice>
              <mc:Fallback>
                <p:oleObj name="Equation" r:id="rId7" imgW="2286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71832" y="3276043"/>
                        <a:ext cx="5545520" cy="554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363198"/>
              </p:ext>
            </p:extLst>
          </p:nvPr>
        </p:nvGraphicFramePr>
        <p:xfrm>
          <a:off x="1171831" y="4172938"/>
          <a:ext cx="4561703" cy="558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866600" imgH="228600" progId="Equation.DSMT4">
                  <p:embed/>
                </p:oleObj>
              </mc:Choice>
              <mc:Fallback>
                <p:oleObj name="Equation" r:id="rId9" imgW="1866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71831" y="4172938"/>
                        <a:ext cx="4561703" cy="558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712556"/>
              </p:ext>
            </p:extLst>
          </p:nvPr>
        </p:nvGraphicFramePr>
        <p:xfrm>
          <a:off x="1060618" y="5073857"/>
          <a:ext cx="5165787" cy="543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71520" imgH="228600" progId="Equation.DSMT4">
                  <p:embed/>
                </p:oleObj>
              </mc:Choice>
              <mc:Fallback>
                <p:oleObj name="Equation" r:id="rId11" imgW="21715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60618" y="5073857"/>
                        <a:ext cx="5165787" cy="543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38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0195" y="316144"/>
            <a:ext cx="107009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7.16.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Nam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+8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 +5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90440" progId="Equation.DSMT4">
                  <p:embed/>
                </p:oleObj>
              </mc:Choice>
              <mc:Fallback>
                <p:oleObj name="Equation" r:id="rId2" imgW="126720" imgH="190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87900" y="2501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0" imgH="190440" progId="Equation.DSMT4">
                  <p:embed/>
                </p:oleObj>
              </mc:Choice>
              <mc:Fallback>
                <p:oleObj name="Equation" r:id="rId4" imgW="126720" imgH="1904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87900" y="2501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7231" y="4819018"/>
            <a:ext cx="108492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9145" y="5311677"/>
                <a:ext cx="1076178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err="1">
                    <a:solidFill>
                      <a:srgbClr val="66FF33"/>
                    </a:solidFill>
                  </a:rPr>
                  <a:t>Tổng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số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tiền</a:t>
                </a:r>
                <a:r>
                  <a:rPr lang="en-US" sz="2800" dirty="0">
                    <a:solidFill>
                      <a:srgbClr val="66FF33"/>
                    </a:solidFill>
                  </a:rPr>
                  <a:t> Nam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phải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trả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để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mua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số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sách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đó</a:t>
                </a:r>
                <a:r>
                  <a:rPr lang="en-US" sz="2800" dirty="0">
                    <a:solidFill>
                      <a:srgbClr val="66FF33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66FF33"/>
                    </a:solidFill>
                  </a:rPr>
                  <a:t>là</a:t>
                </a:r>
                <a:endParaRPr lang="en-US" sz="2800" dirty="0">
                  <a:solidFill>
                    <a:srgbClr val="66FF33"/>
                  </a:solidFill>
                </a:endParaRPr>
              </a:p>
              <a:p>
                <a:r>
                  <a:rPr lang="en-US" sz="2800" dirty="0">
                    <a:solidFill>
                      <a:srgbClr val="66FF33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6FF33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solidFill>
                      <a:srgbClr val="66FF33"/>
                    </a:solidFill>
                  </a:rPr>
                  <a:t> + 5).15000+ (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6FF33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solidFill>
                      <a:srgbClr val="66FF33"/>
                    </a:solidFill>
                  </a:rPr>
                  <a:t>+8).12500+ 21500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6FF33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solidFill>
                      <a:srgbClr val="66FF33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6FF33"/>
                        </a:solidFill>
                        <a:latin typeface="Cambria Math" panose="02040503050406030204" pitchFamily="18" charset="0"/>
                      </a:rPr>
                      <m:t>49000</m:t>
                    </m:r>
                    <m:r>
                      <a:rPr lang="en-US" sz="2800" i="1" dirty="0" smtClean="0">
                        <a:solidFill>
                          <a:srgbClr val="66FF33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dirty="0" smtClean="0">
                        <a:solidFill>
                          <a:srgbClr val="66FF33"/>
                        </a:solidFill>
                        <a:latin typeface="Cambria Math" panose="02040503050406030204" pitchFamily="18" charset="0"/>
                      </a:rPr>
                      <m:t>+175000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145" y="5311677"/>
                <a:ext cx="10761784" cy="954107"/>
              </a:xfrm>
              <a:prstGeom prst="rect">
                <a:avLst/>
              </a:prstGeom>
              <a:blipFill>
                <a:blip r:embed="rId6"/>
                <a:stretch>
                  <a:fillRect l="-396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98717"/>
              </p:ext>
            </p:extLst>
          </p:nvPr>
        </p:nvGraphicFramePr>
        <p:xfrm>
          <a:off x="806712" y="2188233"/>
          <a:ext cx="550264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8260">
                  <a:extLst>
                    <a:ext uri="{9D8B030D-6E8A-4147-A177-3AD203B41FA5}">
                      <a16:colId xmlns:a16="http://schemas.microsoft.com/office/drawing/2014/main" val="862444858"/>
                    </a:ext>
                  </a:extLst>
                </a:gridCol>
                <a:gridCol w="2234388">
                  <a:extLst>
                    <a:ext uri="{9D8B030D-6E8A-4147-A177-3AD203B41FA5}">
                      <a16:colId xmlns:a16="http://schemas.microsoft.com/office/drawing/2014/main" val="1387941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cuốn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359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09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khảo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7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</a:t>
                      </a: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621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1590602"/>
                  </p:ext>
                </p:extLst>
              </p:nvPr>
            </p:nvGraphicFramePr>
            <p:xfrm>
              <a:off x="6309360" y="2188233"/>
              <a:ext cx="4740814" cy="12161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0407">
                      <a:extLst>
                        <a:ext uri="{9D8B030D-6E8A-4147-A177-3AD203B41FA5}">
                          <a16:colId xmlns:a16="http://schemas.microsoft.com/office/drawing/2014/main" val="2305477057"/>
                        </a:ext>
                      </a:extLst>
                    </a:gridCol>
                    <a:gridCol w="2370407">
                      <a:extLst>
                        <a:ext uri="{9D8B030D-6E8A-4147-A177-3AD203B41FA5}">
                          <a16:colId xmlns:a16="http://schemas.microsoft.com/office/drawing/2014/main" val="802981705"/>
                        </a:ext>
                      </a:extLst>
                    </a:gridCol>
                  </a:tblGrid>
                  <a:tr h="70975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Số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lượng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Số</a:t>
                          </a:r>
                          <a:r>
                            <a:rPr lang="en-US" baseline="0" dirty="0"/>
                            <a:t> </a:t>
                          </a:r>
                          <a:r>
                            <a:rPr lang="en-US" baseline="0" dirty="0" err="1"/>
                            <a:t>tiền</a:t>
                          </a:r>
                          <a:r>
                            <a:rPr lang="en-US" baseline="0" dirty="0"/>
                            <a:t> </a:t>
                          </a:r>
                          <a:r>
                            <a:rPr lang="en-US" baseline="0" dirty="0" err="1"/>
                            <a:t>cần</a:t>
                          </a:r>
                          <a:r>
                            <a:rPr lang="en-US" baseline="0" dirty="0"/>
                            <a:t> </a:t>
                          </a:r>
                          <a:r>
                            <a:rPr lang="en-US" baseline="0" dirty="0" err="1"/>
                            <a:t>trả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5929958"/>
                      </a:ext>
                    </a:extLst>
                  </a:tr>
                  <a:tr h="5063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+5).15000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02493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1590602"/>
                  </p:ext>
                </p:extLst>
              </p:nvPr>
            </p:nvGraphicFramePr>
            <p:xfrm>
              <a:off x="6309360" y="2188233"/>
              <a:ext cx="4740814" cy="12161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0407">
                      <a:extLst>
                        <a:ext uri="{9D8B030D-6E8A-4147-A177-3AD203B41FA5}">
                          <a16:colId xmlns:a16="http://schemas.microsoft.com/office/drawing/2014/main" val="2305477057"/>
                        </a:ext>
                      </a:extLst>
                    </a:gridCol>
                    <a:gridCol w="2370407">
                      <a:extLst>
                        <a:ext uri="{9D8B030D-6E8A-4147-A177-3AD203B41FA5}">
                          <a16:colId xmlns:a16="http://schemas.microsoft.com/office/drawing/2014/main" val="802981705"/>
                        </a:ext>
                      </a:extLst>
                    </a:gridCol>
                  </a:tblGrid>
                  <a:tr h="70975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Số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en-US" dirty="0" err="1" smtClean="0"/>
                            <a:t>lượng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Số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baseline="0" dirty="0" err="1" smtClean="0"/>
                            <a:t>tiền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baseline="0" dirty="0" err="1" smtClean="0"/>
                            <a:t>cần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baseline="0" dirty="0" err="1" smtClean="0"/>
                            <a:t>trả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5929958"/>
                      </a:ext>
                    </a:extLst>
                  </a:tr>
                  <a:tr h="5063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14" t="-145238" r="-101028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0514" t="-145238" r="-1028" b="-23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024932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2251934"/>
                  </p:ext>
                </p:extLst>
              </p:nvPr>
            </p:nvGraphicFramePr>
            <p:xfrm>
              <a:off x="6302326" y="3393154"/>
              <a:ext cx="4747848" cy="6459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3924">
                      <a:extLst>
                        <a:ext uri="{9D8B030D-6E8A-4147-A177-3AD203B41FA5}">
                          <a16:colId xmlns:a16="http://schemas.microsoft.com/office/drawing/2014/main" val="1282789389"/>
                        </a:ext>
                      </a:extLst>
                    </a:gridCol>
                    <a:gridCol w="2373924">
                      <a:extLst>
                        <a:ext uri="{9D8B030D-6E8A-4147-A177-3AD203B41FA5}">
                          <a16:colId xmlns:a16="http://schemas.microsoft.com/office/drawing/2014/main" val="457118136"/>
                        </a:ext>
                      </a:extLst>
                    </a:gridCol>
                  </a:tblGrid>
                  <a:tr h="64594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+8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 +8).12500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5834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2251934"/>
                  </p:ext>
                </p:extLst>
              </p:nvPr>
            </p:nvGraphicFramePr>
            <p:xfrm>
              <a:off x="6302326" y="3393154"/>
              <a:ext cx="4747848" cy="6459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3924">
                      <a:extLst>
                        <a:ext uri="{9D8B030D-6E8A-4147-A177-3AD203B41FA5}">
                          <a16:colId xmlns:a16="http://schemas.microsoft.com/office/drawing/2014/main" val="1282789389"/>
                        </a:ext>
                      </a:extLst>
                    </a:gridCol>
                    <a:gridCol w="2373924">
                      <a:extLst>
                        <a:ext uri="{9D8B030D-6E8A-4147-A177-3AD203B41FA5}">
                          <a16:colId xmlns:a16="http://schemas.microsoft.com/office/drawing/2014/main" val="457118136"/>
                        </a:ext>
                      </a:extLst>
                    </a:gridCol>
                  </a:tblGrid>
                  <a:tr h="6459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6" t="-935" r="-101026" b="-3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0256" t="-935" r="-1026" b="-37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5834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6967522"/>
                  </p:ext>
                </p:extLst>
              </p:nvPr>
            </p:nvGraphicFramePr>
            <p:xfrm>
              <a:off x="6309360" y="4058219"/>
              <a:ext cx="4740814" cy="5074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0407">
                      <a:extLst>
                        <a:ext uri="{9D8B030D-6E8A-4147-A177-3AD203B41FA5}">
                          <a16:colId xmlns:a16="http://schemas.microsoft.com/office/drawing/2014/main" val="4006079459"/>
                        </a:ext>
                      </a:extLst>
                    </a:gridCol>
                    <a:gridCol w="2370407">
                      <a:extLst>
                        <a:ext uri="{9D8B030D-6E8A-4147-A177-3AD203B41FA5}">
                          <a16:colId xmlns:a16="http://schemas.microsoft.com/office/drawing/2014/main" val="846351976"/>
                        </a:ext>
                      </a:extLst>
                    </a:gridCol>
                  </a:tblGrid>
                  <a:tr h="50745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21500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4466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6967522"/>
                  </p:ext>
                </p:extLst>
              </p:nvPr>
            </p:nvGraphicFramePr>
            <p:xfrm>
              <a:off x="6309360" y="4058219"/>
              <a:ext cx="4740814" cy="5074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0407">
                      <a:extLst>
                        <a:ext uri="{9D8B030D-6E8A-4147-A177-3AD203B41FA5}">
                          <a16:colId xmlns:a16="http://schemas.microsoft.com/office/drawing/2014/main" val="4006079459"/>
                        </a:ext>
                      </a:extLst>
                    </a:gridCol>
                    <a:gridCol w="2370407">
                      <a:extLst>
                        <a:ext uri="{9D8B030D-6E8A-4147-A177-3AD203B41FA5}">
                          <a16:colId xmlns:a16="http://schemas.microsoft.com/office/drawing/2014/main" val="846351976"/>
                        </a:ext>
                      </a:extLst>
                    </a:gridCol>
                  </a:tblGrid>
                  <a:tr h="50745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14" t="-1190" r="-101028" b="-5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0514" t="-1190" r="-1028" b="-59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4466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2281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  <p:bldP spid="6" grpId="1" build="allAtOnce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59" y="309489"/>
            <a:ext cx="120278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7.17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mảnh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chiều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65m,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chiều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rộng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chiều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chiều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rộng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kích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thước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cụ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7.1.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Tìm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biến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mảnh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xung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quanh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14203" y="3108960"/>
            <a:ext cx="2602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455" y="1976510"/>
            <a:ext cx="5705557" cy="40725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0671" y="3854548"/>
                <a:ext cx="4979963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Diện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tích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xung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quanh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của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bể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bơi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là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.3</m:t>
                    </m:r>
                    <m:r>
                      <a:rPr kumimoji="0" lang="en-US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2800" b="0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 </m:t>
                    </m:r>
                    <m:sSup>
                      <m:sSupPr>
                        <m:ctrlPr>
                          <a:rPr kumimoji="0" lang="en-US" sz="28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8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  <m:r>
                          <a:rPr kumimoji="0" lang="en-US" sz="28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0" lang="en-US" sz="28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66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Diện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tích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mảnh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đất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là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65.(</m:t>
                    </m:r>
                    <m:r>
                      <a:rPr kumimoji="0" lang="en-US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+9)</m:t>
                    </m:r>
                  </m:oMath>
                </a14:m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514350" indent="-514350">
                  <a:buFontTx/>
                  <a:buAutoNum type="alphaLcParenR"/>
                  <a:defRPr/>
                </a:pP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Phần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đất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xung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quanh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bể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bơi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là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65.(</m:t>
                    </m:r>
                    <m:r>
                      <a:rPr lang="en-US" sz="28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+9)</m:t>
                    </m:r>
                  </m:oMath>
                </a14:m>
                <a:r>
                  <a:rPr lang="en-US" sz="2800" dirty="0">
                    <a:solidFill>
                      <a:srgbClr val="00B0F0"/>
                    </a:solidFill>
                  </a:rPr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solidFill>
                    <a:srgbClr val="00B0F0"/>
                  </a:solidFill>
                </a:endParaRPr>
              </a:p>
              <a:p>
                <a:pPr>
                  <a:defRPr/>
                </a:pPr>
                <a:r>
                  <a:rPr lang="en-US" sz="2800" dirty="0">
                    <a:solidFill>
                      <a:srgbClr val="00B0F0"/>
                    </a:solidFill>
                  </a:rPr>
                  <a:t>=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rgbClr val="00B0F0"/>
                    </a:solidFill>
                  </a:rPr>
                  <a:t>+ 6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solidFill>
                      <a:srgbClr val="00B0F0"/>
                    </a:solidFill>
                  </a:rPr>
                  <a:t> + 585</a:t>
                </a: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66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671" y="3854548"/>
                <a:ext cx="4979963" cy="3539430"/>
              </a:xfrm>
              <a:prstGeom prst="rect">
                <a:avLst/>
              </a:prstGeom>
              <a:blipFill>
                <a:blip r:embed="rId3"/>
                <a:stretch>
                  <a:fillRect l="-2570" t="-1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82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-227013"/>
            <a:ext cx="7162800" cy="1477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05001" y="1233489"/>
            <a:ext cx="5910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4000" b="1" dirty="0">
                <a:latin typeface="Times New Roman" panose="02020603050405020304" pitchFamily="18" charset="0"/>
              </a:rPr>
              <a:t>  : Cho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đa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endParaRPr lang="en-US" altLang="en-US" sz="4000" b="1" u="sng" dirty="0">
              <a:latin typeface="Times New Roman" panose="02020603050405020304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09800" y="3095626"/>
            <a:ext cx="845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P(x) + Q(x) </a:t>
            </a:r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>
            <a:off x="1905000" y="6858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605847"/>
              </p:ext>
            </p:extLst>
          </p:nvPr>
        </p:nvGraphicFramePr>
        <p:xfrm>
          <a:off x="2209800" y="1935164"/>
          <a:ext cx="5654488" cy="634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24552" imgH="800021" progId="Equation.DSMT4">
                  <p:embed/>
                </p:oleObj>
              </mc:Choice>
              <mc:Fallback>
                <p:oleObj name="Equation" r:id="rId2" imgW="7124552" imgH="80002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09800" y="1935164"/>
                        <a:ext cx="5654488" cy="634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713544"/>
              </p:ext>
            </p:extLst>
          </p:nvPr>
        </p:nvGraphicFramePr>
        <p:xfrm>
          <a:off x="2209800" y="2460630"/>
          <a:ext cx="4140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40000" imgH="545760" progId="Equation.DSMT4">
                  <p:embed/>
                </p:oleObj>
              </mc:Choice>
              <mc:Fallback>
                <p:oleObj name="Equation" r:id="rId4" imgW="414000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9800" y="2460630"/>
                        <a:ext cx="41402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477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4" grpId="0"/>
      <p:bldP spid="71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7034" y="990829"/>
            <a:ext cx="3257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680" y="1477910"/>
            <a:ext cx="10390988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680" y="2563853"/>
            <a:ext cx="11460481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680" y="1991389"/>
            <a:ext cx="11212286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7.14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7.17(SGK).</a:t>
            </a:r>
          </a:p>
        </p:txBody>
      </p:sp>
    </p:spTree>
    <p:extLst>
      <p:ext uri="{BB962C8B-B14F-4D97-AF65-F5344CB8AC3E}">
        <p14:creationId xmlns:p14="http://schemas.microsoft.com/office/powerpoint/2010/main" val="274175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-227013"/>
            <a:ext cx="7162800" cy="1477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>
            <a:off x="1905000" y="6858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091197"/>
              </p:ext>
            </p:extLst>
          </p:nvPr>
        </p:nvGraphicFramePr>
        <p:xfrm>
          <a:off x="699290" y="1477109"/>
          <a:ext cx="11119349" cy="3038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28920" imgH="1155600" progId="Equation.DSMT4">
                  <p:embed/>
                </p:oleObj>
              </mc:Choice>
              <mc:Fallback>
                <p:oleObj name="Equation" r:id="rId2" imgW="422892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99290" y="1477109"/>
                        <a:ext cx="11119349" cy="3038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85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30666" y="924798"/>
            <a:ext cx="90435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Để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cộng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trừ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đa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thức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một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biến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ta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thường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làm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theo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các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bước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sau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8232" y="1817350"/>
            <a:ext cx="8848395" cy="55399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Bước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1: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Viết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đa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thức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trong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dấu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ngoặc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8233" y="2747018"/>
            <a:ext cx="8852978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Bước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2: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Bỏ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dấu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ngoặc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            (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dựa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vào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quy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tắc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“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dấu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ngoặc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”)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35167" y="4115663"/>
            <a:ext cx="8844169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Bước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3: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Nhóm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đơn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thức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(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hạng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tử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cùng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bậc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với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nhau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	   (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áp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dụng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tính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chất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giao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hoán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kết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hợp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8232" y="5518474"/>
            <a:ext cx="8850427" cy="55399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Bước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4: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Cộng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trừ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đơn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thức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cùng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bậc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trong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các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nhóm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5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YY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5105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105400" y="502920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P(x)      = 2x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+ 5x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- 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+ 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- x- 1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+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u="sng">
                <a:solidFill>
                  <a:srgbClr val="000000"/>
                </a:solidFill>
                <a:latin typeface="Times New Roman" panose="02020603050405020304" pitchFamily="18" charset="0"/>
              </a:rPr>
              <a:t>  -Q(x)     =           x</a:t>
            </a:r>
            <a:r>
              <a:rPr lang="en-US" altLang="en-US" sz="2400" u="sng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2400" u="sng">
                <a:solidFill>
                  <a:srgbClr val="000000"/>
                </a:solidFill>
                <a:latin typeface="Times New Roman" panose="02020603050405020304" pitchFamily="18" charset="0"/>
              </a:rPr>
              <a:t>   - x</a:t>
            </a:r>
            <a:r>
              <a:rPr lang="en-US" altLang="en-US" sz="2400" u="sng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400" u="sng">
                <a:solidFill>
                  <a:srgbClr val="000000"/>
                </a:solidFill>
                <a:latin typeface="Times New Roman" panose="02020603050405020304" pitchFamily="18" charset="0"/>
              </a:rPr>
              <a:t>        -5x - 2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P(x)-Q(x)= 2x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+ 6x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-2x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+ x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-6x  -3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257800" y="4191001"/>
            <a:ext cx="472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 i="1" u="sng">
                <a:solidFill>
                  <a:srgbClr val="FF0066"/>
                </a:solidFill>
                <a:latin typeface="Times New Roman" panose="02020603050405020304" pitchFamily="18" charset="0"/>
              </a:rPr>
              <a:t>Cách trình bày  khác của cách 2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1809751" y="3169444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785295" y="1535782"/>
            <a:ext cx="3963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xác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- Q(x) ?</a:t>
            </a:r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4727215" y="1535782"/>
            <a:ext cx="4475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Q(x) = -(-x</a:t>
            </a:r>
            <a:r>
              <a:rPr lang="en-US" altLang="en-US" b="1" i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+ x</a:t>
            </a:r>
            <a:r>
              <a:rPr lang="en-US" altLang="en-US" b="1" i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+ 5x +2)</a:t>
            </a: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4727215" y="902188"/>
            <a:ext cx="63738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Cho 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Q(x) = (-x</a:t>
            </a:r>
            <a:r>
              <a:rPr lang="en-US" altLang="en-US" b="1" i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+ x</a:t>
            </a:r>
            <a:r>
              <a:rPr lang="en-US" altLang="en-US" b="1" i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+ 5x +2)</a:t>
            </a:r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5660845" y="2113303"/>
            <a:ext cx="2986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x</a:t>
            </a:r>
            <a:r>
              <a:rPr lang="en-US" altLang="en-US" b="1" i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4 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- x</a:t>
            </a:r>
            <a:r>
              <a:rPr lang="en-US" altLang="en-US" b="1" i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-5x - 2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75582" y="228600"/>
            <a:ext cx="220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Mở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rộng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0168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7" grpId="0"/>
      <p:bldP spid="100370" grpId="0"/>
      <p:bldP spid="100371" grpId="0"/>
      <p:bldP spid="1003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524000" y="1"/>
            <a:ext cx="9144000" cy="823913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57150" cmpd="thinThick">
            <a:pattFill prst="pct90">
              <a:fgClr>
                <a:srgbClr val="0066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Arial Narrow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339" name="Picture 18" descr="book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76200"/>
            <a:ext cx="1295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0" name="Group 13"/>
          <p:cNvGrpSpPr>
            <a:grpSpLocks/>
          </p:cNvGrpSpPr>
          <p:nvPr/>
        </p:nvGrpSpPr>
        <p:grpSpPr bwMode="auto">
          <a:xfrm>
            <a:off x="9906000" y="228600"/>
            <a:ext cx="685800" cy="838200"/>
            <a:chOff x="4368" y="3600"/>
            <a:chExt cx="576" cy="624"/>
          </a:xfrm>
        </p:grpSpPr>
        <p:pic>
          <p:nvPicPr>
            <p:cNvPr id="14373" name="Picture 14" descr="22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3600"/>
              <a:ext cx="402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74" name="Picture 15" descr="2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3648"/>
              <a:ext cx="480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41" name="WordArt 19"/>
          <p:cNvSpPr>
            <a:spLocks noChangeArrowheads="1" noChangeShapeType="1" noTextEdit="1"/>
          </p:cNvSpPr>
          <p:nvPr/>
        </p:nvSpPr>
        <p:spPr bwMode="auto">
          <a:xfrm>
            <a:off x="3352800" y="76200"/>
            <a:ext cx="5562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0" cap="none" spc="0" normalizeH="0" baseline="0" noProof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.VnArial Narrow"/>
              <a:ea typeface="+mn-ea"/>
              <a:cs typeface="+mn-cs"/>
            </a:endParaRPr>
          </a:p>
        </p:txBody>
      </p:sp>
      <p:sp>
        <p:nvSpPr>
          <p:cNvPr id="51" name="Text Box 151"/>
          <p:cNvSpPr txBox="1">
            <a:spLocks noChangeArrowheads="1"/>
          </p:cNvSpPr>
          <p:nvPr/>
        </p:nvSpPr>
        <p:spPr bwMode="auto">
          <a:xfrm>
            <a:off x="1752600" y="914401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Trong các cách đặt phép tính sau, cách nào đặt đúng, cách nào đặt sai ? Hãy thực hiện phép tính ở cách đặt đúng</a:t>
            </a: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52" name="Text Box 151"/>
          <p:cNvSpPr txBox="1">
            <a:spLocks noChangeArrowheads="1"/>
          </p:cNvSpPr>
          <p:nvPr/>
        </p:nvSpPr>
        <p:spPr bwMode="auto">
          <a:xfrm>
            <a:off x="2349500" y="2019301"/>
            <a:ext cx="2603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   = 2x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 –  x - 1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53" name="Text Box 151"/>
          <p:cNvSpPr txBox="1">
            <a:spLocks noChangeArrowheads="1"/>
          </p:cNvSpPr>
          <p:nvPr/>
        </p:nvSpPr>
        <p:spPr bwMode="auto">
          <a:xfrm>
            <a:off x="2349500" y="2344976"/>
            <a:ext cx="3241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Q(x)    = 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  - 5x + 2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2133600" y="2171700"/>
            <a:ext cx="3529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+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Arial Narrow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5" name="Straight Connector 54"/>
          <p:cNvCxnSpPr>
            <a:cxnSpLocks noChangeShapeType="1"/>
          </p:cNvCxnSpPr>
          <p:nvPr/>
        </p:nvCxnSpPr>
        <p:spPr bwMode="auto">
          <a:xfrm>
            <a:off x="2133601" y="2741614"/>
            <a:ext cx="2651125" cy="1587"/>
          </a:xfrm>
          <a:prstGeom prst="line">
            <a:avLst/>
          </a:prstGeom>
          <a:noFill/>
          <a:ln w="9525" algn="ctr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Text Box 151"/>
          <p:cNvSpPr txBox="1">
            <a:spLocks noChangeArrowheads="1"/>
          </p:cNvSpPr>
          <p:nvPr/>
        </p:nvSpPr>
        <p:spPr bwMode="auto">
          <a:xfrm>
            <a:off x="1828800" y="2754313"/>
            <a:ext cx="167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+ Q(x) =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84" name="Text Box 151"/>
          <p:cNvSpPr txBox="1">
            <a:spLocks noChangeArrowheads="1"/>
          </p:cNvSpPr>
          <p:nvPr/>
        </p:nvSpPr>
        <p:spPr bwMode="auto">
          <a:xfrm>
            <a:off x="6886575" y="2006601"/>
            <a:ext cx="2603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   = 2x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–  x - 1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85" name="Text Box 151"/>
          <p:cNvSpPr txBox="1">
            <a:spLocks noChangeArrowheads="1"/>
          </p:cNvSpPr>
          <p:nvPr/>
        </p:nvSpPr>
        <p:spPr bwMode="auto">
          <a:xfrm>
            <a:off x="6858001" y="2384426"/>
            <a:ext cx="324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Q(x)    = 2   - 5x + 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2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6670675" y="2159000"/>
            <a:ext cx="2680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-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Arial Narrow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8" name="Straight Connector 87"/>
          <p:cNvCxnSpPr>
            <a:cxnSpLocks noChangeShapeType="1"/>
          </p:cNvCxnSpPr>
          <p:nvPr/>
        </p:nvCxnSpPr>
        <p:spPr bwMode="auto">
          <a:xfrm>
            <a:off x="6670676" y="2728914"/>
            <a:ext cx="2651125" cy="1587"/>
          </a:xfrm>
          <a:prstGeom prst="line">
            <a:avLst/>
          </a:prstGeom>
          <a:noFill/>
          <a:ln w="9525" algn="ctr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Text Box 151"/>
          <p:cNvSpPr txBox="1">
            <a:spLocks noChangeArrowheads="1"/>
          </p:cNvSpPr>
          <p:nvPr/>
        </p:nvSpPr>
        <p:spPr bwMode="auto">
          <a:xfrm>
            <a:off x="6365875" y="2727326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- Q(x) =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95" name="Text Box 151"/>
          <p:cNvSpPr txBox="1">
            <a:spLocks noChangeArrowheads="1"/>
          </p:cNvSpPr>
          <p:nvPr/>
        </p:nvSpPr>
        <p:spPr bwMode="auto">
          <a:xfrm>
            <a:off x="1752600" y="1611314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Cách 1</a:t>
            </a: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96" name="Text Box 151"/>
          <p:cNvSpPr txBox="1">
            <a:spLocks noChangeArrowheads="1"/>
          </p:cNvSpPr>
          <p:nvPr/>
        </p:nvSpPr>
        <p:spPr bwMode="auto">
          <a:xfrm>
            <a:off x="6400800" y="16002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Cách 2</a:t>
            </a: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97" name="Text Box 151"/>
          <p:cNvSpPr txBox="1">
            <a:spLocks noChangeArrowheads="1"/>
          </p:cNvSpPr>
          <p:nvPr/>
        </p:nvSpPr>
        <p:spPr bwMode="auto">
          <a:xfrm>
            <a:off x="1752600" y="3478214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Cách 3</a:t>
            </a: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98" name="Text Box 151"/>
          <p:cNvSpPr txBox="1">
            <a:spLocks noChangeArrowheads="1"/>
          </p:cNvSpPr>
          <p:nvPr/>
        </p:nvSpPr>
        <p:spPr bwMode="auto">
          <a:xfrm>
            <a:off x="2273300" y="3886201"/>
            <a:ext cx="3594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   = 2x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      –  x - 1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99" name="Text Box 151"/>
          <p:cNvSpPr txBox="1">
            <a:spLocks noChangeArrowheads="1"/>
          </p:cNvSpPr>
          <p:nvPr/>
        </p:nvSpPr>
        <p:spPr bwMode="auto">
          <a:xfrm>
            <a:off x="2244726" y="4278313"/>
            <a:ext cx="3241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Q(x)    =         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- 5x + 2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2057400" y="4038600"/>
            <a:ext cx="3529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+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Arial Narrow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1" name="Straight Connector 100"/>
          <p:cNvCxnSpPr>
            <a:cxnSpLocks noChangeShapeType="1"/>
          </p:cNvCxnSpPr>
          <p:nvPr/>
        </p:nvCxnSpPr>
        <p:spPr bwMode="auto">
          <a:xfrm>
            <a:off x="2057400" y="4608514"/>
            <a:ext cx="3017838" cy="1587"/>
          </a:xfrm>
          <a:prstGeom prst="line">
            <a:avLst/>
          </a:prstGeom>
          <a:noFill/>
          <a:ln w="9525" algn="ctr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" name="Text Box 151"/>
          <p:cNvSpPr txBox="1">
            <a:spLocks noChangeArrowheads="1"/>
          </p:cNvSpPr>
          <p:nvPr/>
        </p:nvSpPr>
        <p:spPr bwMode="auto">
          <a:xfrm>
            <a:off x="1752600" y="4621213"/>
            <a:ext cx="167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+ Q(x) =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03" name="Text Box 151"/>
          <p:cNvSpPr txBox="1">
            <a:spLocks noChangeArrowheads="1"/>
          </p:cNvSpPr>
          <p:nvPr/>
        </p:nvSpPr>
        <p:spPr bwMode="auto">
          <a:xfrm>
            <a:off x="6477000" y="3478214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Cách 4</a:t>
            </a: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04" name="Text Box 151"/>
          <p:cNvSpPr txBox="1">
            <a:spLocks noChangeArrowheads="1"/>
          </p:cNvSpPr>
          <p:nvPr/>
        </p:nvSpPr>
        <p:spPr bwMode="auto">
          <a:xfrm>
            <a:off x="6997700" y="3886200"/>
            <a:ext cx="3594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   = - 1 –  x          + 2x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3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05" name="Text Box 151"/>
          <p:cNvSpPr txBox="1">
            <a:spLocks noChangeArrowheads="1"/>
          </p:cNvSpPr>
          <p:nvPr/>
        </p:nvSpPr>
        <p:spPr bwMode="auto">
          <a:xfrm>
            <a:off x="6969126" y="4278313"/>
            <a:ext cx="3241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Q(x)    =   2  - 5x + 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2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6781800" y="4038600"/>
            <a:ext cx="2680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-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Arial Narrow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8" name="Straight Connector 107"/>
          <p:cNvCxnSpPr>
            <a:cxnSpLocks noChangeShapeType="1"/>
          </p:cNvCxnSpPr>
          <p:nvPr/>
        </p:nvCxnSpPr>
        <p:spPr bwMode="auto">
          <a:xfrm>
            <a:off x="6781800" y="4608514"/>
            <a:ext cx="3017838" cy="1587"/>
          </a:xfrm>
          <a:prstGeom prst="line">
            <a:avLst/>
          </a:prstGeom>
          <a:noFill/>
          <a:ln w="9525" algn="ctr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Text Box 151"/>
          <p:cNvSpPr txBox="1">
            <a:spLocks noChangeArrowheads="1"/>
          </p:cNvSpPr>
          <p:nvPr/>
        </p:nvSpPr>
        <p:spPr bwMode="auto">
          <a:xfrm>
            <a:off x="6477000" y="4621213"/>
            <a:ext cx="167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P(x) - Q(x) =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10" name="Text Box 151"/>
          <p:cNvSpPr txBox="1">
            <a:spLocks noChangeArrowheads="1"/>
          </p:cNvSpPr>
          <p:nvPr/>
        </p:nvSpPr>
        <p:spPr bwMode="auto">
          <a:xfrm>
            <a:off x="3048000" y="4610101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2x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+ 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- 6x + 1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11" name="Text Box 151"/>
          <p:cNvSpPr txBox="1">
            <a:spLocks noChangeArrowheads="1"/>
          </p:cNvSpPr>
          <p:nvPr/>
        </p:nvSpPr>
        <p:spPr bwMode="auto">
          <a:xfrm>
            <a:off x="7924800" y="4610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- 3 + 4x – 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 + 2x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3 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ahoma" panose="020B0604030504040204" pitchFamily="34" charset="0"/>
            </a:endParaRPr>
          </a:p>
        </p:txBody>
      </p:sp>
      <p:pic>
        <p:nvPicPr>
          <p:cNvPr id="14369" name="Picture 35" descr="POINSET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61119"/>
            <a:ext cx="1828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1" name="Picture 37" descr="POINSET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588500" y="4278313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72" name="Text Box 38"/>
          <p:cNvSpPr txBox="1">
            <a:spLocks noChangeArrowheads="1"/>
          </p:cNvSpPr>
          <p:nvPr/>
        </p:nvSpPr>
        <p:spPr bwMode="auto">
          <a:xfrm>
            <a:off x="2667000" y="304800"/>
            <a:ext cx="309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hỏi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trắc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nghiệm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2138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6" grpId="0"/>
      <p:bldP spid="84" grpId="0"/>
      <p:bldP spid="85" grpId="0"/>
      <p:bldP spid="87" grpId="0"/>
      <p:bldP spid="89" grpId="0"/>
      <p:bldP spid="95" grpId="0"/>
      <p:bldP spid="96" grpId="0"/>
      <p:bldP spid="97" grpId="0"/>
      <p:bldP spid="98" grpId="0"/>
      <p:bldP spid="99" grpId="0"/>
      <p:bldP spid="100" grpId="0"/>
      <p:bldP spid="102" grpId="0"/>
      <p:bldP spid="103" grpId="0"/>
      <p:bldP spid="104" grpId="0"/>
      <p:bldP spid="105" grpId="0"/>
      <p:bldP spid="107" grpId="0"/>
      <p:bldP spid="109" grpId="0"/>
      <p:bldP spid="110" grpId="0"/>
      <p:bldP spid="1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93925" y="4129089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.VnArial" pitchFamily="34" charset="0"/>
            </a:endParaRP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-238918" y="163524"/>
            <a:ext cx="518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dirty="0">
                <a:solidFill>
                  <a:srgbClr val="FF00FF"/>
                </a:solidFill>
                <a:latin typeface="Times New Roman" panose="02020603050405020304" pitchFamily="18" charset="0"/>
              </a:rPr>
              <a:t> 2    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Thảo</a:t>
            </a:r>
            <a:r>
              <a:rPr lang="en-US" altLang="en-US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luận</a:t>
            </a:r>
            <a:r>
              <a:rPr lang="en-US" altLang="en-US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en-US" dirty="0">
                <a:solidFill>
                  <a:srgbClr val="FF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phút</a:t>
            </a:r>
            <a:endParaRPr lang="en-US" altLang="en-US" dirty="0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422525" y="4891089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.VnArial" pitchFamily="34" charset="0"/>
            </a:endParaRP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574925" y="5500689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.VnArial" pitchFamily="34" charset="0"/>
            </a:endParaRPr>
          </a:p>
        </p:txBody>
      </p: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2603500" y="6278564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.VnArial" pitchFamily="34" charset="0"/>
            </a:endParaRP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2590800" y="7116763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.VnArial" pitchFamily="34" charset="0"/>
            </a:endParaRPr>
          </a:p>
        </p:txBody>
      </p:sp>
      <p:sp>
        <p:nvSpPr>
          <p:cNvPr id="187406" name="Rectangle 14"/>
          <p:cNvSpPr>
            <a:spLocks noChangeArrowheads="1"/>
          </p:cNvSpPr>
          <p:nvPr/>
        </p:nvSpPr>
        <p:spPr bwMode="auto">
          <a:xfrm>
            <a:off x="7391400" y="1646238"/>
            <a:ext cx="39624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FF0000"/>
                </a:solidFill>
                <a:latin typeface="Times New Roman" panose="02020603050405020304" pitchFamily="18" charset="0"/>
              </a:rPr>
              <a:t>Hết giờ !</a:t>
            </a:r>
            <a:endParaRPr lang="vi-VN" altLang="en-US" sz="4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87409" name="Group 17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66" name="Oval 1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67" name="Text Box 1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120</a:t>
              </a:r>
            </a:p>
          </p:txBody>
        </p:sp>
      </p:grpSp>
      <p:grpSp>
        <p:nvGrpSpPr>
          <p:cNvPr id="187412" name="Group 20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64" name="Oval 2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65" name="Text Box 2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119</a:t>
              </a:r>
            </a:p>
          </p:txBody>
        </p:sp>
      </p:grpSp>
      <p:grpSp>
        <p:nvGrpSpPr>
          <p:cNvPr id="187415" name="Group 23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62" name="Oval 2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63" name="Text Box 2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118</a:t>
              </a:r>
            </a:p>
          </p:txBody>
        </p:sp>
      </p:grpSp>
      <p:grpSp>
        <p:nvGrpSpPr>
          <p:cNvPr id="187418" name="Group 26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60" name="Oval 2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61" name="Text Box 2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117</a:t>
              </a:r>
            </a:p>
          </p:txBody>
        </p:sp>
      </p:grpSp>
      <p:grpSp>
        <p:nvGrpSpPr>
          <p:cNvPr id="187421" name="Group 29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58" name="Oval 3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59" name="Text Box 3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116</a:t>
              </a:r>
            </a:p>
          </p:txBody>
        </p:sp>
      </p:grpSp>
      <p:grpSp>
        <p:nvGrpSpPr>
          <p:cNvPr id="187424" name="Group 32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56" name="Oval 3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57" name="Text Box 3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115</a:t>
              </a:r>
            </a:p>
          </p:txBody>
        </p:sp>
      </p:grpSp>
      <p:grpSp>
        <p:nvGrpSpPr>
          <p:cNvPr id="187427" name="Group 35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54" name="Oval 3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55" name="Text Box 3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114</a:t>
              </a:r>
            </a:p>
          </p:txBody>
        </p:sp>
      </p:grpSp>
      <p:grpSp>
        <p:nvGrpSpPr>
          <p:cNvPr id="187430" name="Group 38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52" name="Oval 3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53" name="Text Box 4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113</a:t>
              </a:r>
            </a:p>
          </p:txBody>
        </p:sp>
      </p:grpSp>
      <p:grpSp>
        <p:nvGrpSpPr>
          <p:cNvPr id="187433" name="Group 41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50" name="Oval 4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51" name="Text Box 4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112</a:t>
              </a:r>
            </a:p>
          </p:txBody>
        </p:sp>
      </p:grpSp>
      <p:grpSp>
        <p:nvGrpSpPr>
          <p:cNvPr id="187436" name="Group 44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48" name="Oval 4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49" name="Text Box 4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111</a:t>
              </a:r>
            </a:p>
          </p:txBody>
        </p:sp>
      </p:grpSp>
      <p:grpSp>
        <p:nvGrpSpPr>
          <p:cNvPr id="187439" name="Group 47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46" name="Oval 4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47" name="Text Box 4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110</a:t>
              </a:r>
            </a:p>
          </p:txBody>
        </p:sp>
      </p:grpSp>
      <p:grpSp>
        <p:nvGrpSpPr>
          <p:cNvPr id="187442" name="Group 50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44" name="Oval 5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45" name="Text Box 5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109</a:t>
              </a:r>
            </a:p>
          </p:txBody>
        </p:sp>
      </p:grpSp>
      <p:grpSp>
        <p:nvGrpSpPr>
          <p:cNvPr id="187445" name="Group 53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42" name="Oval 5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43" name="Text Box 5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108</a:t>
              </a:r>
            </a:p>
          </p:txBody>
        </p:sp>
      </p:grpSp>
      <p:grpSp>
        <p:nvGrpSpPr>
          <p:cNvPr id="187448" name="Group 56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40" name="Oval 5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41" name="Text Box 5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107</a:t>
              </a:r>
            </a:p>
          </p:txBody>
        </p:sp>
      </p:grpSp>
      <p:grpSp>
        <p:nvGrpSpPr>
          <p:cNvPr id="187451" name="Group 59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38" name="Oval 6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39" name="Text Box 6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106</a:t>
              </a:r>
            </a:p>
          </p:txBody>
        </p:sp>
      </p:grpSp>
      <p:grpSp>
        <p:nvGrpSpPr>
          <p:cNvPr id="187454" name="Group 62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36" name="Oval 6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37" name="Text Box 6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105</a:t>
              </a:r>
            </a:p>
          </p:txBody>
        </p:sp>
      </p:grpSp>
      <p:grpSp>
        <p:nvGrpSpPr>
          <p:cNvPr id="187457" name="Group 65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34" name="Oval 6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35" name="Text Box 6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104</a:t>
              </a:r>
            </a:p>
          </p:txBody>
        </p:sp>
      </p:grpSp>
      <p:grpSp>
        <p:nvGrpSpPr>
          <p:cNvPr id="187460" name="Group 6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32" name="Oval 6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33" name="Text Box 7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103</a:t>
              </a:r>
            </a:p>
          </p:txBody>
        </p:sp>
      </p:grpSp>
      <p:grpSp>
        <p:nvGrpSpPr>
          <p:cNvPr id="187463" name="Group 7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30" name="Oval 7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31" name="Text Box 7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102</a:t>
              </a:r>
            </a:p>
          </p:txBody>
        </p:sp>
      </p:grpSp>
      <p:grpSp>
        <p:nvGrpSpPr>
          <p:cNvPr id="187466" name="Group 7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28" name="Oval 7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29" name="Text Box 7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101</a:t>
              </a:r>
            </a:p>
          </p:txBody>
        </p:sp>
      </p:grpSp>
      <p:grpSp>
        <p:nvGrpSpPr>
          <p:cNvPr id="187469" name="Group 77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26" name="Oval 7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27" name="Text Box 7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100</a:t>
              </a:r>
            </a:p>
          </p:txBody>
        </p:sp>
      </p:grpSp>
      <p:grpSp>
        <p:nvGrpSpPr>
          <p:cNvPr id="187472" name="Group 80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24" name="Oval 8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25" name="Text Box 8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99</a:t>
              </a:r>
            </a:p>
          </p:txBody>
        </p:sp>
      </p:grpSp>
      <p:grpSp>
        <p:nvGrpSpPr>
          <p:cNvPr id="187475" name="Group 8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22" name="Oval 8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23" name="Text Box 8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98</a:t>
              </a:r>
            </a:p>
          </p:txBody>
        </p:sp>
      </p:grpSp>
      <p:grpSp>
        <p:nvGrpSpPr>
          <p:cNvPr id="187478" name="Group 8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20" name="Oval 8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21" name="Text Box 8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97</a:t>
              </a:r>
            </a:p>
          </p:txBody>
        </p:sp>
      </p:grpSp>
      <p:grpSp>
        <p:nvGrpSpPr>
          <p:cNvPr id="187481" name="Group 8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18" name="Oval 9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19" name="Text Box 9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96</a:t>
              </a:r>
            </a:p>
          </p:txBody>
        </p:sp>
      </p:grpSp>
      <p:grpSp>
        <p:nvGrpSpPr>
          <p:cNvPr id="187484" name="Group 9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16" name="Oval 9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17" name="Text Box 9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95</a:t>
              </a:r>
            </a:p>
          </p:txBody>
        </p:sp>
      </p:grpSp>
      <p:grpSp>
        <p:nvGrpSpPr>
          <p:cNvPr id="187487" name="Group 9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14" name="Oval 9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15" name="Text Box 9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94</a:t>
              </a:r>
            </a:p>
          </p:txBody>
        </p:sp>
      </p:grpSp>
      <p:grpSp>
        <p:nvGrpSpPr>
          <p:cNvPr id="187490" name="Group 9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12" name="Oval 9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13" name="Text Box 10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93</a:t>
              </a:r>
            </a:p>
          </p:txBody>
        </p:sp>
      </p:grpSp>
      <p:grpSp>
        <p:nvGrpSpPr>
          <p:cNvPr id="187493" name="Group 10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10" name="Oval 10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11" name="Text Box 10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92</a:t>
              </a:r>
            </a:p>
          </p:txBody>
        </p:sp>
      </p:grpSp>
      <p:grpSp>
        <p:nvGrpSpPr>
          <p:cNvPr id="187496" name="Group 10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08" name="Oval 10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09" name="Text Box 10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91</a:t>
              </a:r>
            </a:p>
          </p:txBody>
        </p:sp>
      </p:grpSp>
      <p:grpSp>
        <p:nvGrpSpPr>
          <p:cNvPr id="187499" name="Group 10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06" name="Oval 10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07" name="Text Box 10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90</a:t>
              </a:r>
            </a:p>
          </p:txBody>
        </p:sp>
      </p:grpSp>
      <p:grpSp>
        <p:nvGrpSpPr>
          <p:cNvPr id="187502" name="Group 110"/>
          <p:cNvGrpSpPr>
            <a:grpSpLocks/>
          </p:cNvGrpSpPr>
          <p:nvPr/>
        </p:nvGrpSpPr>
        <p:grpSpPr bwMode="auto">
          <a:xfrm>
            <a:off x="8437563" y="762000"/>
            <a:ext cx="1524000" cy="914400"/>
            <a:chOff x="1440" y="1536"/>
            <a:chExt cx="960" cy="576"/>
          </a:xfrm>
        </p:grpSpPr>
        <p:sp>
          <p:nvSpPr>
            <p:cNvPr id="12604" name="Oval 11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05" name="Text Box 11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89</a:t>
              </a:r>
            </a:p>
          </p:txBody>
        </p:sp>
      </p:grpSp>
      <p:grpSp>
        <p:nvGrpSpPr>
          <p:cNvPr id="187505" name="Group 113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602" name="Oval 11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03" name="Text Box 11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88</a:t>
              </a:r>
            </a:p>
          </p:txBody>
        </p:sp>
      </p:grpSp>
      <p:grpSp>
        <p:nvGrpSpPr>
          <p:cNvPr id="187508" name="Group 11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600" name="Oval 11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601" name="Text Box 11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87</a:t>
              </a:r>
            </a:p>
          </p:txBody>
        </p:sp>
      </p:grpSp>
      <p:grpSp>
        <p:nvGrpSpPr>
          <p:cNvPr id="187511" name="Group 11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98" name="Oval 12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99" name="Text Box 12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86</a:t>
              </a:r>
            </a:p>
          </p:txBody>
        </p:sp>
      </p:grpSp>
      <p:grpSp>
        <p:nvGrpSpPr>
          <p:cNvPr id="187514" name="Group 12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96" name="Oval 12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97" name="Text Box 12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85</a:t>
              </a:r>
            </a:p>
          </p:txBody>
        </p:sp>
      </p:grpSp>
      <p:grpSp>
        <p:nvGrpSpPr>
          <p:cNvPr id="187517" name="Group 12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94" name="Oval 12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95" name="Text Box 12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84</a:t>
              </a:r>
            </a:p>
          </p:txBody>
        </p:sp>
      </p:grpSp>
      <p:grpSp>
        <p:nvGrpSpPr>
          <p:cNvPr id="187520" name="Group 12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92" name="Oval 12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93" name="Text Box 13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83</a:t>
              </a:r>
            </a:p>
          </p:txBody>
        </p:sp>
      </p:grpSp>
      <p:grpSp>
        <p:nvGrpSpPr>
          <p:cNvPr id="187523" name="Group 13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90" name="Oval 13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91" name="Text Box 13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82</a:t>
              </a:r>
            </a:p>
          </p:txBody>
        </p:sp>
      </p:grpSp>
      <p:grpSp>
        <p:nvGrpSpPr>
          <p:cNvPr id="187526" name="Group 13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88" name="Oval 13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89" name="Text Box 13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81</a:t>
              </a:r>
            </a:p>
          </p:txBody>
        </p:sp>
      </p:grpSp>
      <p:grpSp>
        <p:nvGrpSpPr>
          <p:cNvPr id="187529" name="Group 13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86" name="Oval 13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87" name="Text Box 13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80</a:t>
              </a:r>
            </a:p>
          </p:txBody>
        </p:sp>
      </p:grpSp>
      <p:grpSp>
        <p:nvGrpSpPr>
          <p:cNvPr id="187532" name="Group 140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84" name="Oval 14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85" name="Text Box 14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79</a:t>
              </a:r>
            </a:p>
          </p:txBody>
        </p:sp>
      </p:grpSp>
      <p:grpSp>
        <p:nvGrpSpPr>
          <p:cNvPr id="187535" name="Group 14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82" name="Oval 14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83" name="Text Box 14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78</a:t>
              </a:r>
            </a:p>
          </p:txBody>
        </p:sp>
      </p:grpSp>
      <p:grpSp>
        <p:nvGrpSpPr>
          <p:cNvPr id="187538" name="Group 14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80" name="Oval 14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81" name="Text Box 14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77</a:t>
              </a:r>
            </a:p>
          </p:txBody>
        </p:sp>
      </p:grpSp>
      <p:grpSp>
        <p:nvGrpSpPr>
          <p:cNvPr id="187541" name="Group 149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578" name="Oval 15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79" name="Text Box 15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76</a:t>
              </a:r>
            </a:p>
          </p:txBody>
        </p:sp>
      </p:grpSp>
      <p:grpSp>
        <p:nvGrpSpPr>
          <p:cNvPr id="187544" name="Group 15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76" name="Oval 15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77" name="Text Box 15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75</a:t>
              </a:r>
            </a:p>
          </p:txBody>
        </p:sp>
      </p:grpSp>
      <p:grpSp>
        <p:nvGrpSpPr>
          <p:cNvPr id="187547" name="Group 15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74" name="Oval 15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75" name="Text Box 15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74</a:t>
              </a:r>
            </a:p>
          </p:txBody>
        </p:sp>
      </p:grpSp>
      <p:grpSp>
        <p:nvGrpSpPr>
          <p:cNvPr id="187550" name="Group 15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72" name="Oval 15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73" name="Text Box 16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73</a:t>
              </a:r>
            </a:p>
          </p:txBody>
        </p:sp>
      </p:grpSp>
      <p:grpSp>
        <p:nvGrpSpPr>
          <p:cNvPr id="187553" name="Group 16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70" name="Oval 16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71" name="Text Box 16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72</a:t>
              </a:r>
            </a:p>
          </p:txBody>
        </p:sp>
      </p:grpSp>
      <p:grpSp>
        <p:nvGrpSpPr>
          <p:cNvPr id="187556" name="Group 16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68" name="Oval 16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69" name="Text Box 16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71</a:t>
              </a:r>
            </a:p>
          </p:txBody>
        </p:sp>
      </p:grpSp>
      <p:grpSp>
        <p:nvGrpSpPr>
          <p:cNvPr id="187559" name="Group 16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66" name="Oval 16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67" name="Text Box 16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70</a:t>
              </a:r>
            </a:p>
          </p:txBody>
        </p:sp>
      </p:grpSp>
      <p:grpSp>
        <p:nvGrpSpPr>
          <p:cNvPr id="187562" name="Group 170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64" name="Oval 17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65" name="Text Box 17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69</a:t>
              </a:r>
            </a:p>
          </p:txBody>
        </p:sp>
      </p:grpSp>
      <p:grpSp>
        <p:nvGrpSpPr>
          <p:cNvPr id="187565" name="Group 17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62" name="Oval 17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63" name="Text Box 17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68</a:t>
              </a:r>
            </a:p>
          </p:txBody>
        </p:sp>
      </p:grpSp>
      <p:grpSp>
        <p:nvGrpSpPr>
          <p:cNvPr id="187568" name="Group 17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60" name="Oval 17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61" name="Text Box 17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67</a:t>
              </a:r>
            </a:p>
          </p:txBody>
        </p:sp>
      </p:grpSp>
      <p:grpSp>
        <p:nvGrpSpPr>
          <p:cNvPr id="187571" name="Group 17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58" name="Oval 18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59" name="Text Box 18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66</a:t>
              </a:r>
            </a:p>
          </p:txBody>
        </p:sp>
      </p:grpSp>
      <p:grpSp>
        <p:nvGrpSpPr>
          <p:cNvPr id="187574" name="Group 182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556" name="Oval 18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57" name="Text Box 18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65</a:t>
              </a:r>
            </a:p>
          </p:txBody>
        </p:sp>
      </p:grpSp>
      <p:grpSp>
        <p:nvGrpSpPr>
          <p:cNvPr id="187577" name="Group 18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54" name="Oval 18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55" name="Text Box 18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64</a:t>
              </a:r>
            </a:p>
          </p:txBody>
        </p:sp>
      </p:grpSp>
      <p:grpSp>
        <p:nvGrpSpPr>
          <p:cNvPr id="187580" name="Group 18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52" name="Oval 18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53" name="Text Box 19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63</a:t>
              </a:r>
            </a:p>
          </p:txBody>
        </p:sp>
      </p:grpSp>
      <p:grpSp>
        <p:nvGrpSpPr>
          <p:cNvPr id="187583" name="Group 19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50" name="Oval 19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51" name="Text Box 19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62</a:t>
              </a:r>
            </a:p>
          </p:txBody>
        </p:sp>
      </p:grpSp>
      <p:grpSp>
        <p:nvGrpSpPr>
          <p:cNvPr id="187586" name="Group 19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48" name="Oval 19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49" name="Text Box 19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61</a:t>
              </a:r>
            </a:p>
          </p:txBody>
        </p:sp>
      </p:grpSp>
      <p:grpSp>
        <p:nvGrpSpPr>
          <p:cNvPr id="187589" name="Group 19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46" name="Oval 19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47" name="Text Box 19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60</a:t>
              </a:r>
            </a:p>
          </p:txBody>
        </p:sp>
      </p:grpSp>
      <p:grpSp>
        <p:nvGrpSpPr>
          <p:cNvPr id="187592" name="Group 200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44" name="Oval 20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45" name="Text Box 20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59</a:t>
              </a:r>
            </a:p>
          </p:txBody>
        </p:sp>
      </p:grpSp>
      <p:grpSp>
        <p:nvGrpSpPr>
          <p:cNvPr id="187595" name="Group 203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542" name="Oval 20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43" name="Text Box 20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58</a:t>
              </a:r>
            </a:p>
          </p:txBody>
        </p:sp>
      </p:grpSp>
      <p:grpSp>
        <p:nvGrpSpPr>
          <p:cNvPr id="187598" name="Group 20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40" name="Oval 20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41" name="Text Box 20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57</a:t>
              </a:r>
            </a:p>
          </p:txBody>
        </p:sp>
      </p:grpSp>
      <p:grpSp>
        <p:nvGrpSpPr>
          <p:cNvPr id="187601" name="Group 20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38" name="Oval 21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39" name="Text Box 21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56</a:t>
              </a:r>
            </a:p>
          </p:txBody>
        </p:sp>
      </p:grpSp>
      <p:grpSp>
        <p:nvGrpSpPr>
          <p:cNvPr id="187604" name="Group 21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36" name="Oval 21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37" name="Text Box 21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55</a:t>
              </a:r>
            </a:p>
          </p:txBody>
        </p:sp>
      </p:grpSp>
      <p:grpSp>
        <p:nvGrpSpPr>
          <p:cNvPr id="187607" name="Group 21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34" name="Oval 21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35" name="Text Box 21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54</a:t>
              </a:r>
            </a:p>
          </p:txBody>
        </p:sp>
      </p:grpSp>
      <p:grpSp>
        <p:nvGrpSpPr>
          <p:cNvPr id="187610" name="Group 21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32" name="Oval 21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33" name="Text Box 22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53</a:t>
              </a:r>
            </a:p>
          </p:txBody>
        </p:sp>
      </p:grpSp>
      <p:grpSp>
        <p:nvGrpSpPr>
          <p:cNvPr id="187613" name="Group 22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30" name="Oval 22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31" name="Text Box 22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52</a:t>
              </a:r>
            </a:p>
          </p:txBody>
        </p:sp>
      </p:grpSp>
      <p:grpSp>
        <p:nvGrpSpPr>
          <p:cNvPr id="187616" name="Group 22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28" name="Oval 22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29" name="Text Box 22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51</a:t>
              </a:r>
            </a:p>
          </p:txBody>
        </p:sp>
      </p:grpSp>
      <p:grpSp>
        <p:nvGrpSpPr>
          <p:cNvPr id="187619" name="Group 22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26" name="Oval 22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27" name="Text Box 22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50</a:t>
              </a:r>
            </a:p>
          </p:txBody>
        </p:sp>
      </p:grpSp>
      <p:grpSp>
        <p:nvGrpSpPr>
          <p:cNvPr id="187622" name="Group 230"/>
          <p:cNvGrpSpPr>
            <a:grpSpLocks/>
          </p:cNvGrpSpPr>
          <p:nvPr/>
        </p:nvGrpSpPr>
        <p:grpSpPr bwMode="auto">
          <a:xfrm>
            <a:off x="8458200" y="782638"/>
            <a:ext cx="1524000" cy="914400"/>
            <a:chOff x="1440" y="1536"/>
            <a:chExt cx="960" cy="576"/>
          </a:xfrm>
        </p:grpSpPr>
        <p:sp>
          <p:nvSpPr>
            <p:cNvPr id="12524" name="Oval 23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25" name="Text Box 23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49</a:t>
              </a:r>
            </a:p>
          </p:txBody>
        </p:sp>
      </p:grpSp>
      <p:grpSp>
        <p:nvGrpSpPr>
          <p:cNvPr id="187625" name="Group 23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22" name="Oval 23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23" name="Text Box 23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48</a:t>
              </a:r>
            </a:p>
          </p:txBody>
        </p:sp>
      </p:grpSp>
      <p:grpSp>
        <p:nvGrpSpPr>
          <p:cNvPr id="187628" name="Group 23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20" name="Oval 23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21" name="Text Box 23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47</a:t>
              </a:r>
            </a:p>
          </p:txBody>
        </p:sp>
      </p:grpSp>
      <p:grpSp>
        <p:nvGrpSpPr>
          <p:cNvPr id="187631" name="Group 23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18" name="Oval 24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19" name="Text Box 24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46</a:t>
              </a:r>
            </a:p>
          </p:txBody>
        </p:sp>
      </p:grpSp>
      <p:grpSp>
        <p:nvGrpSpPr>
          <p:cNvPr id="187634" name="Group 24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16" name="Oval 24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17" name="Text Box 24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45</a:t>
              </a:r>
            </a:p>
          </p:txBody>
        </p:sp>
      </p:grpSp>
      <p:grpSp>
        <p:nvGrpSpPr>
          <p:cNvPr id="187637" name="Group 24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14" name="Oval 24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15" name="Text Box 24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44</a:t>
              </a:r>
            </a:p>
          </p:txBody>
        </p:sp>
      </p:grpSp>
      <p:grpSp>
        <p:nvGrpSpPr>
          <p:cNvPr id="187640" name="Group 24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12" name="Oval 24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13" name="Text Box 25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43</a:t>
              </a:r>
            </a:p>
          </p:txBody>
        </p:sp>
      </p:grpSp>
      <p:grpSp>
        <p:nvGrpSpPr>
          <p:cNvPr id="187643" name="Group 25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10" name="Oval 25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11" name="Text Box 25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42</a:t>
              </a:r>
            </a:p>
          </p:txBody>
        </p:sp>
      </p:grpSp>
      <p:grpSp>
        <p:nvGrpSpPr>
          <p:cNvPr id="187646" name="Group 25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08" name="Oval 25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09" name="Text Box 25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41</a:t>
              </a:r>
            </a:p>
          </p:txBody>
        </p:sp>
      </p:grpSp>
      <p:grpSp>
        <p:nvGrpSpPr>
          <p:cNvPr id="187649" name="Group 25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06" name="Oval 25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07" name="Text Box 25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40</a:t>
              </a:r>
            </a:p>
          </p:txBody>
        </p:sp>
      </p:grpSp>
      <p:grpSp>
        <p:nvGrpSpPr>
          <p:cNvPr id="187652" name="Group 260"/>
          <p:cNvGrpSpPr>
            <a:grpSpLocks/>
          </p:cNvGrpSpPr>
          <p:nvPr/>
        </p:nvGrpSpPr>
        <p:grpSpPr bwMode="auto">
          <a:xfrm>
            <a:off x="8382000" y="762000"/>
            <a:ext cx="1524000" cy="914400"/>
            <a:chOff x="1440" y="1536"/>
            <a:chExt cx="960" cy="576"/>
          </a:xfrm>
        </p:grpSpPr>
        <p:sp>
          <p:nvSpPr>
            <p:cNvPr id="12504" name="Oval 26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05" name="Text Box 26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39</a:t>
              </a:r>
            </a:p>
          </p:txBody>
        </p:sp>
      </p:grpSp>
      <p:grpSp>
        <p:nvGrpSpPr>
          <p:cNvPr id="187655" name="Group 26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02" name="Oval 26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03" name="Text Box 26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38</a:t>
              </a:r>
            </a:p>
          </p:txBody>
        </p:sp>
      </p:grpSp>
      <p:grpSp>
        <p:nvGrpSpPr>
          <p:cNvPr id="187658" name="Group 26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500" name="Oval 26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501" name="Text Box 26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37</a:t>
              </a:r>
            </a:p>
          </p:txBody>
        </p:sp>
      </p:grpSp>
      <p:grpSp>
        <p:nvGrpSpPr>
          <p:cNvPr id="187661" name="Group 26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98" name="Oval 27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99" name="Text Box 27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36</a:t>
              </a:r>
            </a:p>
          </p:txBody>
        </p:sp>
      </p:grpSp>
      <p:grpSp>
        <p:nvGrpSpPr>
          <p:cNvPr id="187664" name="Group 27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96" name="Oval 27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97" name="Text Box 27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35</a:t>
              </a:r>
            </a:p>
          </p:txBody>
        </p:sp>
      </p:grpSp>
      <p:grpSp>
        <p:nvGrpSpPr>
          <p:cNvPr id="187667" name="Group 27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94" name="Oval 27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95" name="Text Box 27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34</a:t>
              </a:r>
            </a:p>
          </p:txBody>
        </p:sp>
      </p:grpSp>
      <p:grpSp>
        <p:nvGrpSpPr>
          <p:cNvPr id="187670" name="Group 27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92" name="Oval 27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93" name="Text Box 28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33</a:t>
              </a:r>
            </a:p>
          </p:txBody>
        </p:sp>
      </p:grpSp>
      <p:grpSp>
        <p:nvGrpSpPr>
          <p:cNvPr id="187673" name="Group 28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90" name="Oval 28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91" name="Text Box 28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32</a:t>
              </a:r>
            </a:p>
          </p:txBody>
        </p:sp>
      </p:grpSp>
      <p:grpSp>
        <p:nvGrpSpPr>
          <p:cNvPr id="187676" name="Group 28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88" name="Oval 28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89" name="Text Box 28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31</a:t>
              </a:r>
            </a:p>
          </p:txBody>
        </p:sp>
      </p:grpSp>
      <p:grpSp>
        <p:nvGrpSpPr>
          <p:cNvPr id="187679" name="Group 28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86" name="Oval 28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87" name="Text Box 28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30</a:t>
              </a:r>
            </a:p>
          </p:txBody>
        </p:sp>
      </p:grpSp>
      <p:grpSp>
        <p:nvGrpSpPr>
          <p:cNvPr id="187682" name="Group 290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84" name="Oval 29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85" name="Text Box 29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29</a:t>
              </a:r>
            </a:p>
          </p:txBody>
        </p:sp>
      </p:grpSp>
      <p:grpSp>
        <p:nvGrpSpPr>
          <p:cNvPr id="187685" name="Group 29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82" name="Oval 29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83" name="Text Box 29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28</a:t>
              </a:r>
            </a:p>
          </p:txBody>
        </p:sp>
      </p:grpSp>
      <p:grpSp>
        <p:nvGrpSpPr>
          <p:cNvPr id="187688" name="Group 29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80" name="Oval 29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81" name="Text Box 29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27</a:t>
              </a:r>
            </a:p>
          </p:txBody>
        </p:sp>
      </p:grpSp>
      <p:grpSp>
        <p:nvGrpSpPr>
          <p:cNvPr id="187691" name="Group 29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78" name="Oval 30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79" name="Text Box 30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26</a:t>
              </a:r>
            </a:p>
          </p:txBody>
        </p:sp>
      </p:grpSp>
      <p:grpSp>
        <p:nvGrpSpPr>
          <p:cNvPr id="187694" name="Group 30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76" name="Oval 30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77" name="Text Box 30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25</a:t>
              </a:r>
            </a:p>
          </p:txBody>
        </p:sp>
      </p:grpSp>
      <p:grpSp>
        <p:nvGrpSpPr>
          <p:cNvPr id="187697" name="Group 30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74" name="Oval 30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75" name="Text Box 30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24</a:t>
              </a:r>
            </a:p>
          </p:txBody>
        </p:sp>
      </p:grpSp>
      <p:grpSp>
        <p:nvGrpSpPr>
          <p:cNvPr id="187700" name="Group 30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72" name="Oval 30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73" name="Text Box 31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23</a:t>
              </a:r>
            </a:p>
          </p:txBody>
        </p:sp>
      </p:grpSp>
      <p:grpSp>
        <p:nvGrpSpPr>
          <p:cNvPr id="187703" name="Group 31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70" name="Oval 31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71" name="Text Box 31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22</a:t>
              </a:r>
            </a:p>
          </p:txBody>
        </p:sp>
      </p:grpSp>
      <p:grpSp>
        <p:nvGrpSpPr>
          <p:cNvPr id="187706" name="Group 31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68" name="Oval 31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69" name="Text Box 31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</p:grpSp>
      <p:grpSp>
        <p:nvGrpSpPr>
          <p:cNvPr id="187709" name="Group 317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66" name="Oval 31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67" name="Text Box 31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</p:grpSp>
      <p:grpSp>
        <p:nvGrpSpPr>
          <p:cNvPr id="187712" name="Group 320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64" name="Oval 32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65" name="Text Box 32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19</a:t>
              </a:r>
            </a:p>
          </p:txBody>
        </p:sp>
      </p:grpSp>
      <p:grpSp>
        <p:nvGrpSpPr>
          <p:cNvPr id="187715" name="Group 32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62" name="Oval 32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63" name="Text Box 32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18</a:t>
              </a:r>
            </a:p>
          </p:txBody>
        </p:sp>
      </p:grpSp>
      <p:grpSp>
        <p:nvGrpSpPr>
          <p:cNvPr id="187718" name="Group 32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60" name="Oval 32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61" name="Text Box 32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17</a:t>
              </a:r>
            </a:p>
          </p:txBody>
        </p:sp>
      </p:grpSp>
      <p:grpSp>
        <p:nvGrpSpPr>
          <p:cNvPr id="187721" name="Group 32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58" name="Oval 33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59" name="Text Box 33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16</a:t>
              </a:r>
            </a:p>
          </p:txBody>
        </p:sp>
      </p:grpSp>
      <p:grpSp>
        <p:nvGrpSpPr>
          <p:cNvPr id="187724" name="Group 33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56" name="Oval 33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57" name="Text Box 33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</p:grpSp>
      <p:grpSp>
        <p:nvGrpSpPr>
          <p:cNvPr id="187727" name="Group 335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54" name="Oval 33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55" name="Text Box 33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14</a:t>
              </a:r>
            </a:p>
          </p:txBody>
        </p:sp>
      </p:grpSp>
      <p:grpSp>
        <p:nvGrpSpPr>
          <p:cNvPr id="187730" name="Group 33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52" name="Oval 33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53" name="Text Box 34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</p:grpSp>
      <p:grpSp>
        <p:nvGrpSpPr>
          <p:cNvPr id="187733" name="Group 341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50" name="Oval 34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51" name="Text Box 34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12</a:t>
              </a:r>
            </a:p>
          </p:txBody>
        </p:sp>
      </p:grpSp>
      <p:grpSp>
        <p:nvGrpSpPr>
          <p:cNvPr id="187736" name="Group 344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48" name="Oval 34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49" name="Text Box 34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11</a:t>
              </a:r>
            </a:p>
          </p:txBody>
        </p:sp>
      </p:grpSp>
      <p:grpSp>
        <p:nvGrpSpPr>
          <p:cNvPr id="187739" name="Group 347"/>
          <p:cNvGrpSpPr>
            <a:grpSpLocks/>
          </p:cNvGrpSpPr>
          <p:nvPr/>
        </p:nvGrpSpPr>
        <p:grpSpPr bwMode="auto">
          <a:xfrm>
            <a:off x="8402638" y="782638"/>
            <a:ext cx="1524000" cy="914400"/>
            <a:chOff x="1440" y="1536"/>
            <a:chExt cx="960" cy="576"/>
          </a:xfrm>
        </p:grpSpPr>
        <p:sp>
          <p:nvSpPr>
            <p:cNvPr id="12446" name="Oval 34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47" name="Text Box 34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187742" name="Group 350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44" name="Oval 351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45" name="Text Box 352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</p:grpSp>
      <p:grpSp>
        <p:nvGrpSpPr>
          <p:cNvPr id="187745" name="Group 353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42" name="Oval 354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43" name="Text Box 355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</p:grpSp>
      <p:grpSp>
        <p:nvGrpSpPr>
          <p:cNvPr id="187748" name="Group 356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40" name="Oval 357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41" name="Text Box 358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</p:grpSp>
      <p:grpSp>
        <p:nvGrpSpPr>
          <p:cNvPr id="187751" name="Group 359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38" name="Oval 360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39" name="Text Box 361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</p:grpSp>
      <p:grpSp>
        <p:nvGrpSpPr>
          <p:cNvPr id="187754" name="Group 362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36" name="Oval 363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37" name="Text Box 364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187757" name="Group 365"/>
          <p:cNvGrpSpPr>
            <a:grpSpLocks/>
          </p:cNvGrpSpPr>
          <p:nvPr/>
        </p:nvGrpSpPr>
        <p:grpSpPr bwMode="auto">
          <a:xfrm>
            <a:off x="8382000" y="762000"/>
            <a:ext cx="1524000" cy="914400"/>
            <a:chOff x="1440" y="1536"/>
            <a:chExt cx="960" cy="576"/>
          </a:xfrm>
        </p:grpSpPr>
        <p:sp>
          <p:nvSpPr>
            <p:cNvPr id="12434" name="Oval 366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35" name="Text Box 367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187760" name="Group 368"/>
          <p:cNvGrpSpPr>
            <a:grpSpLocks/>
          </p:cNvGrpSpPr>
          <p:nvPr/>
        </p:nvGrpSpPr>
        <p:grpSpPr bwMode="auto">
          <a:xfrm>
            <a:off x="8382000" y="782638"/>
            <a:ext cx="1524000" cy="914400"/>
            <a:chOff x="1440" y="1536"/>
            <a:chExt cx="960" cy="576"/>
          </a:xfrm>
        </p:grpSpPr>
        <p:sp>
          <p:nvSpPr>
            <p:cNvPr id="12432" name="Oval 369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33" name="Text Box 370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87763" name="Group 371"/>
          <p:cNvGrpSpPr>
            <a:grpSpLocks/>
          </p:cNvGrpSpPr>
          <p:nvPr/>
        </p:nvGrpSpPr>
        <p:grpSpPr bwMode="auto">
          <a:xfrm>
            <a:off x="8402638" y="782638"/>
            <a:ext cx="1524000" cy="914400"/>
            <a:chOff x="1440" y="1536"/>
            <a:chExt cx="960" cy="576"/>
          </a:xfrm>
        </p:grpSpPr>
        <p:sp>
          <p:nvSpPr>
            <p:cNvPr id="12430" name="Oval 372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31" name="Text Box 373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87766" name="Group 374"/>
          <p:cNvGrpSpPr>
            <a:grpSpLocks/>
          </p:cNvGrpSpPr>
          <p:nvPr/>
        </p:nvGrpSpPr>
        <p:grpSpPr bwMode="auto">
          <a:xfrm>
            <a:off x="8402638" y="782638"/>
            <a:ext cx="1524000" cy="914400"/>
            <a:chOff x="1440" y="1536"/>
            <a:chExt cx="960" cy="576"/>
          </a:xfrm>
        </p:grpSpPr>
        <p:sp>
          <p:nvSpPr>
            <p:cNvPr id="12428" name="Oval 375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29" name="Text Box 376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87769" name="Group 377"/>
          <p:cNvGrpSpPr>
            <a:grpSpLocks/>
          </p:cNvGrpSpPr>
          <p:nvPr/>
        </p:nvGrpSpPr>
        <p:grpSpPr bwMode="auto">
          <a:xfrm>
            <a:off x="8402638" y="782638"/>
            <a:ext cx="1524000" cy="914400"/>
            <a:chOff x="1440" y="1536"/>
            <a:chExt cx="960" cy="576"/>
          </a:xfrm>
        </p:grpSpPr>
        <p:sp>
          <p:nvSpPr>
            <p:cNvPr id="12426" name="Oval 378"/>
            <p:cNvSpPr>
              <a:spLocks noChangeArrowheads="1"/>
            </p:cNvSpPr>
            <p:nvPr/>
          </p:nvSpPr>
          <p:spPr bwMode="auto">
            <a:xfrm>
              <a:off x="1440" y="1536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27" name="Text Box 379"/>
            <p:cNvSpPr txBox="1">
              <a:spLocks noChangeArrowheads="1"/>
            </p:cNvSpPr>
            <p:nvPr/>
          </p:nvSpPr>
          <p:spPr bwMode="auto">
            <a:xfrm>
              <a:off x="1645" y="1632"/>
              <a:ext cx="515" cy="371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187772" name="Group 380"/>
          <p:cNvGrpSpPr>
            <a:grpSpLocks/>
          </p:cNvGrpSpPr>
          <p:nvPr/>
        </p:nvGrpSpPr>
        <p:grpSpPr bwMode="auto">
          <a:xfrm>
            <a:off x="8402638" y="782638"/>
            <a:ext cx="1524000" cy="914400"/>
            <a:chOff x="2784" y="1488"/>
            <a:chExt cx="960" cy="576"/>
          </a:xfrm>
        </p:grpSpPr>
        <p:sp>
          <p:nvSpPr>
            <p:cNvPr id="12424" name="Oval 381"/>
            <p:cNvSpPr>
              <a:spLocks noChangeArrowheads="1"/>
            </p:cNvSpPr>
            <p:nvPr/>
          </p:nvSpPr>
          <p:spPr bwMode="auto">
            <a:xfrm>
              <a:off x="2784" y="1488"/>
              <a:ext cx="960" cy="57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25" name="Text Box 382"/>
            <p:cNvSpPr txBox="1">
              <a:spLocks noChangeArrowheads="1"/>
            </p:cNvSpPr>
            <p:nvPr/>
          </p:nvSpPr>
          <p:spPr bwMode="auto">
            <a:xfrm>
              <a:off x="2867" y="1613"/>
              <a:ext cx="781" cy="294"/>
            </a:xfrm>
            <a:prstGeom prst="rect">
              <a:avLst/>
            </a:prstGeom>
            <a:solidFill>
              <a:srgbClr val="6600FF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FFFF00"/>
                  </a:solidFill>
                  <a:latin typeface="Times New Roman" panose="02020603050405020304" pitchFamily="18" charset="0"/>
                </a:rPr>
                <a:t>Bắt đầu</a:t>
              </a:r>
            </a:p>
          </p:txBody>
        </p:sp>
      </p:grpSp>
      <p:sp>
        <p:nvSpPr>
          <p:cNvPr id="12420" name="Text Box 388"/>
          <p:cNvSpPr txBox="1">
            <a:spLocks noChangeArrowheads="1"/>
          </p:cNvSpPr>
          <p:nvPr/>
        </p:nvSpPr>
        <p:spPr bwMode="auto">
          <a:xfrm>
            <a:off x="1480741" y="1536701"/>
            <a:ext cx="51816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Cho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33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33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33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33CC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2423" name="Picture 391" descr="POINSET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01201" y="4248151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3399" y="2050824"/>
                <a:ext cx="8250239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=0,5</m:t>
                      </m:r>
                      <m:sSup>
                        <m:s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3600" i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i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−2,5</m:t>
                      </m:r>
                    </m:oMath>
                  </m:oMathPara>
                </a14:m>
                <a:endParaRPr lang="en-US" sz="3600" dirty="0"/>
              </a:p>
              <a:p>
                <a:endParaRPr lang="en-US" sz="3600" dirty="0"/>
              </a:p>
              <a:p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 – N (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bày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99" y="2050824"/>
                <a:ext cx="8250239" cy="1692771"/>
              </a:xfrm>
              <a:prstGeom prst="rect">
                <a:avLst/>
              </a:prstGeom>
              <a:blipFill>
                <a:blip r:embed="rId7"/>
                <a:stretch>
                  <a:fillRect l="-1846" b="-10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360384"/>
              </p:ext>
            </p:extLst>
          </p:nvPr>
        </p:nvGraphicFramePr>
        <p:xfrm>
          <a:off x="1760151" y="2612406"/>
          <a:ext cx="3619500" cy="702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07880" imgH="253800" progId="Equation.DSMT4">
                  <p:embed/>
                </p:oleObj>
              </mc:Choice>
              <mc:Fallback>
                <p:oleObj name="Equation" r:id="rId8" imgW="1307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60151" y="2612406"/>
                        <a:ext cx="3619500" cy="702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7996910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87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74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7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74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74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74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74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74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874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74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87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74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74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87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874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87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87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87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87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874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874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874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87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87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874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874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87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87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874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875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875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1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87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875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875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875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875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1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1875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1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1875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1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1875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1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1875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1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1875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1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187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1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187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1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875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875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2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187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2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187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2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187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2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187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2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87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2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187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2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875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2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875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2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1875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2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1875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2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87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2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1875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2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1875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2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1875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61500"/>
                            </p:stCondLst>
                            <p:childTnLst>
                              <p:par>
                                <p:cTn id="2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1875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 nodeType="afterGroup">
                            <p:stCondLst>
                              <p:cond delay="62500"/>
                            </p:stCondLst>
                            <p:childTnLst>
                              <p:par>
                                <p:cTn id="2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1875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63500"/>
                            </p:stCondLst>
                            <p:childTnLst>
                              <p:par>
                                <p:cTn id="2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1875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64500"/>
                            </p:stCondLst>
                            <p:childTnLst>
                              <p:par>
                                <p:cTn id="2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1876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65500"/>
                            </p:stCondLst>
                            <p:childTnLst>
                              <p:par>
                                <p:cTn id="2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87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66500"/>
                            </p:stCondLst>
                            <p:childTnLst>
                              <p:par>
                                <p:cTn id="2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1876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67500"/>
                            </p:stCondLst>
                            <p:childTnLst>
                              <p:par>
                                <p:cTn id="2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1876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68500"/>
                            </p:stCondLst>
                            <p:childTnLst>
                              <p:par>
                                <p:cTn id="2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3" dur="500"/>
                                        <p:tgtEl>
                                          <p:spTgt spid="1876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69500"/>
                            </p:stCondLst>
                            <p:childTnLst>
                              <p:par>
                                <p:cTn id="2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1876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70500"/>
                            </p:stCondLst>
                            <p:childTnLst>
                              <p:par>
                                <p:cTn id="2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1876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 nodeType="afterGroup">
                            <p:stCondLst>
                              <p:cond delay="71500"/>
                            </p:stCondLst>
                            <p:childTnLst>
                              <p:par>
                                <p:cTn id="3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5" dur="500"/>
                                        <p:tgtEl>
                                          <p:spTgt spid="1876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 nodeType="afterGroup">
                            <p:stCondLst>
                              <p:cond delay="72500"/>
                            </p:stCondLst>
                            <p:childTnLst>
                              <p:par>
                                <p:cTn id="3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1876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73500"/>
                            </p:stCondLst>
                            <p:childTnLst>
                              <p:par>
                                <p:cTn id="3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187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 nodeType="afterGroup">
                            <p:stCondLst>
                              <p:cond delay="74500"/>
                            </p:stCondLst>
                            <p:childTnLst>
                              <p:par>
                                <p:cTn id="3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7" dur="500"/>
                                        <p:tgtEl>
                                          <p:spTgt spid="1876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75500"/>
                            </p:stCondLst>
                            <p:childTnLst>
                              <p:par>
                                <p:cTn id="3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1876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76500"/>
                            </p:stCondLst>
                            <p:childTnLst>
                              <p:par>
                                <p:cTn id="3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1876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77500"/>
                            </p:stCondLst>
                            <p:childTnLst>
                              <p:par>
                                <p:cTn id="3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9" dur="500"/>
                                        <p:tgtEl>
                                          <p:spTgt spid="1876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 nodeType="afterGroup">
                            <p:stCondLst>
                              <p:cond delay="78500"/>
                            </p:stCondLst>
                            <p:childTnLst>
                              <p:par>
                                <p:cTn id="3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1876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79500"/>
                            </p:stCondLst>
                            <p:childTnLst>
                              <p:par>
                                <p:cTn id="3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1876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 nodeType="afterGroup">
                            <p:stCondLst>
                              <p:cond delay="80500"/>
                            </p:stCondLst>
                            <p:childTnLst>
                              <p:par>
                                <p:cTn id="3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1" dur="500"/>
                                        <p:tgtEl>
                                          <p:spTgt spid="1876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 nodeType="afterGroup">
                            <p:stCondLst>
                              <p:cond delay="81500"/>
                            </p:stCondLst>
                            <p:childTnLst>
                              <p:par>
                                <p:cTn id="3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18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82500"/>
                            </p:stCondLst>
                            <p:childTnLst>
                              <p:par>
                                <p:cTn id="3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9" dur="500"/>
                                        <p:tgtEl>
                                          <p:spTgt spid="1876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 nodeType="afterGroup">
                            <p:stCondLst>
                              <p:cond delay="83500"/>
                            </p:stCondLst>
                            <p:childTnLst>
                              <p:par>
                                <p:cTn id="3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3" dur="500"/>
                                        <p:tgtEl>
                                          <p:spTgt spid="1876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84500"/>
                            </p:stCondLst>
                            <p:childTnLst>
                              <p:par>
                                <p:cTn id="3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7" dur="500"/>
                                        <p:tgtEl>
                                          <p:spTgt spid="1876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85500"/>
                            </p:stCondLst>
                            <p:childTnLst>
                              <p:par>
                                <p:cTn id="3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1" dur="500"/>
                                        <p:tgtEl>
                                          <p:spTgt spid="1876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 nodeType="afterGroup">
                            <p:stCondLst>
                              <p:cond delay="86500"/>
                            </p:stCondLst>
                            <p:childTnLst>
                              <p:par>
                                <p:cTn id="3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5" dur="500"/>
                                        <p:tgtEl>
                                          <p:spTgt spid="1876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 nodeType="afterGroup">
                            <p:stCondLst>
                              <p:cond delay="87500"/>
                            </p:stCondLst>
                            <p:childTnLst>
                              <p:par>
                                <p:cTn id="3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9" dur="500"/>
                                        <p:tgtEl>
                                          <p:spTgt spid="187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88500"/>
                            </p:stCondLst>
                            <p:childTnLst>
                              <p:par>
                                <p:cTn id="3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3" dur="500"/>
                                        <p:tgtEl>
                                          <p:spTgt spid="1876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 nodeType="afterGroup">
                            <p:stCondLst>
                              <p:cond delay="89500"/>
                            </p:stCondLst>
                            <p:childTnLst>
                              <p:par>
                                <p:cTn id="3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7" dur="500"/>
                                        <p:tgtEl>
                                          <p:spTgt spid="187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 nodeType="afterGroup">
                            <p:stCondLst>
                              <p:cond delay="90500"/>
                            </p:stCondLst>
                            <p:childTnLst>
                              <p:par>
                                <p:cTn id="3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1876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91500"/>
                            </p:stCondLst>
                            <p:childTnLst>
                              <p:par>
                                <p:cTn id="3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5" dur="500"/>
                                        <p:tgtEl>
                                          <p:spTgt spid="1876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 nodeType="afterGroup">
                            <p:stCondLst>
                              <p:cond delay="92500"/>
                            </p:stCondLst>
                            <p:childTnLst>
                              <p:par>
                                <p:cTn id="3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9" dur="500"/>
                                        <p:tgtEl>
                                          <p:spTgt spid="1876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 nodeType="afterGroup">
                            <p:stCondLst>
                              <p:cond delay="93500"/>
                            </p:stCondLst>
                            <p:childTnLst>
                              <p:par>
                                <p:cTn id="3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3" dur="500"/>
                                        <p:tgtEl>
                                          <p:spTgt spid="1876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 nodeType="afterGroup">
                            <p:stCondLst>
                              <p:cond delay="94500"/>
                            </p:stCondLst>
                            <p:childTnLst>
                              <p:par>
                                <p:cTn id="3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7" dur="500"/>
                                        <p:tgtEl>
                                          <p:spTgt spid="1876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 nodeType="afterGroup">
                            <p:stCondLst>
                              <p:cond delay="95500"/>
                            </p:stCondLst>
                            <p:childTnLst>
                              <p:par>
                                <p:cTn id="3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1" dur="500"/>
                                        <p:tgtEl>
                                          <p:spTgt spid="1876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 nodeType="afterGroup">
                            <p:stCondLst>
                              <p:cond delay="96500"/>
                            </p:stCondLst>
                            <p:childTnLst>
                              <p:par>
                                <p:cTn id="4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500"/>
                                        <p:tgtEl>
                                          <p:spTgt spid="1876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 nodeType="afterGroup">
                            <p:stCondLst>
                              <p:cond delay="97500"/>
                            </p:stCondLst>
                            <p:childTnLst>
                              <p:par>
                                <p:cTn id="4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9" dur="500"/>
                                        <p:tgtEl>
                                          <p:spTgt spid="187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 nodeType="afterGroup">
                            <p:stCondLst>
                              <p:cond delay="98500"/>
                            </p:stCondLst>
                            <p:childTnLst>
                              <p:par>
                                <p:cTn id="4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3" dur="500"/>
                                        <p:tgtEl>
                                          <p:spTgt spid="187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 nodeType="afterGroup">
                            <p:stCondLst>
                              <p:cond delay="99500"/>
                            </p:stCondLst>
                            <p:childTnLst>
                              <p:par>
                                <p:cTn id="4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7" dur="500"/>
                                        <p:tgtEl>
                                          <p:spTgt spid="1877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 nodeType="afterGroup">
                            <p:stCondLst>
                              <p:cond delay="100500"/>
                            </p:stCondLst>
                            <p:childTnLst>
                              <p:par>
                                <p:cTn id="4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1877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 nodeType="afterGroup">
                            <p:stCondLst>
                              <p:cond delay="101500"/>
                            </p:stCondLst>
                            <p:childTnLst>
                              <p:par>
                                <p:cTn id="4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5" dur="500"/>
                                        <p:tgtEl>
                                          <p:spTgt spid="1877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 nodeType="afterGroup">
                            <p:stCondLst>
                              <p:cond delay="102500"/>
                            </p:stCondLst>
                            <p:childTnLst>
                              <p:par>
                                <p:cTn id="4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9" dur="500"/>
                                        <p:tgtEl>
                                          <p:spTgt spid="1877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 nodeType="afterGroup">
                            <p:stCondLst>
                              <p:cond delay="103500"/>
                            </p:stCondLst>
                            <p:childTnLst>
                              <p:par>
                                <p:cTn id="4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3" dur="500"/>
                                        <p:tgtEl>
                                          <p:spTgt spid="1877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 nodeType="afterGroup">
                            <p:stCondLst>
                              <p:cond delay="104500"/>
                            </p:stCondLst>
                            <p:childTnLst>
                              <p:par>
                                <p:cTn id="4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7" dur="500"/>
                                        <p:tgtEl>
                                          <p:spTgt spid="1877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 nodeType="afterGroup">
                            <p:stCondLst>
                              <p:cond delay="105500"/>
                            </p:stCondLst>
                            <p:childTnLst>
                              <p:par>
                                <p:cTn id="4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1" dur="500"/>
                                        <p:tgtEl>
                                          <p:spTgt spid="187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 nodeType="afterGroup">
                            <p:stCondLst>
                              <p:cond delay="106500"/>
                            </p:stCondLst>
                            <p:childTnLst>
                              <p:par>
                                <p:cTn id="4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187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 nodeType="afterGroup">
                            <p:stCondLst>
                              <p:cond delay="107500"/>
                            </p:stCondLst>
                            <p:childTnLst>
                              <p:par>
                                <p:cTn id="4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9" dur="500"/>
                                        <p:tgtEl>
                                          <p:spTgt spid="187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 nodeType="afterGroup">
                            <p:stCondLst>
                              <p:cond delay="108500"/>
                            </p:stCondLst>
                            <p:childTnLst>
                              <p:par>
                                <p:cTn id="4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3" dur="500"/>
                                        <p:tgtEl>
                                          <p:spTgt spid="1877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 nodeType="afterGroup">
                            <p:stCondLst>
                              <p:cond delay="109500"/>
                            </p:stCondLst>
                            <p:childTnLst>
                              <p:par>
                                <p:cTn id="4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7" dur="500"/>
                                        <p:tgtEl>
                                          <p:spTgt spid="1877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 nodeType="afterGroup">
                            <p:stCondLst>
                              <p:cond delay="110500"/>
                            </p:stCondLst>
                            <p:childTnLst>
                              <p:par>
                                <p:cTn id="4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1" dur="500"/>
                                        <p:tgtEl>
                                          <p:spTgt spid="1877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11500"/>
                            </p:stCondLst>
                            <p:childTnLst>
                              <p:par>
                                <p:cTn id="4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5" dur="500"/>
                                        <p:tgtEl>
                                          <p:spTgt spid="1877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12500"/>
                            </p:stCondLst>
                            <p:childTnLst>
                              <p:par>
                                <p:cTn id="4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9" dur="500"/>
                                        <p:tgtEl>
                                          <p:spTgt spid="1877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13500"/>
                            </p:stCondLst>
                            <p:childTnLst>
                              <p:par>
                                <p:cTn id="4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3" dur="500"/>
                                        <p:tgtEl>
                                          <p:spTgt spid="1877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14500"/>
                            </p:stCondLst>
                            <p:childTnLst>
                              <p:par>
                                <p:cTn id="4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7" dur="500"/>
                                        <p:tgtEl>
                                          <p:spTgt spid="1877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15500"/>
                            </p:stCondLst>
                            <p:childTnLst>
                              <p:par>
                                <p:cTn id="4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1" dur="500"/>
                                        <p:tgtEl>
                                          <p:spTgt spid="187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16500"/>
                            </p:stCondLst>
                            <p:childTnLst>
                              <p:par>
                                <p:cTn id="4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5" dur="500"/>
                                        <p:tgtEl>
                                          <p:spTgt spid="187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17500"/>
                            </p:stCondLst>
                            <p:childTnLst>
                              <p:par>
                                <p:cTn id="4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9" dur="500"/>
                                        <p:tgtEl>
                                          <p:spTgt spid="1877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18500"/>
                            </p:stCondLst>
                            <p:childTnLst>
                              <p:par>
                                <p:cTn id="4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3" dur="500"/>
                                        <p:tgtEl>
                                          <p:spTgt spid="1877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19500"/>
                            </p:stCondLst>
                            <p:childTnLst>
                              <p:par>
                                <p:cTn id="4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7" dur="500"/>
                                        <p:tgtEl>
                                          <p:spTgt spid="1877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 nodeType="afterGroup">
                            <p:stCondLst>
                              <p:cond delay="120500"/>
                            </p:stCondLst>
                            <p:childTnLst>
                              <p:par>
                                <p:cTn id="4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1" dur="500"/>
                                        <p:tgtEl>
                                          <p:spTgt spid="1877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 nodeType="afterGroup">
                            <p:stCondLst>
                              <p:cond delay="121500"/>
                            </p:stCondLst>
                            <p:childTnLst>
                              <p:par>
                                <p:cTn id="50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770" decel="1000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6" dur="770" decel="100000"/>
                                        <p:tgtEl>
                                          <p:spTgt spid="1874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8" dur="77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0" dur="77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 nodeType="clickPar">
                      <p:stCondLst>
                        <p:cond delay="indefinite"/>
                      </p:stCondLst>
                      <p:childTnLst>
                        <p:par>
                          <p:cTn id="5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5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/>
      <p:bldP spid="187406" grpId="0"/>
      <p:bldP spid="18740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15"/>
          <p:cNvSpPr txBox="1">
            <a:spLocks noChangeArrowheads="1"/>
          </p:cNvSpPr>
          <p:nvPr/>
        </p:nvSpPr>
        <p:spPr bwMode="auto">
          <a:xfrm>
            <a:off x="5105400" y="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sng">
                <a:solidFill>
                  <a:srgbClr val="FF0066"/>
                </a:solidFill>
                <a:latin typeface="Times New Roman" panose="02020603050405020304" pitchFamily="18" charset="0"/>
              </a:rPr>
              <a:t>Bài giải :</a:t>
            </a:r>
            <a:endParaRPr lang="en-US" altLang="en-US" sz="3600" u="sng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9" name="Line 18"/>
          <p:cNvSpPr>
            <a:spLocks noChangeShapeType="1"/>
          </p:cNvSpPr>
          <p:nvPr/>
        </p:nvSpPr>
        <p:spPr bwMode="auto">
          <a:xfrm flipV="1">
            <a:off x="1828799" y="4965479"/>
            <a:ext cx="7389341" cy="456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20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7955"/>
            <a:ext cx="2514601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23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77400" y="4398192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579438"/>
            <a:ext cx="5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44" y="3612173"/>
            <a:ext cx="741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C2: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endParaRPr 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406478" y="3611729"/>
                <a:ext cx="712157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36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=0,5</m:t>
                      </m:r>
                      <m:sSup>
                        <m:sSupPr>
                          <m:ctrlPr>
                            <a:rPr lang="en-US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36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3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−2,5</m:t>
                      </m:r>
                    </m:oMath>
                  </m:oMathPara>
                </a14:m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478" y="3611729"/>
                <a:ext cx="7121573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256537" y="3994020"/>
            <a:ext cx="469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226908" y="4258060"/>
                <a:ext cx="92675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908" y="4258060"/>
                <a:ext cx="92675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820758"/>
              </p:ext>
            </p:extLst>
          </p:nvPr>
        </p:nvGraphicFramePr>
        <p:xfrm>
          <a:off x="4756150" y="2482850"/>
          <a:ext cx="190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56150" y="2482850"/>
                        <a:ext cx="1905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293707" y="4241389"/>
                <a:ext cx="93923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707" y="4241389"/>
                <a:ext cx="939231" cy="646331"/>
              </a:xfrm>
              <a:prstGeom prst="rect">
                <a:avLst/>
              </a:prstGeom>
              <a:blipFill>
                <a:blip r:embed="rId8"/>
                <a:stretch>
                  <a:fillRect l="-19355" t="-15094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138527" y="4328185"/>
            <a:ext cx="1201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+1,5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04983" y="4398192"/>
            <a:ext cx="9030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608445"/>
              </p:ext>
            </p:extLst>
          </p:nvPr>
        </p:nvGraphicFramePr>
        <p:xfrm>
          <a:off x="1828800" y="4951302"/>
          <a:ext cx="6946900" cy="708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38280" imgH="253800" progId="Equation.DSMT4">
                  <p:embed/>
                </p:oleObj>
              </mc:Choice>
              <mc:Fallback>
                <p:oleObj name="Equation" r:id="rId9" imgW="243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8800" y="4951302"/>
                        <a:ext cx="6946900" cy="708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986732"/>
              </p:ext>
            </p:extLst>
          </p:nvPr>
        </p:nvGraphicFramePr>
        <p:xfrm>
          <a:off x="2406478" y="536119"/>
          <a:ext cx="8655121" cy="2935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632040" imgH="1231560" progId="Equation.DSMT4">
                  <p:embed/>
                </p:oleObj>
              </mc:Choice>
              <mc:Fallback>
                <p:oleObj name="Equation" r:id="rId11" imgW="363204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06478" y="536119"/>
                        <a:ext cx="8655121" cy="2935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798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25"/>
            <a:ext cx="2514601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 descr="POINSET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648200"/>
            <a:ext cx="2895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4" name="WordArt 8"/>
          <p:cNvSpPr>
            <a:spLocks noChangeArrowheads="1" noChangeShapeType="1" noTextEdit="1"/>
          </p:cNvSpPr>
          <p:nvPr/>
        </p:nvSpPr>
        <p:spPr bwMode="auto">
          <a:xfrm>
            <a:off x="3533335" y="-32821"/>
            <a:ext cx="5486400" cy="11620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0" cap="none" spc="0" normalizeH="0" baseline="0" noProof="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uLnTx/>
              <a:uFillTx/>
              <a:latin typeface=".VnTimeH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07102" y="561975"/>
            <a:ext cx="5451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Cho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27241" y="678997"/>
          <a:ext cx="3616959" cy="485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85720" imgH="228600" progId="Equation.DSMT4">
                  <p:embed/>
                </p:oleObj>
              </mc:Choice>
              <mc:Fallback>
                <p:oleObj name="Equation" r:id="rId5" imgW="1485720" imgH="228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27241" y="678997"/>
                        <a:ext cx="3616959" cy="4851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07102" y="1129229"/>
            <a:ext cx="8117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Tìm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32717" y="1695358"/>
          <a:ext cx="3756075" cy="1254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36480" imgH="520560" progId="Equation.DSMT4">
                  <p:embed/>
                </p:oleObj>
              </mc:Choice>
              <mc:Fallback>
                <p:oleObj name="Equation" r:id="rId7" imgW="1536480" imgH="52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32717" y="1695358"/>
                        <a:ext cx="3756075" cy="12549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6910754" y="2950325"/>
            <a:ext cx="0" cy="36052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002141"/>
              </p:ext>
            </p:extLst>
          </p:nvPr>
        </p:nvGraphicFramePr>
        <p:xfrm>
          <a:off x="919675" y="3261796"/>
          <a:ext cx="5557810" cy="2885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41320" imgH="1371600" progId="Equation.DSMT4">
                  <p:embed/>
                </p:oleObj>
              </mc:Choice>
              <mc:Fallback>
                <p:oleObj name="Equation" r:id="rId9" imgW="264132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9675" y="3261796"/>
                        <a:ext cx="5557810" cy="28857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246875"/>
              </p:ext>
            </p:extLst>
          </p:nvPr>
        </p:nvGraphicFramePr>
        <p:xfrm>
          <a:off x="7029456" y="3016052"/>
          <a:ext cx="5026556" cy="144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527200" imgH="520560" progId="Equation.DSMT4">
                  <p:embed/>
                </p:oleObj>
              </mc:Choice>
              <mc:Fallback>
                <p:oleObj name="Equation" r:id="rId11" imgW="25272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29456" y="3016052"/>
                        <a:ext cx="5026556" cy="1443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35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6629</TotalTime>
  <Words>1353</Words>
  <Application>Microsoft Office PowerPoint</Application>
  <PresentationFormat>Widescreen</PresentationFormat>
  <Paragraphs>313</Paragraphs>
  <Slides>20</Slides>
  <Notes>6</Notes>
  <HiddenSlides>0</HiddenSlides>
  <MMClips>1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6" baseType="lpstr">
      <vt:lpstr>.VnArial</vt:lpstr>
      <vt:lpstr>.VnArial Narrow</vt:lpstr>
      <vt:lpstr>.VnBodoniH</vt:lpstr>
      <vt:lpstr>.VnMonotype corsivaH</vt:lpstr>
      <vt:lpstr>.VnTimeH</vt:lpstr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Theme</vt:lpstr>
      <vt:lpstr>Default Design</vt:lpstr>
      <vt:lpstr>1_Default Design</vt:lpstr>
      <vt:lpstr>Equation</vt:lpstr>
      <vt:lpstr>PowerPoint Presentation</vt:lpstr>
      <vt:lpstr>KIỂM TRA BÀI CŨ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nhung mai</cp:lastModifiedBy>
  <cp:revision>867</cp:revision>
  <cp:lastPrinted>2020-04-08T17:02:49Z</cp:lastPrinted>
  <dcterms:created xsi:type="dcterms:W3CDTF">2020-03-11T10:08:33Z</dcterms:created>
  <dcterms:modified xsi:type="dcterms:W3CDTF">2023-03-13T14:27:53Z</dcterms:modified>
</cp:coreProperties>
</file>