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6" r:id="rId3"/>
    <p:sldId id="257" r:id="rId4"/>
    <p:sldId id="317" r:id="rId5"/>
    <p:sldId id="318" r:id="rId6"/>
    <p:sldId id="320" r:id="rId7"/>
    <p:sldId id="276" r:id="rId8"/>
    <p:sldId id="285" r:id="rId9"/>
    <p:sldId id="291" r:id="rId10"/>
    <p:sldId id="292" r:id="rId11"/>
    <p:sldId id="321" r:id="rId12"/>
    <p:sldId id="322" r:id="rId13"/>
    <p:sldId id="294" r:id="rId14"/>
    <p:sldId id="323" r:id="rId15"/>
    <p:sldId id="307" r:id="rId16"/>
    <p:sldId id="308" r:id="rId17"/>
    <p:sldId id="309" r:id="rId18"/>
    <p:sldId id="310" r:id="rId19"/>
    <p:sldId id="325" r:id="rId20"/>
    <p:sldId id="324" r:id="rId21"/>
    <p:sldId id="315" r:id="rId22"/>
    <p:sldId id="326" r:id="rId23"/>
    <p:sldId id="327" r:id="rId24"/>
    <p:sldId id="328" r:id="rId25"/>
    <p:sldId id="329" r:id="rId26"/>
    <p:sldId id="330" r:id="rId27"/>
    <p:sldId id="331" r:id="rId28"/>
    <p:sldId id="332" r:id="rId29"/>
    <p:sldId id="333" r:id="rId30"/>
    <p:sldId id="33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BFE4B-DA95-45D6-A12B-7E73BE623902}"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C372F-EB4A-4D71-9C13-2E45A50C6C7E}" type="slidenum">
              <a:rPr lang="en-US" smtClean="0"/>
              <a:t>‹#›</a:t>
            </a:fld>
            <a:endParaRPr lang="en-US"/>
          </a:p>
        </p:txBody>
      </p:sp>
    </p:spTree>
    <p:extLst>
      <p:ext uri="{BB962C8B-B14F-4D97-AF65-F5344CB8AC3E}">
        <p14:creationId xmlns:p14="http://schemas.microsoft.com/office/powerpoint/2010/main" val="310116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BFEB68E-D7A7-4B57-AA84-7D830776F1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60C223-A872-4DCB-9D53-F504ED3F210D}" type="slidenum">
              <a:rPr lang="en-US" altLang="en-US"/>
              <a:pPr eaLnBrk="1" hangingPunct="1"/>
              <a:t>15</a:t>
            </a:fld>
            <a:endParaRPr lang="en-US" altLang="en-US"/>
          </a:p>
        </p:txBody>
      </p:sp>
      <p:sp>
        <p:nvSpPr>
          <p:cNvPr id="32771" name="Rectangle 2">
            <a:extLst>
              <a:ext uri="{FF2B5EF4-FFF2-40B4-BE49-F238E27FC236}">
                <a16:creationId xmlns:a16="http://schemas.microsoft.com/office/drawing/2014/main" id="{10B27E5F-AFAA-4F82-902C-4D2C8D929FB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44FAF1A-B5C7-47BC-8179-8D2742D1CC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3F13-7390-4042-91D9-513213F1A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E9883A-26BC-4D88-B1C4-BA116D1411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EFB84-0E6B-40F0-8C00-4B092297B341}"/>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5" name="Footer Placeholder 4">
            <a:extLst>
              <a:ext uri="{FF2B5EF4-FFF2-40B4-BE49-F238E27FC236}">
                <a16:creationId xmlns:a16="http://schemas.microsoft.com/office/drawing/2014/main" id="{E138F0C1-27BC-46B5-BCBC-736A7FABF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001B6-00D8-4C8A-B04E-F3B3C2B7CA05}"/>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373658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9711-3AA1-4578-8FB7-7CC115005A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7E08B-D97A-4FBD-AC3C-16D7AF5188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34925-4093-4EF3-813B-F2157B687BCB}"/>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5" name="Footer Placeholder 4">
            <a:extLst>
              <a:ext uri="{FF2B5EF4-FFF2-40B4-BE49-F238E27FC236}">
                <a16:creationId xmlns:a16="http://schemas.microsoft.com/office/drawing/2014/main" id="{8F984823-C30C-4185-B221-2321E83F4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BC684-44F8-4E17-B2D5-9656236F7B75}"/>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295099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ADD54-C92D-4AF3-8601-CB3CE2343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CAD591-28C4-4930-ACA7-6B4335E9B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436BE-776D-4593-AE32-F7DB296EF038}"/>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5" name="Footer Placeholder 4">
            <a:extLst>
              <a:ext uri="{FF2B5EF4-FFF2-40B4-BE49-F238E27FC236}">
                <a16:creationId xmlns:a16="http://schemas.microsoft.com/office/drawing/2014/main" id="{1533A998-2C21-430E-B0F4-C85F931CE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0EAAD-B6F8-4851-9E8F-30DA7755F723}"/>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227709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D3863F4F-8BC3-473B-9A1F-5DFCAFB6AF4E}"/>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DC6DBB18-B1FE-4E47-B496-EBEB230657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B4857C6C-E756-4064-B116-C69CAAFE4DDF}"/>
              </a:ext>
            </a:extLst>
          </p:cNvPr>
          <p:cNvSpPr>
            <a:spLocks noGrp="1"/>
          </p:cNvSpPr>
          <p:nvPr>
            <p:ph type="sldNum" sz="quarter" idx="12"/>
          </p:nvPr>
        </p:nvSpPr>
        <p:spPr/>
        <p:txBody>
          <a:bodyPr/>
          <a:lstStyle>
            <a:lvl1pPr>
              <a:defRPr/>
            </a:lvl1pPr>
          </a:lstStyle>
          <a:p>
            <a:fld id="{78F732CA-AB8D-418C-9984-9BE9ACC63F1C}" type="slidenum">
              <a:rPr lang="en-US" altLang="en-US"/>
              <a:pPr/>
              <a:t>‹#›</a:t>
            </a:fld>
            <a:endParaRPr lang="en-US" altLang="en-US"/>
          </a:p>
        </p:txBody>
      </p:sp>
    </p:spTree>
    <p:extLst>
      <p:ext uri="{BB962C8B-B14F-4D97-AF65-F5344CB8AC3E}">
        <p14:creationId xmlns:p14="http://schemas.microsoft.com/office/powerpoint/2010/main" val="287790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4DED-0931-48CF-98AD-CE422A49C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6BB37-0F1B-4014-8E30-40508CD530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E97E4-3B96-47BD-A204-0EF47FA91745}"/>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5" name="Footer Placeholder 4">
            <a:extLst>
              <a:ext uri="{FF2B5EF4-FFF2-40B4-BE49-F238E27FC236}">
                <a16:creationId xmlns:a16="http://schemas.microsoft.com/office/drawing/2014/main" id="{EF31A328-CB7B-4D08-94AD-F1255C140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F727E-C587-459E-B266-E0417B0B4DC0}"/>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48152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F63E-26FF-4D98-8A94-E55B11DAB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35E9F7-0124-4B82-9171-C297D67AC1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798879-5C8D-4341-83F0-CFE9B48DD918}"/>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5" name="Footer Placeholder 4">
            <a:extLst>
              <a:ext uri="{FF2B5EF4-FFF2-40B4-BE49-F238E27FC236}">
                <a16:creationId xmlns:a16="http://schemas.microsoft.com/office/drawing/2014/main" id="{CCE64B59-399B-42D7-9CFA-04C76D717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5AE30-3B09-4283-B312-2CB0E37D9C68}"/>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39500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8097-BB18-4399-8D28-FC1807A8C2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A170BF-6D8D-40EA-A81D-E52DD4EEC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980CF9-A29A-4D3F-9C84-9439A57A6F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E2572D-A3B0-4B3B-AB4C-708C6BDF62DC}"/>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6" name="Footer Placeholder 5">
            <a:extLst>
              <a:ext uri="{FF2B5EF4-FFF2-40B4-BE49-F238E27FC236}">
                <a16:creationId xmlns:a16="http://schemas.microsoft.com/office/drawing/2014/main" id="{52715390-279C-4998-86AB-02F3EB69F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1160E-FBFB-44C3-ACE9-79DDC5515B44}"/>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2087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E610-E524-433F-BF2D-A8CC4A8E4E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EFAE1-A9FD-4B9D-8DB0-3ACEDCB117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4439-74C5-4072-9800-56F24C8852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02ABF-A7E0-41C4-94E1-228D840DB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0CD033-3399-4DED-90D1-FBFB3875FA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207913-45ED-4B6F-A60C-4B7ACB22CBAC}"/>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8" name="Footer Placeholder 7">
            <a:extLst>
              <a:ext uri="{FF2B5EF4-FFF2-40B4-BE49-F238E27FC236}">
                <a16:creationId xmlns:a16="http://schemas.microsoft.com/office/drawing/2014/main" id="{D902E7CE-534C-4E60-8886-04A129843D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168EE-47C7-4D7B-AEA7-F01C7FF68767}"/>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227759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3500-573F-4F8F-8623-824363642B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C0B8D8-17F4-4919-B13F-3920C0A80901}"/>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4" name="Footer Placeholder 3">
            <a:extLst>
              <a:ext uri="{FF2B5EF4-FFF2-40B4-BE49-F238E27FC236}">
                <a16:creationId xmlns:a16="http://schemas.microsoft.com/office/drawing/2014/main" id="{1F99DAD0-87E0-48B5-B7E7-CEDFBDA9FA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FD87EE-07FC-4063-BEA0-2DCD5F7A1186}"/>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109353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EC95E-B321-40BD-8C70-9EABD6470230}"/>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3" name="Footer Placeholder 2">
            <a:extLst>
              <a:ext uri="{FF2B5EF4-FFF2-40B4-BE49-F238E27FC236}">
                <a16:creationId xmlns:a16="http://schemas.microsoft.com/office/drawing/2014/main" id="{2944E1B2-AD3C-4975-B853-C4ABA070D1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C679C6-97BE-40B6-AAF3-30E693618C76}"/>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344691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6E52-2377-4E13-A350-6F3B39DFC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A71B2C-813C-4457-A659-5CF177EA8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36A564-A252-41BA-9B43-23BA79541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78C69-1EAC-4989-B44A-C0B0CF942092}"/>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6" name="Footer Placeholder 5">
            <a:extLst>
              <a:ext uri="{FF2B5EF4-FFF2-40B4-BE49-F238E27FC236}">
                <a16:creationId xmlns:a16="http://schemas.microsoft.com/office/drawing/2014/main" id="{37850CF6-CAED-47D4-95CB-AFBB45C1A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DCCDD-0639-47D6-B072-689DE3CA5BA0}"/>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132360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7481-4D08-4DF9-8558-032179BE8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5A27D4-73E9-45ED-94BF-5F7D85FEA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49A795-41CF-42F4-955D-8FBEEEB83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837443-9B01-4FC8-8426-9EB5149B2FF8}"/>
              </a:ext>
            </a:extLst>
          </p:cNvPr>
          <p:cNvSpPr>
            <a:spLocks noGrp="1"/>
          </p:cNvSpPr>
          <p:nvPr>
            <p:ph type="dt" sz="half" idx="10"/>
          </p:nvPr>
        </p:nvSpPr>
        <p:spPr/>
        <p:txBody>
          <a:bodyPr/>
          <a:lstStyle/>
          <a:p>
            <a:fld id="{ADCF42F1-8822-42CB-B833-9D1F62CC2062}" type="datetimeFigureOut">
              <a:rPr lang="en-US" smtClean="0"/>
              <a:t>9/23/2021</a:t>
            </a:fld>
            <a:endParaRPr lang="en-US"/>
          </a:p>
        </p:txBody>
      </p:sp>
      <p:sp>
        <p:nvSpPr>
          <p:cNvPr id="6" name="Footer Placeholder 5">
            <a:extLst>
              <a:ext uri="{FF2B5EF4-FFF2-40B4-BE49-F238E27FC236}">
                <a16:creationId xmlns:a16="http://schemas.microsoft.com/office/drawing/2014/main" id="{9872C27C-CDD8-4BCA-9D5B-D26889722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B5454-E7FD-4C60-93DE-01B38B9DF631}"/>
              </a:ext>
            </a:extLst>
          </p:cNvPr>
          <p:cNvSpPr>
            <a:spLocks noGrp="1"/>
          </p:cNvSpPr>
          <p:nvPr>
            <p:ph type="sldNum" sz="quarter" idx="12"/>
          </p:nvPr>
        </p:nvSpPr>
        <p:spPr/>
        <p:txBody>
          <a:bodyPr/>
          <a:lstStyle/>
          <a:p>
            <a:fld id="{B9A96445-662A-4F1A-9B69-32A9CDC73E01}" type="slidenum">
              <a:rPr lang="en-US" smtClean="0"/>
              <a:t>‹#›</a:t>
            </a:fld>
            <a:endParaRPr lang="en-US"/>
          </a:p>
        </p:txBody>
      </p:sp>
    </p:spTree>
    <p:extLst>
      <p:ext uri="{BB962C8B-B14F-4D97-AF65-F5344CB8AC3E}">
        <p14:creationId xmlns:p14="http://schemas.microsoft.com/office/powerpoint/2010/main" val="163980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0842B-D164-4ABA-ADF1-6680B9340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020D7-B02C-4C2B-A330-E8F1592178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5A285-3748-4FA3-A634-D48D3D48B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F42F1-8822-42CB-B833-9D1F62CC2062}" type="datetimeFigureOut">
              <a:rPr lang="en-US" smtClean="0"/>
              <a:t>9/23/2021</a:t>
            </a:fld>
            <a:endParaRPr lang="en-US"/>
          </a:p>
        </p:txBody>
      </p:sp>
      <p:sp>
        <p:nvSpPr>
          <p:cNvPr id="5" name="Footer Placeholder 4">
            <a:extLst>
              <a:ext uri="{FF2B5EF4-FFF2-40B4-BE49-F238E27FC236}">
                <a16:creationId xmlns:a16="http://schemas.microsoft.com/office/drawing/2014/main" id="{7E7C4641-9095-4AA7-8B4A-E2AA781FC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4A7FB-B7E8-4100-B7D2-280E6B678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96445-662A-4F1A-9B69-32A9CDC73E01}" type="slidenum">
              <a:rPr lang="en-US" smtClean="0"/>
              <a:t>‹#›</a:t>
            </a:fld>
            <a:endParaRPr lang="en-US"/>
          </a:p>
        </p:txBody>
      </p:sp>
    </p:spTree>
    <p:extLst>
      <p:ext uri="{BB962C8B-B14F-4D97-AF65-F5344CB8AC3E}">
        <p14:creationId xmlns:p14="http://schemas.microsoft.com/office/powerpoint/2010/main" val="6896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m.vn/imgres?imgurl=http://upload.wikimedia.org/wikipedia/commons/thumb/8/87/Alphonse_Daudet_2.jpg/588px-Alphonse_Daudet_2.jpg&amp;imgrefurl=http://commons.wikimedia.org/wiki/Image:Alphonse_Daudet_2.jpg&amp;h=599&amp;w=588&amp;sz=76&amp;hl=en&amp;start=1&amp;um=1&amp;tbnid=nhy_HLXRdzXi5M:&amp;tbnh=135&amp;tbnw=133&amp;prev=/images%3Fq%3DAlphonse%2BDaudet%26ndsp%3D20%26um%3D1%26hl%3Den%26sa%3DN" TargetMode="Externa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google.com.vn/imgres?imgurl=http://cavenui.files.wordpress.com/2012/02/nguyen-trai.jpg&amp;imgrefurl=http://cavenui.wordpress.com/2012/02/19/nguy%25E1%25BB%2585n-trai-l%25C6%25B0%25C6%25A1ng-dang-va-am-nh%25E1%25BA%25A1c/&amp;usg=__2g6RGizgjsU5jVxiV5a5YDeJKMo=&amp;h=2067&amp;w=1496&amp;sz=1864&amp;hl=vi&amp;start=1&amp;zoom=1&amp;tbnid=J2WFtLdmVzlDjM:&amp;tbnh=150&amp;tbnw=109&amp;ei=YaJhUJecCsXLrQe1jIGgAg&amp;prev=/search%3Fq%3Dnguy%25E1%25BB%2585n%2Btr%25C3%25A3i%26hl%3Dvi%26gbv%3D2%26tbm%3Disch&amp;itbs=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FE208D3-7067-4899-BB21-8345980FB359}"/>
              </a:ext>
            </a:extLst>
          </p:cNvPr>
          <p:cNvSpPr>
            <a:spLocks noGrp="1"/>
          </p:cNvSpPr>
          <p:nvPr>
            <p:ph type="subTitle" idx="1"/>
          </p:nvPr>
        </p:nvSpPr>
        <p:spPr>
          <a:xfrm>
            <a:off x="8551118" y="534714"/>
            <a:ext cx="3250892" cy="3938088"/>
          </a:xfrm>
        </p:spPr>
        <p:txBody>
          <a:bodyPr anchor="t">
            <a:normAutofit fontScale="70000" lnSpcReduction="20000"/>
          </a:bodyPr>
          <a:lstStyle/>
          <a:p>
            <a:pPr algn="l">
              <a:lnSpc>
                <a:spcPct val="120000"/>
              </a:lnSpc>
              <a:spcBef>
                <a:spcPts val="600"/>
              </a:spcBef>
            </a:pPr>
            <a:r>
              <a:rPr lang="en-US" sz="3400" dirty="0">
                <a:solidFill>
                  <a:srgbClr val="1D2129"/>
                </a:solidFill>
                <a:effectLst/>
                <a:latin typeface="Times New Roman" panose="02020603050405020304" pitchFamily="18" charset="0"/>
                <a:ea typeface="Times New Roman" panose="02020603050405020304" pitchFamily="18" charset="0"/>
              </a:rPr>
              <a:t>“</a:t>
            </a:r>
            <a:r>
              <a:rPr lang="en-US" sz="3400" i="1" dirty="0" err="1">
                <a:solidFill>
                  <a:srgbClr val="1D2129"/>
                </a:solidFill>
                <a:effectLst/>
                <a:latin typeface="Times New Roman" panose="02020603050405020304" pitchFamily="18" charset="0"/>
                <a:ea typeface="Times New Roman" panose="02020603050405020304" pitchFamily="18" charset="0"/>
              </a:rPr>
              <a:t>Bùn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wá</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mài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nhể</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lẹi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gần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hít</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nem</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lép</a:t>
            </a:r>
            <a:r>
              <a:rPr lang="en-US" sz="3400" i="1" dirty="0">
                <a:solidFill>
                  <a:srgbClr val="1D2129"/>
                </a:solidFill>
                <a:effectLst/>
                <a:latin typeface="Times New Roman" panose="02020603050405020304" pitchFamily="18" charset="0"/>
                <a:ea typeface="Times New Roman" panose="02020603050405020304" pitchFamily="18" charset="0"/>
              </a:rPr>
              <a:t> 12 </a:t>
            </a:r>
            <a:r>
              <a:rPr lang="en-US" sz="3400" i="1" dirty="0" err="1">
                <a:solidFill>
                  <a:srgbClr val="1D2129"/>
                </a:solidFill>
                <a:effectLst/>
                <a:latin typeface="Times New Roman" panose="02020603050405020304" pitchFamily="18" charset="0"/>
                <a:ea typeface="Times New Roman" panose="02020603050405020304" pitchFamily="18" charset="0"/>
              </a:rPr>
              <a:t>roài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thí</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tụi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mìn</a:t>
            </a:r>
            <a:r>
              <a:rPr lang="en-US" sz="3400" i="1" dirty="0">
                <a:solidFill>
                  <a:srgbClr val="1D2129"/>
                </a:solidFill>
                <a:effectLst/>
                <a:latin typeface="Times New Roman" panose="02020603050405020304" pitchFamily="18" charset="0"/>
                <a:ea typeface="Times New Roman" panose="02020603050405020304" pitchFamily="18" charset="0"/>
              </a:rPr>
              <a:t> ko </a:t>
            </a:r>
            <a:r>
              <a:rPr lang="en-US" sz="3400" i="1" dirty="0" err="1">
                <a:solidFill>
                  <a:srgbClr val="1D2129"/>
                </a:solidFill>
                <a:effectLst/>
                <a:latin typeface="Times New Roman" panose="02020603050405020304" pitchFamily="18" charset="0"/>
                <a:ea typeface="Times New Roman" panose="02020603050405020304" pitchFamily="18" charset="0"/>
              </a:rPr>
              <a:t>đc</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zui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như</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hùii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nem</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ngoái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nghĩ</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vậy</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thoai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mừ</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teo</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bùn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ghê</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gúm</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rưng</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mìn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hứa</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sẽ</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mãi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lè</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bẹn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thân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đeng</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wên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teo</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dzà</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mái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trừng</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iu</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zấu</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nì</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nha</a:t>
            </a:r>
            <a:r>
              <a:rPr lang="en-US" sz="3400" i="1" dirty="0">
                <a:solidFill>
                  <a:srgbClr val="1D2129"/>
                </a:solidFill>
                <a:effectLst/>
                <a:latin typeface="Times New Roman" panose="02020603050405020304" pitchFamily="18" charset="0"/>
                <a:ea typeface="Times New Roman" panose="02020603050405020304" pitchFamily="18" charset="0"/>
              </a:rPr>
              <a:t>”</a:t>
            </a:r>
            <a:endParaRPr lang="en-US" sz="3400" dirty="0">
              <a:effectLst/>
              <a:latin typeface="Times New Roman" panose="02020603050405020304" pitchFamily="18" charset="0"/>
              <a:ea typeface="Times New Roman" panose="02020603050405020304" pitchFamily="18" charset="0"/>
            </a:endParaRPr>
          </a:p>
          <a:p>
            <a:pPr algn="l"/>
            <a:endParaRPr lang="en-US" sz="2000" dirty="0"/>
          </a:p>
        </p:txBody>
      </p:sp>
      <p:grpSp>
        <p:nvGrpSpPr>
          <p:cNvPr id="14" name="Group 13">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15"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31AB5842-EE00-4A29-BB6C-CFB40B85A4FB}"/>
              </a:ext>
            </a:extLst>
          </p:cNvPr>
          <p:cNvPicPr>
            <a:picLocks noChangeAspect="1"/>
          </p:cNvPicPr>
          <p:nvPr/>
        </p:nvPicPr>
        <p:blipFill rotWithShape="1">
          <a:blip r:embed="rId2"/>
          <a:srcRect t="1926" b="6433"/>
          <a:stretch/>
        </p:blipFill>
        <p:spPr>
          <a:xfrm>
            <a:off x="224949" y="246888"/>
            <a:ext cx="3919228" cy="5852160"/>
          </a:xfrm>
          <a:prstGeom prst="rect">
            <a:avLst/>
          </a:prstGeom>
        </p:spPr>
      </p:pic>
      <p:pic>
        <p:nvPicPr>
          <p:cNvPr id="4" name="Picture 3">
            <a:extLst>
              <a:ext uri="{FF2B5EF4-FFF2-40B4-BE49-F238E27FC236}">
                <a16:creationId xmlns:a16="http://schemas.microsoft.com/office/drawing/2014/main" id="{CE3CE1E0-7D34-481E-BA8D-93937C0611ED}"/>
              </a:ext>
            </a:extLst>
          </p:cNvPr>
          <p:cNvPicPr>
            <a:picLocks noChangeAspect="1"/>
          </p:cNvPicPr>
          <p:nvPr/>
        </p:nvPicPr>
        <p:blipFill rotWithShape="1">
          <a:blip r:embed="rId3"/>
          <a:srcRect l="10377" r="-3" b="-3"/>
          <a:stretch/>
        </p:blipFill>
        <p:spPr>
          <a:xfrm>
            <a:off x="4342996" y="246888"/>
            <a:ext cx="3922776" cy="5852160"/>
          </a:xfrm>
          <a:prstGeom prst="rect">
            <a:avLst/>
          </a:prstGeom>
        </p:spPr>
      </p:pic>
      <p:sp>
        <p:nvSpPr>
          <p:cNvPr id="36" name="Rectangle 3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F065013-6303-4BF3-9685-A9B18A496DD4}"/>
              </a:ext>
            </a:extLst>
          </p:cNvPr>
          <p:cNvSpPr txBox="1"/>
          <p:nvPr/>
        </p:nvSpPr>
        <p:spPr>
          <a:xfrm>
            <a:off x="8297133" y="4271395"/>
            <a:ext cx="3775001" cy="2092881"/>
          </a:xfrm>
          <a:prstGeom prst="rect">
            <a:avLst/>
          </a:prstGeom>
          <a:noFill/>
        </p:spPr>
        <p:txBody>
          <a:bodyPr wrap="square">
            <a:spAutoFit/>
          </a:bodyPr>
          <a:lstStyle/>
          <a:p>
            <a:r>
              <a:rPr lang="en-US" sz="2600" b="1" dirty="0" err="1">
                <a:solidFill>
                  <a:srgbClr val="C00000"/>
                </a:solidFill>
                <a:effectLst/>
                <a:latin typeface="Times New Roman" panose="02020603050405020304" pitchFamily="18" charset="0"/>
                <a:ea typeface="Times New Roman" panose="02020603050405020304" pitchFamily="18" charset="0"/>
              </a:rPr>
              <a:t>Em</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có</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hiểu</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nội</a:t>
            </a:r>
            <a:r>
              <a:rPr lang="en-US" sz="2600" b="1" dirty="0">
                <a:solidFill>
                  <a:srgbClr val="C00000"/>
                </a:solidFill>
                <a:effectLst/>
                <a:latin typeface="Times New Roman" panose="02020603050405020304" pitchFamily="18" charset="0"/>
                <a:ea typeface="Times New Roman" panose="02020603050405020304" pitchFamily="18" charset="0"/>
              </a:rPr>
              <a:t> dung </a:t>
            </a:r>
            <a:r>
              <a:rPr lang="en-US" sz="2600" b="1" dirty="0" err="1">
                <a:solidFill>
                  <a:srgbClr val="C00000"/>
                </a:solidFill>
                <a:effectLst/>
                <a:latin typeface="Times New Roman" panose="02020603050405020304" pitchFamily="18" charset="0"/>
                <a:ea typeface="Times New Roman" panose="02020603050405020304" pitchFamily="18" charset="0"/>
              </a:rPr>
              <a:t>của</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những</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đoạn</a:t>
            </a:r>
            <a:r>
              <a:rPr lang="en-US" sz="2600" b="1" dirty="0">
                <a:solidFill>
                  <a:srgbClr val="C00000"/>
                </a:solidFill>
                <a:effectLst/>
                <a:latin typeface="Times New Roman" panose="02020603050405020304" pitchFamily="18" charset="0"/>
                <a:ea typeface="Times New Roman" panose="02020603050405020304" pitchFamily="18" charset="0"/>
              </a:rPr>
              <a:t> tin </a:t>
            </a:r>
            <a:r>
              <a:rPr lang="en-US" sz="2600" b="1" dirty="0" err="1">
                <a:solidFill>
                  <a:srgbClr val="C00000"/>
                </a:solidFill>
                <a:effectLst/>
                <a:latin typeface="Times New Roman" panose="02020603050405020304" pitchFamily="18" charset="0"/>
                <a:ea typeface="Times New Roman" panose="02020603050405020304" pitchFamily="18" charset="0"/>
              </a:rPr>
              <a:t>nhắn</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trên</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không</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Hãy</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thử</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dịch</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nghĩa</a:t>
            </a:r>
            <a:r>
              <a:rPr lang="en-US" sz="2600" b="1" dirty="0">
                <a:solidFill>
                  <a:srgbClr val="C00000"/>
                </a:solidFill>
                <a:effectLst/>
                <a:latin typeface="Times New Roman" panose="02020603050405020304" pitchFamily="18" charset="0"/>
                <a:ea typeface="Times New Roman" panose="02020603050405020304" pitchFamily="18" charset="0"/>
              </a:rPr>
              <a:t> ra </a:t>
            </a:r>
            <a:r>
              <a:rPr lang="en-US" sz="2600" b="1" dirty="0" err="1">
                <a:solidFill>
                  <a:srgbClr val="C00000"/>
                </a:solidFill>
                <a:effectLst/>
                <a:latin typeface="Times New Roman" panose="02020603050405020304" pitchFamily="18" charset="0"/>
                <a:ea typeface="Times New Roman" panose="02020603050405020304" pitchFamily="18" charset="0"/>
              </a:rPr>
              <a:t>theo</a:t>
            </a:r>
            <a:r>
              <a:rPr lang="en-US" sz="2600" b="1" dirty="0">
                <a:solidFill>
                  <a:srgbClr val="C00000"/>
                </a:solidFill>
                <a:effectLst/>
                <a:latin typeface="Times New Roman" panose="02020603050405020304" pitchFamily="18" charset="0"/>
                <a:ea typeface="Times New Roman" panose="02020603050405020304" pitchFamily="18" charset="0"/>
              </a:rPr>
              <a:t> ý </a:t>
            </a:r>
            <a:r>
              <a:rPr lang="en-US" sz="2600" b="1" dirty="0" err="1">
                <a:solidFill>
                  <a:srgbClr val="C00000"/>
                </a:solidFill>
                <a:effectLst/>
                <a:latin typeface="Times New Roman" panose="02020603050405020304" pitchFamily="18" charset="0"/>
                <a:ea typeface="Times New Roman" panose="02020603050405020304" pitchFamily="18" charset="0"/>
              </a:rPr>
              <a:t>hiểu</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của</a:t>
            </a:r>
            <a:r>
              <a:rPr lang="en-US" sz="2600" b="1" dirty="0">
                <a:solidFill>
                  <a:srgbClr val="C00000"/>
                </a:solidFill>
                <a:effectLst/>
                <a:latin typeface="Times New Roman" panose="02020603050405020304" pitchFamily="18" charset="0"/>
                <a:ea typeface="Times New Roman" panose="02020603050405020304" pitchFamily="18" charset="0"/>
              </a:rPr>
              <a:t> </a:t>
            </a:r>
            <a:r>
              <a:rPr lang="en-US" sz="2600" b="1" dirty="0" err="1">
                <a:solidFill>
                  <a:srgbClr val="C00000"/>
                </a:solidFill>
                <a:effectLst/>
                <a:latin typeface="Times New Roman" panose="02020603050405020304" pitchFamily="18" charset="0"/>
                <a:ea typeface="Times New Roman" panose="02020603050405020304" pitchFamily="18" charset="0"/>
              </a:rPr>
              <a:t>em</a:t>
            </a:r>
            <a:r>
              <a:rPr lang="en-US" sz="2600" b="1" dirty="0">
                <a:solidFill>
                  <a:srgbClr val="C00000"/>
                </a:solidFill>
                <a:effectLst/>
                <a:latin typeface="Times New Roman" panose="02020603050405020304" pitchFamily="18" charset="0"/>
                <a:ea typeface="Times New Roman" panose="02020603050405020304" pitchFamily="18" charset="0"/>
              </a:rPr>
              <a:t>?</a:t>
            </a:r>
            <a:endParaRPr lang="en-US" sz="2600" b="1" dirty="0">
              <a:solidFill>
                <a:srgbClr val="C00000"/>
              </a:solidFill>
            </a:endParaRPr>
          </a:p>
        </p:txBody>
      </p:sp>
    </p:spTree>
    <p:extLst>
      <p:ext uri="{BB962C8B-B14F-4D97-AF65-F5344CB8AC3E}">
        <p14:creationId xmlns:p14="http://schemas.microsoft.com/office/powerpoint/2010/main" val="214181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5F4D1-5CD3-4D51-963E-506791C19540}"/>
              </a:ext>
            </a:extLst>
          </p:cNvPr>
          <p:cNvSpPr>
            <a:spLocks noGrp="1"/>
          </p:cNvSpPr>
          <p:nvPr>
            <p:ph idx="1"/>
          </p:nvPr>
        </p:nvSpPr>
        <p:spPr>
          <a:xfrm>
            <a:off x="604462" y="838200"/>
            <a:ext cx="11190270" cy="5181600"/>
          </a:xfrm>
        </p:spPr>
        <p:txBody>
          <a:bodyPr>
            <a:noAutofit/>
          </a:bodyPr>
          <a:lstStyle/>
          <a:p>
            <a:pPr marL="365760" indent="-256032" algn="just">
              <a:lnSpc>
                <a:spcPct val="100000"/>
              </a:lnSpc>
              <a:spcBef>
                <a:spcPts val="1800"/>
              </a:spcBef>
              <a:spcAft>
                <a:spcPts val="1800"/>
              </a:spcAft>
              <a:buFont typeface="Wingdings 3"/>
              <a:buChar char=""/>
              <a:defRPr/>
            </a:pPr>
            <a:r>
              <a:rPr lang="en-US" b="1" u="sng" dirty="0" err="1">
                <a:latin typeface="Times New Roman" panose="02020603050405020304" pitchFamily="18" charset="0"/>
                <a:ea typeface="Times New Roman"/>
                <a:cs typeface="Times New Roman" panose="02020603050405020304" pitchFamily="18" charset="0"/>
              </a:rPr>
              <a:t>Câu</a:t>
            </a:r>
            <a:r>
              <a:rPr lang="en-US" b="1" u="sng" dirty="0">
                <a:latin typeface="Times New Roman" panose="02020603050405020304" pitchFamily="18" charset="0"/>
                <a:ea typeface="Times New Roman"/>
                <a:cs typeface="Times New Roman" panose="02020603050405020304" pitchFamily="18" charset="0"/>
              </a:rPr>
              <a:t> 1</a:t>
            </a:r>
            <a:r>
              <a:rPr lang="en-US" b="1" dirty="0">
                <a:latin typeface="Times New Roman" panose="02020603050405020304" pitchFamily="18" charset="0"/>
                <a:ea typeface="Times New Roman"/>
                <a:cs typeface="Times New Roman" panose="02020603050405020304" pitchFamily="18" charset="0"/>
              </a:rPr>
              <a:t>: </a:t>
            </a:r>
            <a:r>
              <a:rPr lang="en-US" b="1" i="1" dirty="0">
                <a:latin typeface="Times New Roman" panose="02020603050405020304" pitchFamily="18" charset="0"/>
                <a:ea typeface="Times New Roman"/>
                <a:cs typeface="Times New Roman" panose="02020603050405020304" pitchFamily="18" charset="0"/>
              </a:rPr>
              <a:t>Khi ra </a:t>
            </a:r>
            <a:r>
              <a:rPr lang="en-US" b="1" i="1" dirty="0" err="1">
                <a:latin typeface="Times New Roman" panose="02020603050405020304" pitchFamily="18" charset="0"/>
                <a:ea typeface="Times New Roman"/>
                <a:cs typeface="Times New Roman" panose="02020603050405020304" pitchFamily="18" charset="0"/>
              </a:rPr>
              <a:t>pháp</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trường</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anh</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ấy</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vẫn</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hiên</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ngang</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đến</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phút</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chót</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lọt</a:t>
            </a:r>
            <a:r>
              <a:rPr lang="en-US" b="1" i="1" dirty="0">
                <a:latin typeface="Times New Roman" panose="02020603050405020304" pitchFamily="18" charset="0"/>
                <a:ea typeface="Times New Roman"/>
                <a:cs typeface="Times New Roman" panose="02020603050405020304" pitchFamily="18" charset="0"/>
              </a:rPr>
              <a:t>. </a:t>
            </a:r>
          </a:p>
          <a:p>
            <a:pPr marL="365760" indent="-256032" algn="just">
              <a:lnSpc>
                <a:spcPct val="100000"/>
              </a:lnSpc>
              <a:spcBef>
                <a:spcPts val="1800"/>
              </a:spcBef>
              <a:spcAft>
                <a:spcPts val="1800"/>
              </a:spcAft>
              <a:buFont typeface="Wingdings 3"/>
              <a:buChar char=""/>
              <a:defRPr/>
            </a:pPr>
            <a:r>
              <a:rPr lang="en-US" b="1" u="sng" dirty="0" err="1">
                <a:latin typeface="Times New Roman" panose="02020603050405020304" pitchFamily="18" charset="0"/>
                <a:ea typeface="Times New Roman"/>
                <a:cs typeface="Times New Roman" panose="02020603050405020304" pitchFamily="18" charset="0"/>
              </a:rPr>
              <a:t>Câu</a:t>
            </a:r>
            <a:r>
              <a:rPr lang="en-US" b="1" u="sng" dirty="0">
                <a:latin typeface="Times New Roman" panose="02020603050405020304" pitchFamily="18" charset="0"/>
                <a:ea typeface="Times New Roman"/>
                <a:cs typeface="Times New Roman" panose="02020603050405020304" pitchFamily="18" charset="0"/>
              </a:rPr>
              <a:t> 2</a:t>
            </a:r>
            <a:r>
              <a:rPr lang="en-US" b="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Truyện</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Kiều</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của</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Nguyễn</a:t>
            </a:r>
            <a:r>
              <a:rPr lang="en-US" b="1" i="1" dirty="0">
                <a:latin typeface="Times New Roman" panose="02020603050405020304" pitchFamily="18" charset="0"/>
                <a:ea typeface="Times New Roman"/>
                <a:cs typeface="Times New Roman" panose="02020603050405020304" pitchFamily="18" charset="0"/>
              </a:rPr>
              <a:t> Du </a:t>
            </a:r>
            <a:r>
              <a:rPr lang="en-US" b="1" i="1" dirty="0" err="1">
                <a:latin typeface="Times New Roman" panose="02020603050405020304" pitchFamily="18" charset="0"/>
                <a:ea typeface="Times New Roman"/>
                <a:cs typeface="Times New Roman" panose="02020603050405020304" pitchFamily="18" charset="0"/>
              </a:rPr>
              <a:t>đã</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nêu</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cao</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tư</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tưởng</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nhân</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đạo</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hết</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sức</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là</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cao</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đẹp</a:t>
            </a:r>
            <a:r>
              <a:rPr lang="en-US" b="1" i="1" dirty="0">
                <a:latin typeface="Times New Roman" panose="02020603050405020304" pitchFamily="18" charset="0"/>
                <a:ea typeface="Times New Roman"/>
                <a:cs typeface="Times New Roman" panose="02020603050405020304" pitchFamily="18" charset="0"/>
              </a:rPr>
              <a:t>. </a:t>
            </a:r>
          </a:p>
          <a:p>
            <a:pPr marL="365760" indent="-256032" algn="just">
              <a:lnSpc>
                <a:spcPct val="100000"/>
              </a:lnSpc>
              <a:spcBef>
                <a:spcPts val="1800"/>
              </a:spcBef>
              <a:spcAft>
                <a:spcPts val="1800"/>
              </a:spcAft>
              <a:buFont typeface="Wingdings 3"/>
              <a:buChar char=""/>
              <a:defRPr/>
            </a:pPr>
            <a:r>
              <a:rPr lang="en-US" b="1" u="sng" dirty="0" err="1">
                <a:latin typeface="Times New Roman" panose="02020603050405020304" pitchFamily="18" charset="0"/>
                <a:ea typeface="Times New Roman"/>
                <a:cs typeface="Times New Roman" panose="02020603050405020304" pitchFamily="18" charset="0"/>
              </a:rPr>
              <a:t>Câu</a:t>
            </a:r>
            <a:r>
              <a:rPr lang="en-US" b="1" u="sng" dirty="0">
                <a:latin typeface="Times New Roman" panose="02020603050405020304" pitchFamily="18" charset="0"/>
                <a:ea typeface="Times New Roman"/>
                <a:cs typeface="Times New Roman" panose="02020603050405020304" pitchFamily="18" charset="0"/>
              </a:rPr>
              <a:t> 3</a:t>
            </a:r>
            <a:r>
              <a:rPr lang="en-US" b="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Tình</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cảm</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của</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tác</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giả</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đối</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với</a:t>
            </a:r>
            <a:r>
              <a:rPr lang="en-US" b="1" i="1" dirty="0">
                <a:latin typeface="Times New Roman" panose="02020603050405020304" pitchFamily="18" charset="0"/>
                <a:ea typeface="Times New Roman"/>
                <a:cs typeface="Times New Roman" panose="02020603050405020304" pitchFamily="18" charset="0"/>
              </a:rPr>
              <a:t> non </a:t>
            </a:r>
            <a:r>
              <a:rPr lang="en-US" b="1" i="1" dirty="0" err="1">
                <a:latin typeface="Times New Roman" panose="02020603050405020304" pitchFamily="18" charset="0"/>
                <a:ea typeface="Times New Roman"/>
                <a:cs typeface="Times New Roman" panose="02020603050405020304" pitchFamily="18" charset="0"/>
              </a:rPr>
              <a:t>sông</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đất</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nước</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đồng</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bào</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trong</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nước</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kiều</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bào</a:t>
            </a:r>
            <a:r>
              <a:rPr lang="en-US" b="1" i="1" dirty="0">
                <a:latin typeface="Times New Roman" panose="02020603050405020304" pitchFamily="18" charset="0"/>
                <a:ea typeface="Times New Roman"/>
                <a:cs typeface="Times New Roman" panose="02020603050405020304" pitchFamily="18" charset="0"/>
              </a:rPr>
              <a:t> ở </a:t>
            </a:r>
            <a:r>
              <a:rPr lang="en-US" b="1" i="1" err="1">
                <a:latin typeface="Times New Roman" panose="02020603050405020304" pitchFamily="18" charset="0"/>
                <a:ea typeface="Times New Roman"/>
                <a:cs typeface="Times New Roman" panose="02020603050405020304" pitchFamily="18" charset="0"/>
              </a:rPr>
              <a:t>nước</a:t>
            </a:r>
            <a:r>
              <a:rPr lang="en-US" b="1" i="1">
                <a:latin typeface="Times New Roman" panose="02020603050405020304" pitchFamily="18" charset="0"/>
                <a:ea typeface="Times New Roman"/>
                <a:cs typeface="Times New Roman" panose="02020603050405020304" pitchFamily="18" charset="0"/>
              </a:rPr>
              <a:t> ngoài- những người tuy ở xa nhưng </a:t>
            </a:r>
            <a:r>
              <a:rPr lang="en-US" b="1" i="1" dirty="0" err="1">
                <a:latin typeface="Times New Roman" panose="02020603050405020304" pitchFamily="18" charset="0"/>
                <a:ea typeface="Times New Roman"/>
                <a:cs typeface="Times New Roman" panose="02020603050405020304" pitchFamily="18" charset="0"/>
              </a:rPr>
              <a:t>vẫn</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nhớ</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về</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Tổ</a:t>
            </a:r>
            <a:r>
              <a:rPr lang="en-US" b="1" i="1" dirty="0">
                <a:latin typeface="Times New Roman" panose="02020603050405020304" pitchFamily="18" charset="0"/>
                <a:ea typeface="Times New Roman"/>
                <a:cs typeface="Times New Roman" panose="02020603050405020304" pitchFamily="18" charset="0"/>
              </a:rPr>
              <a:t> </a:t>
            </a:r>
            <a:r>
              <a:rPr lang="en-US" b="1" i="1" dirty="0" err="1">
                <a:latin typeface="Times New Roman" panose="02020603050405020304" pitchFamily="18" charset="0"/>
                <a:ea typeface="Times New Roman"/>
                <a:cs typeface="Times New Roman" panose="02020603050405020304" pitchFamily="18" charset="0"/>
              </a:rPr>
              <a:t>quốc</a:t>
            </a:r>
            <a:r>
              <a:rPr lang="en-US" b="1" i="1" dirty="0">
                <a:latin typeface="Times New Roman" panose="02020603050405020304" pitchFamily="18" charset="0"/>
                <a:ea typeface="Times New Roman"/>
                <a:cs typeface="Times New Roman" panose="02020603050405020304" pitchFamily="18" charset="0"/>
              </a:rPr>
              <a:t>.</a:t>
            </a:r>
          </a:p>
          <a:p>
            <a:pPr marL="365760" indent="-256032" algn="just">
              <a:lnSpc>
                <a:spcPct val="100000"/>
              </a:lnSpc>
              <a:spcBef>
                <a:spcPts val="1800"/>
              </a:spcBef>
              <a:spcAft>
                <a:spcPts val="1800"/>
              </a:spcAft>
              <a:buFont typeface="Wingdings 3"/>
              <a:buChar char=""/>
              <a:defRPr/>
            </a:pPr>
            <a:r>
              <a:rPr lang="en-US" b="1" dirty="0">
                <a:latin typeface="Times New Roman" panose="02020603050405020304" pitchFamily="18" charset="0"/>
                <a:ea typeface="Times New Roman"/>
                <a:cs typeface="Times New Roman" panose="02020603050405020304" pitchFamily="18" charset="0"/>
              </a:rPr>
              <a:t> </a:t>
            </a:r>
            <a:r>
              <a:rPr lang="en-US" b="1" u="sng" dirty="0" err="1">
                <a:latin typeface="Times New Roman" panose="02020603050405020304" pitchFamily="18" charset="0"/>
                <a:ea typeface="Times New Roman"/>
                <a:cs typeface="Times New Roman" panose="02020603050405020304" pitchFamily="18" charset="0"/>
              </a:rPr>
              <a:t>Câu</a:t>
            </a:r>
            <a:r>
              <a:rPr lang="en-US" b="1" u="sng" dirty="0">
                <a:latin typeface="Times New Roman" panose="02020603050405020304" pitchFamily="18" charset="0"/>
                <a:ea typeface="Times New Roman"/>
                <a:cs typeface="Times New Roman" panose="02020603050405020304" pitchFamily="18" charset="0"/>
              </a:rPr>
              <a:t> 4</a:t>
            </a:r>
            <a:r>
              <a:rPr lang="en-US" b="1" dirty="0">
                <a:latin typeface="Times New Roman" panose="02020603050405020304" pitchFamily="18" charset="0"/>
                <a:ea typeface="Times New Roman"/>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ThiẾU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zẮng</a:t>
            </a:r>
            <a:r>
              <a:rPr lang="en-US" b="1" i="1" dirty="0">
                <a:latin typeface="Times New Roman" panose="02020603050405020304" pitchFamily="18" charset="0"/>
                <a:cs typeface="Times New Roman" panose="02020603050405020304" pitchFamily="18" charset="0"/>
              </a:rPr>
              <a:t> a 3 </a:t>
            </a:r>
            <a:r>
              <a:rPr lang="en-US" b="1" i="1" dirty="0" err="1">
                <a:latin typeface="Times New Roman" panose="02020603050405020304" pitchFamily="18" charset="0"/>
                <a:cs typeface="Times New Roman" panose="02020603050405020304" pitchFamily="18" charset="0"/>
              </a:rPr>
              <a:t>hUmz</a:t>
            </a:r>
            <a:r>
              <a:rPr lang="en-US" b="1" i="1" dirty="0">
                <a:latin typeface="Times New Roman" panose="02020603050405020304" pitchFamily="18" charset="0"/>
                <a:cs typeface="Times New Roman" panose="02020603050405020304" pitchFamily="18" charset="0"/>
              </a:rPr>
              <a:t> e k </a:t>
            </a:r>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shỐng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thÊm</a:t>
            </a:r>
            <a:r>
              <a:rPr lang="en-US" b="1" i="1" dirty="0">
                <a:latin typeface="Times New Roman" panose="02020603050405020304" pitchFamily="18" charset="0"/>
                <a:cs typeface="Times New Roman" panose="02020603050405020304" pitchFamily="18" charset="0"/>
              </a:rPr>
              <a:t> 1 </a:t>
            </a:r>
            <a:r>
              <a:rPr lang="en-US" b="1" i="1" dirty="0" err="1">
                <a:latin typeface="Times New Roman" panose="02020603050405020304" pitchFamily="18" charset="0"/>
                <a:cs typeface="Times New Roman" panose="02020603050405020304" pitchFamily="18" charset="0"/>
              </a:rPr>
              <a:t>fÚt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jÂy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nỮa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nguồn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facebook</a:t>
            </a:r>
            <a:r>
              <a:rPr lang="en-US" b="1" i="1" dirty="0">
                <a:latin typeface="Times New Roman" panose="02020603050405020304" pitchFamily="18" charset="0"/>
                <a:cs typeface="Times New Roman" panose="02020603050405020304" pitchFamily="18" charset="0"/>
              </a:rPr>
              <a:t>)</a:t>
            </a:r>
          </a:p>
        </p:txBody>
      </p:sp>
      <p:sp>
        <p:nvSpPr>
          <p:cNvPr id="2" name="Title 1">
            <a:extLst>
              <a:ext uri="{FF2B5EF4-FFF2-40B4-BE49-F238E27FC236}">
                <a16:creationId xmlns:a16="http://schemas.microsoft.com/office/drawing/2014/main" id="{CAB39264-9C80-4AEA-A91D-CDF5AF601673}"/>
              </a:ext>
            </a:extLst>
          </p:cNvPr>
          <p:cNvSpPr>
            <a:spLocks noGrp="1"/>
          </p:cNvSpPr>
          <p:nvPr>
            <p:ph type="title"/>
          </p:nvPr>
        </p:nvSpPr>
        <p:spPr>
          <a:xfrm>
            <a:off x="293670" y="228600"/>
            <a:ext cx="4411894" cy="523982"/>
          </a:xfrm>
        </p:spPr>
        <p:txBody>
          <a:bodyPr/>
          <a:lstStyle/>
          <a:p>
            <a:pPr>
              <a:defRPr/>
            </a:pPr>
            <a:r>
              <a:rPr lang="en-US" sz="2800" b="1" i="1" dirty="0" err="1">
                <a:solidFill>
                  <a:srgbClr val="FF0000"/>
                </a:solidFill>
                <a:latin typeface="Times New Roman" panose="02020603050405020304" pitchFamily="18" charset="0"/>
                <a:cs typeface="Times New Roman" panose="02020603050405020304" pitchFamily="18" charset="0"/>
              </a:rPr>
              <a:t>Nhận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xét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về</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câu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sau</a:t>
            </a:r>
            <a:r>
              <a:rPr lang="en-US" sz="2800" b="1" i="1"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21B39473-5D6A-4720-A5B0-A68AA3612FD5}"/>
              </a:ext>
            </a:extLst>
          </p:cNvPr>
          <p:cNvSpPr txBox="1"/>
          <p:nvPr/>
        </p:nvSpPr>
        <p:spPr>
          <a:xfrm>
            <a:off x="9996755" y="833919"/>
            <a:ext cx="1590783" cy="954107"/>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ea typeface="Times New Roman"/>
                <a:cs typeface="Times New Roman" panose="02020603050405020304" pitchFamily="18" charset="0"/>
              </a:rPr>
              <a:t>chót</a:t>
            </a:r>
            <a:r>
              <a:rPr lang="en-US" sz="2800" b="1" i="1" dirty="0">
                <a:solidFill>
                  <a:srgbClr val="FF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a:cs typeface="Times New Roman" panose="02020603050405020304" pitchFamily="18" charset="0"/>
              </a:rPr>
              <a:t>lọt</a:t>
            </a:r>
            <a:endParaRPr lang="en-US" sz="2800" dirty="0">
              <a:latin typeface="Times New Roman" panose="02020603050405020304" pitchFamily="18" charset="0"/>
              <a:cs typeface="Times New Roman" panose="02020603050405020304" pitchFamily="18" charset="0"/>
            </a:endParaRPr>
          </a:p>
          <a:p>
            <a:endParaRPr lang="en-US" sz="2800" dirty="0"/>
          </a:p>
        </p:txBody>
      </p:sp>
      <p:sp>
        <p:nvSpPr>
          <p:cNvPr id="5" name="TextBox 4">
            <a:extLst>
              <a:ext uri="{FF2B5EF4-FFF2-40B4-BE49-F238E27FC236}">
                <a16:creationId xmlns:a16="http://schemas.microsoft.com/office/drawing/2014/main" id="{9F97493F-F447-4721-B26E-1525C8D2CB19}"/>
              </a:ext>
            </a:extLst>
          </p:cNvPr>
          <p:cNvSpPr txBox="1"/>
          <p:nvPr/>
        </p:nvSpPr>
        <p:spPr>
          <a:xfrm>
            <a:off x="8815227" y="1264806"/>
            <a:ext cx="2363056"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Dùng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từ</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sai</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E2E42E09-C75D-439B-BC9D-3C68D7DE732B}"/>
              </a:ext>
            </a:extLst>
          </p:cNvPr>
          <p:cNvSpPr txBox="1"/>
          <p:nvPr/>
        </p:nvSpPr>
        <p:spPr>
          <a:xfrm>
            <a:off x="5263793" y="2194712"/>
            <a:ext cx="3469240" cy="523220"/>
          </a:xfrm>
          <a:prstGeom prst="rect">
            <a:avLst/>
          </a:prstGeom>
          <a:noFill/>
        </p:spPr>
        <p:txBody>
          <a:bodyPr wrap="square" rtlCol="0">
            <a:spAutoFit/>
          </a:bodyPr>
          <a:lstStyle/>
          <a:p>
            <a:r>
              <a:rPr lang="en-US" sz="2800" b="1" i="1" dirty="0" err="1">
                <a:solidFill>
                  <a:srgbClr val="C00000"/>
                </a:solidFill>
                <a:latin typeface="Times New Roman" panose="02020603050405020304" pitchFamily="18" charset="0"/>
                <a:ea typeface="Times New Roman"/>
                <a:cs typeface="Times New Roman" panose="02020603050405020304" pitchFamily="18" charset="0"/>
              </a:rPr>
              <a:t>hết</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sức</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là</a:t>
            </a:r>
            <a:r>
              <a:rPr lang="en-US" sz="2800" b="1" i="1" dirty="0">
                <a:solidFill>
                  <a:srgbClr val="C00000"/>
                </a:solidFill>
                <a:latin typeface="Times New Roman" panose="02020603050405020304" pitchFamily="18" charset="0"/>
                <a:ea typeface="Times New Roman"/>
                <a:cs typeface="Times New Roman" panose="02020603050405020304" pitchFamily="18" charset="0"/>
              </a:rPr>
              <a:t> –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khẩu</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ngữ</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endParaRPr lang="en-US" sz="2800" dirty="0">
              <a:solidFill>
                <a:srgbClr val="C00000"/>
              </a:solidFill>
            </a:endParaRPr>
          </a:p>
        </p:txBody>
      </p:sp>
      <p:sp>
        <p:nvSpPr>
          <p:cNvPr id="7" name="TextBox 6">
            <a:extLst>
              <a:ext uri="{FF2B5EF4-FFF2-40B4-BE49-F238E27FC236}">
                <a16:creationId xmlns:a16="http://schemas.microsoft.com/office/drawing/2014/main" id="{96A99B70-FAAC-48CE-B5A1-7D765DB06B57}"/>
              </a:ext>
            </a:extLst>
          </p:cNvPr>
          <p:cNvSpPr txBox="1"/>
          <p:nvPr/>
        </p:nvSpPr>
        <p:spPr>
          <a:xfrm>
            <a:off x="2989781" y="3878459"/>
            <a:ext cx="8597757" cy="523220"/>
          </a:xfrm>
          <a:prstGeom prst="rect">
            <a:avLst/>
          </a:prstGeom>
          <a:noFill/>
        </p:spPr>
        <p:txBody>
          <a:bodyPr wrap="square" rtlCol="0">
            <a:spAutoFit/>
          </a:bodyPr>
          <a:lstStyle/>
          <a:p>
            <a:r>
              <a:rPr lang="en-US" sz="2800" b="1" i="1" dirty="0" err="1">
                <a:solidFill>
                  <a:srgbClr val="C00000"/>
                </a:solidFill>
                <a:latin typeface="Times New Roman" panose="02020603050405020304" pitchFamily="18" charset="0"/>
                <a:ea typeface="Times New Roman"/>
                <a:cs typeface="Times New Roman" panose="02020603050405020304" pitchFamily="18" charset="0"/>
              </a:rPr>
              <a:t>Diễn</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đạt</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rõ</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ràng</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mạch</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lạc</a:t>
            </a:r>
            <a:r>
              <a:rPr lang="en-US" sz="2800" b="1" i="1" dirty="0">
                <a:solidFill>
                  <a:srgbClr val="C00000"/>
                </a:solidFill>
                <a:latin typeface="Times New Roman" panose="02020603050405020304" pitchFamily="18" charset="0"/>
                <a:ea typeface="Times New Roman"/>
                <a:cs typeface="Times New Roman" panose="02020603050405020304" pitchFamily="18" charset="0"/>
              </a:rPr>
              <a:t> –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câu</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trong</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sáng</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endParaRPr lang="en-US" sz="2800" dirty="0">
              <a:solidFill>
                <a:srgbClr val="C00000"/>
              </a:solidFill>
            </a:endParaRPr>
          </a:p>
        </p:txBody>
      </p:sp>
      <p:sp>
        <p:nvSpPr>
          <p:cNvPr id="8" name="TextBox 7">
            <a:extLst>
              <a:ext uri="{FF2B5EF4-FFF2-40B4-BE49-F238E27FC236}">
                <a16:creationId xmlns:a16="http://schemas.microsoft.com/office/drawing/2014/main" id="{EB637194-B9B6-4576-9FFF-AEA83CFD7CB3}"/>
              </a:ext>
            </a:extLst>
          </p:cNvPr>
          <p:cNvSpPr txBox="1"/>
          <p:nvPr/>
        </p:nvSpPr>
        <p:spPr>
          <a:xfrm>
            <a:off x="5169613" y="4932723"/>
            <a:ext cx="5207286" cy="523220"/>
          </a:xfrm>
          <a:prstGeom prst="rect">
            <a:avLst/>
          </a:prstGeom>
          <a:noFill/>
        </p:spPr>
        <p:txBody>
          <a:bodyPr wrap="square" rtlCol="0">
            <a:spAutoFit/>
          </a:bodyPr>
          <a:lstStyle/>
          <a:p>
            <a:r>
              <a:rPr lang="en-US" sz="2800" b="1" i="1" dirty="0" err="1">
                <a:solidFill>
                  <a:srgbClr val="C00000"/>
                </a:solidFill>
                <a:latin typeface="Times New Roman" panose="02020603050405020304" pitchFamily="18" charset="0"/>
                <a:ea typeface="Times New Roman"/>
                <a:cs typeface="Times New Roman" panose="02020603050405020304" pitchFamily="18" charset="0"/>
              </a:rPr>
              <a:t>Câu</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không</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trong</a:t>
            </a:r>
            <a:r>
              <a:rPr lang="en-US" sz="2800" b="1" i="1" dirty="0">
                <a:solidFill>
                  <a:srgbClr val="C00000"/>
                </a:solidFill>
                <a:latin typeface="Times New Roman" panose="02020603050405020304" pitchFamily="18" charset="0"/>
                <a:ea typeface="Times New Roman"/>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a:cs typeface="Times New Roman" panose="02020603050405020304" pitchFamily="18" charset="0"/>
              </a:rPr>
              <a:t>sáng</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094969-4A17-4192-8C0B-13529F83D698}"/>
              </a:ext>
            </a:extLst>
          </p:cNvPr>
          <p:cNvPicPr>
            <a:picLocks noChangeAspect="1"/>
          </p:cNvPicPr>
          <p:nvPr/>
        </p:nvPicPr>
        <p:blipFill>
          <a:blip r:embed="rId2"/>
          <a:stretch>
            <a:fillRect/>
          </a:stretch>
        </p:blipFill>
        <p:spPr>
          <a:xfrm>
            <a:off x="6729573" y="3229715"/>
            <a:ext cx="4962417" cy="3507159"/>
          </a:xfrm>
          <a:prstGeom prst="rect">
            <a:avLst/>
          </a:prstGeom>
        </p:spPr>
      </p:pic>
      <p:sp>
        <p:nvSpPr>
          <p:cNvPr id="6" name="TextBox 5">
            <a:extLst>
              <a:ext uri="{FF2B5EF4-FFF2-40B4-BE49-F238E27FC236}">
                <a16:creationId xmlns:a16="http://schemas.microsoft.com/office/drawing/2014/main" id="{F9028343-2F17-4B0E-B447-8493679C9A1F}"/>
              </a:ext>
            </a:extLst>
          </p:cNvPr>
          <p:cNvSpPr txBox="1"/>
          <p:nvPr/>
        </p:nvSpPr>
        <p:spPr>
          <a:xfrm>
            <a:off x="480316" y="3542689"/>
            <a:ext cx="6096000" cy="1815882"/>
          </a:xfrm>
          <a:prstGeom prst="rect">
            <a:avLst/>
          </a:prstGeom>
          <a:noFill/>
        </p:spPr>
        <p:txBody>
          <a:bodyPr wrap="square">
            <a:spAutoFit/>
          </a:bodyPr>
          <a:lstStyle/>
          <a:p>
            <a:pPr marL="0" indent="0" algn="just">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superstar </a:t>
            </a:r>
            <a:r>
              <a:rPr lang="en-US" altLang="en-US" sz="2800" b="1" dirty="0" err="1">
                <a:latin typeface="Times New Roman" panose="02020603050405020304" pitchFamily="18" charset="0"/>
                <a:cs typeface="Times New Roman" panose="02020603050405020304" pitchFamily="18" charset="0"/>
              </a:rPr>
              <a:t>thích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dùng</a:t>
            </a:r>
            <a:r>
              <a:rPr lang="en-US" altLang="en-US" sz="2800" b="1" dirty="0">
                <a:latin typeface="Times New Roman" panose="02020603050405020304" pitchFamily="18" charset="0"/>
                <a:cs typeface="Times New Roman" panose="02020603050405020304" pitchFamily="18" charset="0"/>
              </a:rPr>
              <a:t> mobile phone </a:t>
            </a:r>
            <a:r>
              <a:rPr lang="en-US" altLang="en-US" sz="2800" b="1" dirty="0" err="1">
                <a:latin typeface="Times New Roman" panose="02020603050405020304" pitchFamily="18" charset="0"/>
                <a:cs typeface="Times New Roman" panose="02020603050405020304" pitchFamily="18" charset="0"/>
              </a:rPr>
              <a:t>loại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xịn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Sgk</a:t>
            </a:r>
            <a:r>
              <a:rPr lang="en-US" altLang="en-US" sz="2800" b="1" dirty="0">
                <a:latin typeface="Times New Roman" panose="02020603050405020304" pitchFamily="18" charset="0"/>
                <a:cs typeface="Times New Roman" panose="02020603050405020304" pitchFamily="18" charset="0"/>
              </a:rPr>
              <a:t>)</a:t>
            </a:r>
          </a:p>
          <a:p>
            <a:pPr marL="0" indent="0" algn="just">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phải</a:t>
            </a:r>
            <a:r>
              <a:rPr lang="en-US" altLang="en-US" sz="2800" b="1" dirty="0">
                <a:latin typeface="Times New Roman" panose="02020603050405020304" pitchFamily="18" charset="0"/>
                <a:cs typeface="Times New Roman" panose="02020603050405020304" pitchFamily="18" charset="0"/>
              </a:rPr>
              <a:t> bye </a:t>
            </a:r>
            <a:r>
              <a:rPr lang="en-US" altLang="en-US" sz="2800" b="1" dirty="0" err="1">
                <a:latin typeface="Times New Roman" panose="02020603050405020304" pitchFamily="18" charset="0"/>
                <a:cs typeface="Times New Roman" panose="02020603050405020304" pitchFamily="18" charset="0"/>
              </a:rPr>
              <a:t>bye</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mùa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hè</a:t>
            </a:r>
            <a:r>
              <a:rPr lang="en-US" altLang="en-US" sz="28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E8B365A8-CAB4-489F-A1BE-A77FFEE8D45D}"/>
              </a:ext>
            </a:extLst>
          </p:cNvPr>
          <p:cNvSpPr txBox="1"/>
          <p:nvPr/>
        </p:nvSpPr>
        <p:spPr>
          <a:xfrm>
            <a:off x="222607" y="121126"/>
            <a:ext cx="7976169" cy="523220"/>
          </a:xfrm>
          <a:prstGeom prst="rect">
            <a:avLst/>
          </a:prstGeom>
          <a:noFill/>
        </p:spPr>
        <p:txBody>
          <a:bodyPr wrap="square">
            <a:spAutoFit/>
          </a:bodyPr>
          <a:lstStyle/>
          <a:p>
            <a:pPr marL="0" indent="0" algn="just">
              <a:buNone/>
            </a:pPr>
            <a:r>
              <a:rPr lang="en-US" altLang="en-US" sz="2800" b="1" dirty="0">
                <a:solidFill>
                  <a:srgbClr val="C00000"/>
                </a:solidFill>
                <a:latin typeface="Times New Roman" panose="02020603050405020304" pitchFamily="18" charset="0"/>
                <a:cs typeface="Times New Roman" panose="02020603050405020304" pitchFamily="18" charset="0"/>
              </a:rPr>
              <a:t>2. </a:t>
            </a:r>
            <a:r>
              <a:rPr lang="en-US" altLang="en-US" sz="2800" b="1" dirty="0" err="1">
                <a:solidFill>
                  <a:srgbClr val="C00000"/>
                </a:solidFill>
                <a:latin typeface="Times New Roman" panose="02020603050405020304" pitchFamily="18" charset="0"/>
                <a:cs typeface="Times New Roman" panose="02020603050405020304" pitchFamily="18" charset="0"/>
              </a:rPr>
              <a:t>Sự</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trong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sáng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không</a:t>
            </a:r>
            <a:r>
              <a:rPr lang="en-US" altLang="en-US" sz="2800" b="1" dirty="0">
                <a:solidFill>
                  <a:srgbClr val="C00000"/>
                </a:solidFill>
                <a:latin typeface="Times New Roman" panose="02020603050405020304" pitchFamily="18" charset="0"/>
                <a:cs typeface="Times New Roman" panose="02020603050405020304" pitchFamily="18" charset="0"/>
              </a:rPr>
              <a:t> dung </a:t>
            </a:r>
            <a:r>
              <a:rPr lang="en-US" altLang="en-US" sz="2800" b="1" dirty="0" err="1">
                <a:solidFill>
                  <a:srgbClr val="C00000"/>
                </a:solidFill>
                <a:latin typeface="Times New Roman" panose="02020603050405020304" pitchFamily="18" charset="0"/>
                <a:cs typeface="Times New Roman" panose="02020603050405020304" pitchFamily="18" charset="0"/>
              </a:rPr>
              <a:t>nạp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tạp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chất</a:t>
            </a:r>
            <a:r>
              <a:rPr lang="en-US" altLang="en-US" sz="2800" b="1" dirty="0">
                <a:solidFill>
                  <a:srgbClr val="C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031AAA0D-25F5-4F1C-B80A-1C37CDDA6266}"/>
              </a:ext>
            </a:extLst>
          </p:cNvPr>
          <p:cNvSpPr txBox="1"/>
          <p:nvPr/>
        </p:nvSpPr>
        <p:spPr>
          <a:xfrm>
            <a:off x="480316" y="800787"/>
            <a:ext cx="11211674" cy="1969770"/>
          </a:xfrm>
          <a:prstGeom prst="rect">
            <a:avLst/>
          </a:prstGeom>
          <a:noFill/>
        </p:spPr>
        <p:txBody>
          <a:bodyPr wrap="square">
            <a:spAutoFit/>
          </a:bodyPr>
          <a:lstStyle/>
          <a:p>
            <a:pPr algn="l">
              <a:spcAft>
                <a:spcPts val="1200"/>
              </a:spcAft>
            </a:pPr>
            <a:r>
              <a:rPr lang="en-US" sz="2800" b="0" i="0" dirty="0">
                <a:solidFill>
                  <a:srgbClr val="333333"/>
                </a:solidFill>
                <a:effectLst/>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không cho phép pha tạp, lai căng, không sử dụng tùy tiện những yếu tố của ngôn ngữ khác.</a:t>
            </a:r>
          </a:p>
          <a:p>
            <a:pPr algn="l">
              <a:spcAft>
                <a:spcPts val="1200"/>
              </a:spcAft>
            </a:pPr>
            <a:r>
              <a:rPr lang="en-US" sz="2800" b="0" i="0" dirty="0">
                <a:solidFill>
                  <a:srgbClr val="333333"/>
                </a:solidFill>
                <a:effectLst/>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Có thể vay mượn từ nước ngoài để làm phong phú ngôn ngữ nhưng không lạm dụng khi tiếng Việt có từ ngữ tương ứng.</a:t>
            </a:r>
          </a:p>
        </p:txBody>
      </p:sp>
    </p:spTree>
    <p:extLst>
      <p:ext uri="{BB962C8B-B14F-4D97-AF65-F5344CB8AC3E}">
        <p14:creationId xmlns:p14="http://schemas.microsoft.com/office/powerpoint/2010/main" val="19319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225E20-45C9-47E9-9919-D6E05182C730}"/>
              </a:ext>
            </a:extLst>
          </p:cNvPr>
          <p:cNvSpPr txBox="1"/>
          <p:nvPr/>
        </p:nvSpPr>
        <p:spPr>
          <a:xfrm>
            <a:off x="228171" y="195209"/>
            <a:ext cx="11735657" cy="6124754"/>
          </a:xfrm>
          <a:prstGeom prst="rect">
            <a:avLst/>
          </a:prstGeom>
          <a:noFill/>
        </p:spPr>
        <p:txBody>
          <a:bodyPr wrap="square">
            <a:spAutoFit/>
          </a:bodyPr>
          <a:lstStyle>
            <a:defPPr>
              <a:defRPr lang="en-US"/>
            </a:defPPr>
            <a:lvl1pPr>
              <a:defRPr sz="2800" b="0" i="0">
                <a:solidFill>
                  <a:srgbClr val="594F4F"/>
                </a:solidFill>
                <a:effectLst/>
                <a:latin typeface="+mj-lt"/>
              </a:defRPr>
            </a:lvl1pPr>
          </a:lstStyle>
          <a:p>
            <a:r>
              <a:rPr lang="vi-VN" i="1" dirty="0"/>
              <a:t>Lão cười và ho sòng sọc. Tôi nắm lấy cái vai gầy của lão,</a:t>
            </a:r>
            <a:r>
              <a:rPr lang="en-US" i="1" dirty="0"/>
              <a:t> </a:t>
            </a:r>
            <a:r>
              <a:rPr lang="vi-VN" i="1" dirty="0"/>
              <a:t>ôn tồn bảo: </a:t>
            </a:r>
            <a:br>
              <a:rPr lang="vi-VN" i="1" dirty="0"/>
            </a:br>
            <a:r>
              <a:rPr lang="vi-VN" i="1" dirty="0"/>
              <a:t>- Chẳng kiếp gì sung sướng thật, nhưng có cái này là sung sướng: bây giờ cụ ngồi xuống phản này chơi, tôi đi luộc mấy củ khoai lang, nấu một ấm chờ tươi thật đặc; ông con mình ăn khoai, uống nước chè, rồi hút thuốc lào... Thế là </a:t>
            </a:r>
            <a:r>
              <a:rPr lang="en-US" i="1" dirty="0">
                <a:latin typeface="Times New Roman" panose="02020603050405020304" pitchFamily="18" charset="0"/>
                <a:cs typeface="Times New Roman" panose="02020603050405020304" pitchFamily="18" charset="0"/>
              </a:rPr>
              <a:t>sung </a:t>
            </a:r>
            <a:r>
              <a:rPr lang="vi-VN" i="1" dirty="0">
                <a:latin typeface="Times New Roman" panose="02020603050405020304" pitchFamily="18" charset="0"/>
                <a:cs typeface="Times New Roman" panose="02020603050405020304" pitchFamily="18" charset="0"/>
              </a:rPr>
              <a:t>sướng</a:t>
            </a:r>
            <a:endParaRPr lang="en-US" i="1" dirty="0">
              <a:latin typeface="Times New Roman" panose="02020603050405020304" pitchFamily="18" charset="0"/>
              <a:cs typeface="Times New Roman" panose="02020603050405020304" pitchFamily="18" charset="0"/>
            </a:endParaRPr>
          </a:p>
          <a:p>
            <a:r>
              <a:rPr lang="en-US" i="1" dirty="0" err="1">
                <a:latin typeface="Times New Roman" panose="02020603050405020304" pitchFamily="18" charset="0"/>
                <a:cs typeface="Times New Roman" panose="02020603050405020304" pitchFamily="18" charset="0"/>
              </a:rPr>
              <a:t>Vâng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dạy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phải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chúng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mình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thì</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thế</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là</a:t>
            </a:r>
            <a:r>
              <a:rPr lang="en-US" i="1" dirty="0">
                <a:latin typeface="Times New Roman" panose="02020603050405020304" pitchFamily="18" charset="0"/>
                <a:cs typeface="Times New Roman" panose="02020603050405020304" pitchFamily="18" charset="0"/>
              </a:rPr>
              <a:t> sung </a:t>
            </a:r>
            <a:r>
              <a:rPr lang="en-US" i="1" dirty="0" err="1">
                <a:latin typeface="Times New Roman" panose="02020603050405020304" pitchFamily="18" charset="0"/>
                <a:cs typeface="Times New Roman" panose="02020603050405020304" pitchFamily="18" charset="0"/>
              </a:rPr>
              <a:t>sướng</a:t>
            </a:r>
            <a:r>
              <a:rPr lang="en-US" i="1" dirty="0">
                <a:latin typeface="Times New Roman" panose="02020603050405020304" pitchFamily="18" charset="0"/>
                <a:cs typeface="Times New Roman" panose="02020603050405020304" pitchFamily="18" charset="0"/>
              </a:rPr>
              <a:t>. </a:t>
            </a:r>
          </a:p>
          <a:p>
            <a:r>
              <a:rPr lang="en-US" i="1" dirty="0" err="1">
                <a:latin typeface="Times New Roman" panose="02020603050405020304" pitchFamily="18" charset="0"/>
                <a:cs typeface="Times New Roman" panose="02020603050405020304" pitchFamily="18" charset="0"/>
              </a:rPr>
              <a:t>Lão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nói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xong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đưa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Tiếng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cười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gượng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nhưng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nghe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đã</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hiền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hậu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Tôi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vui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vẻ</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bảo</a:t>
            </a:r>
            <a:r>
              <a:rPr lang="en-US" i="1" dirty="0">
                <a:latin typeface="Times New Roman" panose="02020603050405020304" pitchFamily="18" charset="0"/>
                <a:cs typeface="Times New Roman" panose="02020603050405020304" pitchFamily="18" charset="0"/>
              </a:rPr>
              <a:t>:</a:t>
            </a:r>
          </a:p>
          <a:p>
            <a:r>
              <a:rPr lang="en-US" i="1" dirty="0" err="1">
                <a:latin typeface="Times New Roman" panose="02020603050405020304" pitchFamily="18" charset="0"/>
                <a:cs typeface="Times New Roman" panose="02020603050405020304" pitchFamily="18" charset="0"/>
              </a:rPr>
              <a:t>Thế</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được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gì</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Vậy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cụ</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ngồi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xuống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đây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tôi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luộc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khoai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nấu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nước</a:t>
            </a:r>
            <a:r>
              <a:rPr lang="en-US" i="1" dirty="0">
                <a:latin typeface="Times New Roman" panose="02020603050405020304" pitchFamily="18" charset="0"/>
                <a:cs typeface="Times New Roman" panose="02020603050405020304" pitchFamily="18" charset="0"/>
              </a:rPr>
              <a:t>. </a:t>
            </a:r>
          </a:p>
          <a:p>
            <a:r>
              <a:rPr lang="en-US" i="1" dirty="0" err="1">
                <a:latin typeface="Times New Roman" panose="02020603050405020304" pitchFamily="18" charset="0"/>
                <a:cs typeface="Times New Roman" panose="02020603050405020304" pitchFamily="18" charset="0"/>
              </a:rPr>
              <a:t>Nói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đùa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thế</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giáo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khác</a:t>
            </a:r>
            <a:r>
              <a:rPr lang="en-US" i="1" dirty="0">
                <a:latin typeface="Times New Roman" panose="02020603050405020304" pitchFamily="18" charset="0"/>
                <a:cs typeface="Times New Roman" panose="02020603050405020304" pitchFamily="18" charset="0"/>
              </a:rPr>
              <a:t> …</a:t>
            </a:r>
          </a:p>
          <a:p>
            <a:r>
              <a:rPr lang="en-US" i="1" dirty="0" err="1">
                <a:latin typeface="Times New Roman" panose="02020603050405020304" pitchFamily="18" charset="0"/>
                <a:cs typeface="Times New Roman" panose="02020603050405020304" pitchFamily="18" charset="0"/>
              </a:rPr>
              <a:t>Việc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gì</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còn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phải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chờ</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khác</a:t>
            </a:r>
            <a:r>
              <a:rPr lang="en-US" i="1"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Không</a:t>
            </a:r>
            <a:r>
              <a:rPr lang="en-US" i="1" dirty="0">
                <a:latin typeface="Times New Roman" panose="02020603050405020304" pitchFamily="18" charset="0"/>
                <a:cs typeface="Times New Roman" panose="02020603050405020304" pitchFamily="18" charset="0"/>
              </a:rPr>
              <a:t> bao </a:t>
            </a:r>
            <a:r>
              <a:rPr lang="en-US" i="1" dirty="0" err="1">
                <a:latin typeface="Times New Roman" panose="02020603050405020304" pitchFamily="18" charset="0"/>
                <a:cs typeface="Times New Roman" panose="02020603050405020304" pitchFamily="18" charset="0"/>
              </a:rPr>
              <a:t>giờ</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hoãn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sự</a:t>
            </a:r>
            <a:r>
              <a:rPr lang="en-US" i="1" dirty="0">
                <a:latin typeface="Times New Roman" panose="02020603050405020304" pitchFamily="18" charset="0"/>
                <a:cs typeface="Times New Roman" panose="02020603050405020304" pitchFamily="18" charset="0"/>
              </a:rPr>
              <a:t> sung </a:t>
            </a:r>
            <a:r>
              <a:rPr lang="en-US" i="1" dirty="0" err="1">
                <a:latin typeface="Times New Roman" panose="02020603050405020304" pitchFamily="18" charset="0"/>
                <a:cs typeface="Times New Roman" panose="02020603050405020304" pitchFamily="18" charset="0"/>
              </a:rPr>
              <a:t>sướng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lại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Cụ</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ngồi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xuống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đây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Tôi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làm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nhanh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lắm</a:t>
            </a:r>
            <a:r>
              <a:rPr lang="en-US" i="1" dirty="0">
                <a:latin typeface="Times New Roman" panose="02020603050405020304" pitchFamily="18" charset="0"/>
                <a:cs typeface="Times New Roman" panose="02020603050405020304" pitchFamily="18" charset="0"/>
              </a:rPr>
              <a:t> …</a:t>
            </a:r>
          </a:p>
          <a:p>
            <a:r>
              <a:rPr lang="en-US" i="1" dirty="0" err="1">
                <a:latin typeface="Times New Roman" panose="02020603050405020304" pitchFamily="18" charset="0"/>
                <a:cs typeface="Times New Roman" panose="02020603050405020304" pitchFamily="18" charset="0"/>
              </a:rPr>
              <a:t>Đã</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biết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nhưng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tôi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còn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muốn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nhờ</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một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việc</a:t>
            </a:r>
            <a:r>
              <a:rPr lang="en-US" i="1" dirty="0">
                <a:latin typeface="Times New Roman" panose="02020603050405020304" pitchFamily="18" charset="0"/>
                <a:cs typeface="Times New Roman" panose="02020603050405020304" pitchFamily="18" charset="0"/>
              </a:rPr>
              <a:t> …</a:t>
            </a:r>
          </a:p>
          <a:p>
            <a:pPr algn="r"/>
            <a:r>
              <a:rPr lang="en-US" dirty="0">
                <a:latin typeface="Times New Roman" panose="02020603050405020304" pitchFamily="18" charset="0"/>
                <a:cs typeface="Times New Roman" panose="02020603050405020304" pitchFamily="18" charset="0"/>
              </a:rPr>
              <a:t>(Nam Cao, </a:t>
            </a:r>
            <a:r>
              <a:rPr lang="en-US" i="1" dirty="0" err="1">
                <a:latin typeface="Times New Roman" panose="02020603050405020304" pitchFamily="18" charset="0"/>
                <a:cs typeface="Times New Roman" panose="02020603050405020304" pitchFamily="18" charset="0"/>
              </a:rPr>
              <a:t>Lão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Hạc</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22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18AF26-DCC3-4581-B87E-B8738A6D462E}"/>
              </a:ext>
            </a:extLst>
          </p:cNvPr>
          <p:cNvPicPr>
            <a:picLocks noChangeAspect="1"/>
          </p:cNvPicPr>
          <p:nvPr/>
        </p:nvPicPr>
        <p:blipFill rotWithShape="1">
          <a:blip r:embed="rId2"/>
          <a:srcRect t="17306" b="39370"/>
          <a:stretch/>
        </p:blipFill>
        <p:spPr>
          <a:xfrm>
            <a:off x="20" y="10"/>
            <a:ext cx="12191980" cy="36194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56CF162-A473-4DBC-87EB-AB39DC3D602A}"/>
              </a:ext>
            </a:extLst>
          </p:cNvPr>
          <p:cNvSpPr>
            <a:spLocks noGrp="1"/>
          </p:cNvSpPr>
          <p:nvPr>
            <p:ph idx="1"/>
          </p:nvPr>
        </p:nvSpPr>
        <p:spPr>
          <a:xfrm>
            <a:off x="177820" y="3619500"/>
            <a:ext cx="12191980" cy="3087687"/>
          </a:xfrm>
        </p:spPr>
        <p:txBody>
          <a:bodyPr anchor="ctr">
            <a:noAutofit/>
          </a:bodyPr>
          <a:lstStyle/>
          <a:p>
            <a:pPr marL="0" indent="0">
              <a:buNone/>
              <a:defRPr/>
            </a:pP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Cách</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xưng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hô</a:t>
            </a:r>
            <a:r>
              <a:rPr lang="en-US" b="1" dirty="0">
                <a:latin typeface="Times New Roman" panose="02020603050405020304" pitchFamily="18" charset="0"/>
                <a:ea typeface="Times New Roman"/>
                <a:cs typeface="Times New Roman" panose="02020603050405020304" pitchFamily="18" charset="0"/>
              </a:rPr>
              <a:t>: </a:t>
            </a:r>
          </a:p>
          <a:p>
            <a:pPr marL="365760" indent="-256032">
              <a:buFont typeface="Wingdings 3"/>
              <a:buChar char=""/>
              <a:defRPr/>
            </a:pPr>
            <a:r>
              <a:rPr lang="en-US" b="1" dirty="0" err="1">
                <a:latin typeface="Times New Roman" panose="02020603050405020304" pitchFamily="18" charset="0"/>
                <a:ea typeface="Times New Roman"/>
                <a:cs typeface="Times New Roman" panose="02020603050405020304" pitchFamily="18" charset="0"/>
              </a:rPr>
              <a:t>Ông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giáo</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Cụ</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với</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tôi</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ông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với</a:t>
            </a:r>
            <a:r>
              <a:rPr lang="en-US" b="1" dirty="0">
                <a:latin typeface="Times New Roman" panose="02020603050405020304" pitchFamily="18" charset="0"/>
                <a:ea typeface="Times New Roman"/>
                <a:cs typeface="Times New Roman" panose="02020603050405020304" pitchFamily="18" charset="0"/>
              </a:rPr>
              <a:t> con -&gt; </a:t>
            </a:r>
            <a:r>
              <a:rPr lang="en-US" b="1" dirty="0" err="1">
                <a:latin typeface="Times New Roman" panose="02020603050405020304" pitchFamily="18" charset="0"/>
                <a:ea typeface="Times New Roman"/>
                <a:cs typeface="Times New Roman" panose="02020603050405020304" pitchFamily="18" charset="0"/>
              </a:rPr>
              <a:t>Thể</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hiện</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sự</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kính</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trọng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thân</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thiết</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gần</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gũi</a:t>
            </a:r>
            <a:r>
              <a:rPr lang="en-US" b="1" dirty="0">
                <a:latin typeface="Times New Roman" panose="02020603050405020304" pitchFamily="18" charset="0"/>
                <a:ea typeface="Times New Roman"/>
                <a:cs typeface="Times New Roman" panose="02020603050405020304" pitchFamily="18" charset="0"/>
              </a:rPr>
              <a:t>.</a:t>
            </a:r>
          </a:p>
          <a:p>
            <a:pPr marL="365760" indent="-256032">
              <a:buFont typeface="Wingdings 3"/>
              <a:buChar char=""/>
              <a:defRPr/>
            </a:pPr>
            <a:r>
              <a:rPr lang="en-US" b="1" dirty="0" err="1">
                <a:latin typeface="Times New Roman" panose="02020603050405020304" pitchFamily="18" charset="0"/>
                <a:ea typeface="Times New Roman"/>
                <a:cs typeface="Times New Roman" panose="02020603050405020304" pitchFamily="18" charset="0"/>
              </a:rPr>
              <a:t>Lão</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Hạc</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Ông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giáo</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chúng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mình</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tôi</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với</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ông</a:t>
            </a:r>
            <a:r>
              <a:rPr lang="en-US" b="1" dirty="0">
                <a:latin typeface="Times New Roman" panose="02020603050405020304" pitchFamily="18" charset="0"/>
                <a:ea typeface="Times New Roman"/>
                <a:cs typeface="Times New Roman" panose="02020603050405020304" pitchFamily="18" charset="0"/>
              </a:rPr>
              <a:t> -&gt; </a:t>
            </a:r>
            <a:r>
              <a:rPr lang="en-US" b="1" dirty="0" err="1">
                <a:latin typeface="Times New Roman" panose="02020603050405020304" pitchFamily="18" charset="0"/>
                <a:ea typeface="Times New Roman"/>
                <a:cs typeface="Times New Roman" panose="02020603050405020304" pitchFamily="18" charset="0"/>
              </a:rPr>
              <a:t>Thể</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hiện</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sự</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tôn</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trọng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của</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Lão</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đối</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với</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ông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giáo</a:t>
            </a:r>
            <a:r>
              <a:rPr lang="en-US" b="1" dirty="0">
                <a:latin typeface="Times New Roman" panose="02020603050405020304" pitchFamily="18" charset="0"/>
                <a:ea typeface="Times New Roman"/>
                <a:cs typeface="Times New Roman" panose="02020603050405020304" pitchFamily="18" charset="0"/>
              </a:rPr>
              <a:t>.</a:t>
            </a:r>
          </a:p>
          <a:p>
            <a:pPr marL="0" indent="0">
              <a:buNone/>
              <a:defRPr/>
            </a:pP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Cách</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thưa</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gửi</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của</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Lão</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Hạc</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đối</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với</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ông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giáo</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Vâng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Ông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giáo</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dạy</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phải</a:t>
            </a:r>
            <a:r>
              <a:rPr lang="en-US" b="1" dirty="0">
                <a:latin typeface="Times New Roman" panose="02020603050405020304" pitchFamily="18" charset="0"/>
                <a:ea typeface="Times New Roman"/>
                <a:cs typeface="Times New Roman" panose="02020603050405020304" pitchFamily="18" charset="0"/>
              </a:rPr>
              <a:t>” </a:t>
            </a:r>
          </a:p>
          <a:p>
            <a:pPr marL="0" indent="0">
              <a:buNone/>
              <a:defRPr/>
            </a:pP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Các</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từ</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ngữ</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trong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sáng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rõ</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ràng</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lịch</a:t>
            </a:r>
            <a:r>
              <a:rPr lang="en-US" b="1" dirty="0">
                <a:latin typeface="Times New Roman" panose="02020603050405020304" pitchFamily="18" charset="0"/>
                <a:ea typeface="Times New Roman"/>
                <a:cs typeface="Times New Roman" panose="02020603050405020304" pitchFamily="18" charset="0"/>
              </a:rPr>
              <a:t> </a:t>
            </a:r>
            <a:r>
              <a:rPr lang="en-US" b="1" dirty="0" err="1">
                <a:latin typeface="Times New Roman" panose="02020603050405020304" pitchFamily="18" charset="0"/>
                <a:ea typeface="Times New Roman"/>
                <a:cs typeface="Times New Roman" panose="02020603050405020304" pitchFamily="18" charset="0"/>
              </a:rPr>
              <a:t>sự</a:t>
            </a: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4" name="Rectangle 13">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Freeform: Shape 7">
            <a:extLst>
              <a:ext uri="{FF2B5EF4-FFF2-40B4-BE49-F238E27FC236}">
                <a16:creationId xmlns:a16="http://schemas.microsoft.com/office/drawing/2014/main" id="{D1568129-80C4-4B3E-9375-543BC5496668}"/>
              </a:ext>
            </a:extLst>
          </p:cNvPr>
          <p:cNvSpPr/>
          <p:nvPr/>
        </p:nvSpPr>
        <p:spPr>
          <a:xfrm>
            <a:off x="685800" y="1191802"/>
            <a:ext cx="9215534" cy="1403767"/>
          </a:xfrm>
          <a:custGeom>
            <a:avLst/>
            <a:gdLst>
              <a:gd name="connsiteX0" fmla="*/ 0 w 9197340"/>
              <a:gd name="connsiteY0" fmla="*/ 139144 h 1391438"/>
              <a:gd name="connsiteX1" fmla="*/ 139144 w 9197340"/>
              <a:gd name="connsiteY1" fmla="*/ 0 h 1391438"/>
              <a:gd name="connsiteX2" fmla="*/ 9058196 w 9197340"/>
              <a:gd name="connsiteY2" fmla="*/ 0 h 1391438"/>
              <a:gd name="connsiteX3" fmla="*/ 9197340 w 9197340"/>
              <a:gd name="connsiteY3" fmla="*/ 139144 h 1391438"/>
              <a:gd name="connsiteX4" fmla="*/ 9197340 w 9197340"/>
              <a:gd name="connsiteY4" fmla="*/ 1252294 h 1391438"/>
              <a:gd name="connsiteX5" fmla="*/ 9058196 w 9197340"/>
              <a:gd name="connsiteY5" fmla="*/ 1391438 h 1391438"/>
              <a:gd name="connsiteX6" fmla="*/ 139144 w 9197340"/>
              <a:gd name="connsiteY6" fmla="*/ 1391438 h 1391438"/>
              <a:gd name="connsiteX7" fmla="*/ 0 w 9197340"/>
              <a:gd name="connsiteY7" fmla="*/ 1252294 h 1391438"/>
              <a:gd name="connsiteX8" fmla="*/ 0 w 9197340"/>
              <a:gd name="connsiteY8" fmla="*/ 139144 h 139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7340" h="1391438">
                <a:moveTo>
                  <a:pt x="0" y="139144"/>
                </a:moveTo>
                <a:cubicBezTo>
                  <a:pt x="0" y="62297"/>
                  <a:pt x="62297" y="0"/>
                  <a:pt x="139144" y="0"/>
                </a:cubicBezTo>
                <a:lnTo>
                  <a:pt x="9058196" y="0"/>
                </a:lnTo>
                <a:cubicBezTo>
                  <a:pt x="9135043" y="0"/>
                  <a:pt x="9197340" y="62297"/>
                  <a:pt x="9197340" y="139144"/>
                </a:cubicBezTo>
                <a:lnTo>
                  <a:pt x="9197340" y="1252294"/>
                </a:lnTo>
                <a:cubicBezTo>
                  <a:pt x="9197340" y="1329141"/>
                  <a:pt x="9135043" y="1391438"/>
                  <a:pt x="9058196" y="1391438"/>
                </a:cubicBezTo>
                <a:lnTo>
                  <a:pt x="139144" y="1391438"/>
                </a:lnTo>
                <a:cubicBezTo>
                  <a:pt x="62297" y="1391438"/>
                  <a:pt x="0" y="1329141"/>
                  <a:pt x="0" y="1252294"/>
                </a:cubicBezTo>
                <a:lnTo>
                  <a:pt x="0" y="1391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1244" tIns="151244" rIns="1571207" bIns="151244" numCol="1" spcCol="1270" anchor="ctr" anchorCtr="0">
            <a:noAutofit/>
          </a:bodyPr>
          <a:lstStyle/>
          <a:p>
            <a:pPr marL="0" lvl="0" indent="0" algn="l" defTabSz="1289050">
              <a:lnSpc>
                <a:spcPct val="90000"/>
              </a:lnSpc>
              <a:spcBef>
                <a:spcPct val="0"/>
              </a:spcBef>
              <a:spcAft>
                <a:spcPct val="35000"/>
              </a:spcAft>
              <a:buNone/>
            </a:pPr>
            <a:r>
              <a:rPr lang="en-US" sz="2900" b="1" kern="1200" dirty="0">
                <a:latin typeface="Times New Roman" panose="02020603050405020304" pitchFamily="18" charset="0"/>
                <a:cs typeface="Times New Roman" panose="02020603050405020304" pitchFamily="18" charset="0"/>
              </a:rPr>
              <a:t>3. </a:t>
            </a:r>
            <a:r>
              <a:rPr lang="en-US" sz="2900" b="1" kern="1200" dirty="0" err="1">
                <a:latin typeface="Times New Roman" panose="02020603050405020304" pitchFamily="18" charset="0"/>
                <a:cs typeface="Times New Roman" panose="02020603050405020304" pitchFamily="18" charset="0"/>
              </a:rPr>
              <a:t>Biểu</a:t>
            </a:r>
            <a:r>
              <a:rPr lang="en-US" sz="2900" b="1" kern="1200" dirty="0">
                <a:latin typeface="Times New Roman" panose="02020603050405020304" pitchFamily="18" charset="0"/>
                <a:cs typeface="Times New Roman" panose="02020603050405020304" pitchFamily="18" charset="0"/>
              </a:rPr>
              <a:t> </a:t>
            </a:r>
            <a:r>
              <a:rPr lang="en-US" sz="2900" b="1" kern="1200" dirty="0" err="1">
                <a:latin typeface="Times New Roman" panose="02020603050405020304" pitchFamily="18" charset="0"/>
                <a:cs typeface="Times New Roman" panose="02020603050405020304" pitchFamily="18" charset="0"/>
              </a:rPr>
              <a:t>hiện</a:t>
            </a:r>
            <a:r>
              <a:rPr lang="en-US" sz="2900" b="1" kern="1200" dirty="0">
                <a:latin typeface="Times New Roman" panose="02020603050405020304" pitchFamily="18" charset="0"/>
                <a:cs typeface="Times New Roman" panose="02020603050405020304" pitchFamily="18" charset="0"/>
              </a:rPr>
              <a:t> ở </a:t>
            </a:r>
            <a:r>
              <a:rPr lang="en-US" sz="2900" b="1" kern="1200" dirty="0" err="1">
                <a:latin typeface="Times New Roman" panose="02020603050405020304" pitchFamily="18" charset="0"/>
                <a:cs typeface="Times New Roman" panose="02020603050405020304" pitchFamily="18" charset="0"/>
              </a:rPr>
              <a:t>tính</a:t>
            </a:r>
            <a:r>
              <a:rPr lang="en-US" sz="2900" b="1" kern="1200" dirty="0">
                <a:latin typeface="Times New Roman" panose="02020603050405020304" pitchFamily="18" charset="0"/>
                <a:cs typeface="Times New Roman" panose="02020603050405020304" pitchFamily="18" charset="0"/>
              </a:rPr>
              <a:t> </a:t>
            </a:r>
            <a:r>
              <a:rPr lang="en-US" sz="2900" b="1" kern="1200" dirty="0" err="1">
                <a:latin typeface="Times New Roman" panose="02020603050405020304" pitchFamily="18" charset="0"/>
                <a:cs typeface="Times New Roman" panose="02020603050405020304" pitchFamily="18" charset="0"/>
              </a:rPr>
              <a:t>văn</a:t>
            </a:r>
            <a:r>
              <a:rPr lang="en-US" sz="2900" b="1" kern="1200" dirty="0">
                <a:latin typeface="Times New Roman" panose="02020603050405020304" pitchFamily="18" charset="0"/>
                <a:cs typeface="Times New Roman" panose="02020603050405020304" pitchFamily="18" charset="0"/>
              </a:rPr>
              <a:t> </a:t>
            </a:r>
            <a:r>
              <a:rPr lang="en-US" sz="2900" b="1" kern="1200" dirty="0" err="1">
                <a:latin typeface="Times New Roman" panose="02020603050405020304" pitchFamily="18" charset="0"/>
                <a:cs typeface="Times New Roman" panose="02020603050405020304" pitchFamily="18" charset="0"/>
              </a:rPr>
              <a:t>hóa</a:t>
            </a:r>
            <a:r>
              <a:rPr lang="en-US" sz="2900" b="1" kern="1200" dirty="0">
                <a:latin typeface="Times New Roman" panose="02020603050405020304" pitchFamily="18" charset="0"/>
                <a:cs typeface="Times New Roman" panose="02020603050405020304" pitchFamily="18" charset="0"/>
              </a:rPr>
              <a:t>, </a:t>
            </a:r>
            <a:r>
              <a:rPr lang="en-US" sz="2900" b="1" kern="1200" dirty="0" err="1">
                <a:latin typeface="Times New Roman" panose="02020603050405020304" pitchFamily="18" charset="0"/>
                <a:cs typeface="Times New Roman" panose="02020603050405020304" pitchFamily="18" charset="0"/>
              </a:rPr>
              <a:t>lịch</a:t>
            </a:r>
            <a:r>
              <a:rPr lang="en-US" sz="2900" b="1" kern="1200" dirty="0">
                <a:latin typeface="Times New Roman" panose="02020603050405020304" pitchFamily="18" charset="0"/>
                <a:cs typeface="Times New Roman" panose="02020603050405020304" pitchFamily="18" charset="0"/>
              </a:rPr>
              <a:t> </a:t>
            </a:r>
            <a:r>
              <a:rPr lang="en-US" sz="2900" b="1" kern="1200" dirty="0" err="1">
                <a:latin typeface="Times New Roman" panose="02020603050405020304" pitchFamily="18" charset="0"/>
                <a:cs typeface="Times New Roman" panose="02020603050405020304" pitchFamily="18" charset="0"/>
              </a:rPr>
              <a:t>sự</a:t>
            </a:r>
            <a:r>
              <a:rPr lang="en-US" sz="2900" b="1" kern="1200" dirty="0">
                <a:latin typeface="Times New Roman" panose="02020603050405020304" pitchFamily="18" charset="0"/>
                <a:cs typeface="Times New Roman" panose="02020603050405020304" pitchFamily="18" charset="0"/>
              </a:rPr>
              <a:t> </a:t>
            </a:r>
            <a:r>
              <a:rPr lang="en-US" sz="2900" b="1" kern="1200" dirty="0" err="1">
                <a:latin typeface="Times New Roman" panose="02020603050405020304" pitchFamily="18" charset="0"/>
                <a:cs typeface="Times New Roman" panose="02020603050405020304" pitchFamily="18" charset="0"/>
              </a:rPr>
              <a:t>của</a:t>
            </a:r>
            <a:r>
              <a:rPr lang="en-US" sz="2900" b="1" kern="1200" dirty="0">
                <a:latin typeface="Times New Roman" panose="02020603050405020304" pitchFamily="18" charset="0"/>
                <a:cs typeface="Times New Roman" panose="02020603050405020304" pitchFamily="18" charset="0"/>
              </a:rPr>
              <a:t> </a:t>
            </a:r>
            <a:r>
              <a:rPr lang="en-US" sz="2900" b="1" kern="1200" dirty="0" err="1">
                <a:latin typeface="Times New Roman" panose="02020603050405020304" pitchFamily="18" charset="0"/>
                <a:cs typeface="Times New Roman" panose="02020603050405020304" pitchFamily="18" charset="0"/>
              </a:rPr>
              <a:t>lời</a:t>
            </a:r>
            <a:r>
              <a:rPr lang="en-US" sz="2900" b="1" kern="1200" dirty="0">
                <a:latin typeface="Times New Roman" panose="02020603050405020304" pitchFamily="18" charset="0"/>
                <a:cs typeface="Times New Roman" panose="02020603050405020304" pitchFamily="18" charset="0"/>
              </a:rPr>
              <a:t> </a:t>
            </a:r>
            <a:r>
              <a:rPr lang="en-US" sz="2900" b="1" kern="1200" dirty="0" err="1">
                <a:latin typeface="Times New Roman" panose="02020603050405020304" pitchFamily="18" charset="0"/>
                <a:cs typeface="Times New Roman" panose="02020603050405020304" pitchFamily="18" charset="0"/>
              </a:rPr>
              <a:t>nói</a:t>
            </a:r>
            <a:r>
              <a:rPr lang="en-US" sz="2900" b="1" kern="1200" dirty="0">
                <a:latin typeface="Times New Roman" panose="02020603050405020304" pitchFamily="18" charset="0"/>
                <a:cs typeface="Times New Roman" panose="02020603050405020304" pitchFamily="18" charset="0"/>
              </a:rPr>
              <a:t>.</a:t>
            </a:r>
            <a:endParaRPr lang="en-US" sz="2900" kern="1200" dirty="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E3585A70-10F8-400D-8B95-9F6F52EE36EA}"/>
              </a:ext>
            </a:extLst>
          </p:cNvPr>
          <p:cNvSpPr/>
          <p:nvPr/>
        </p:nvSpPr>
        <p:spPr>
          <a:xfrm>
            <a:off x="1498934" y="2829530"/>
            <a:ext cx="9215534" cy="1403767"/>
          </a:xfrm>
          <a:custGeom>
            <a:avLst/>
            <a:gdLst>
              <a:gd name="connsiteX0" fmla="*/ 0 w 9197340"/>
              <a:gd name="connsiteY0" fmla="*/ 139144 h 1391438"/>
              <a:gd name="connsiteX1" fmla="*/ 139144 w 9197340"/>
              <a:gd name="connsiteY1" fmla="*/ 0 h 1391438"/>
              <a:gd name="connsiteX2" fmla="*/ 9058196 w 9197340"/>
              <a:gd name="connsiteY2" fmla="*/ 0 h 1391438"/>
              <a:gd name="connsiteX3" fmla="*/ 9197340 w 9197340"/>
              <a:gd name="connsiteY3" fmla="*/ 139144 h 1391438"/>
              <a:gd name="connsiteX4" fmla="*/ 9197340 w 9197340"/>
              <a:gd name="connsiteY4" fmla="*/ 1252294 h 1391438"/>
              <a:gd name="connsiteX5" fmla="*/ 9058196 w 9197340"/>
              <a:gd name="connsiteY5" fmla="*/ 1391438 h 1391438"/>
              <a:gd name="connsiteX6" fmla="*/ 139144 w 9197340"/>
              <a:gd name="connsiteY6" fmla="*/ 1391438 h 1391438"/>
              <a:gd name="connsiteX7" fmla="*/ 0 w 9197340"/>
              <a:gd name="connsiteY7" fmla="*/ 1252294 h 1391438"/>
              <a:gd name="connsiteX8" fmla="*/ 0 w 9197340"/>
              <a:gd name="connsiteY8" fmla="*/ 139144 h 139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7340" h="1391438">
                <a:moveTo>
                  <a:pt x="0" y="139144"/>
                </a:moveTo>
                <a:cubicBezTo>
                  <a:pt x="0" y="62297"/>
                  <a:pt x="62297" y="0"/>
                  <a:pt x="139144" y="0"/>
                </a:cubicBezTo>
                <a:lnTo>
                  <a:pt x="9058196" y="0"/>
                </a:lnTo>
                <a:cubicBezTo>
                  <a:pt x="9135043" y="0"/>
                  <a:pt x="9197340" y="62297"/>
                  <a:pt x="9197340" y="139144"/>
                </a:cubicBezTo>
                <a:lnTo>
                  <a:pt x="9197340" y="1252294"/>
                </a:lnTo>
                <a:cubicBezTo>
                  <a:pt x="9197340" y="1329141"/>
                  <a:pt x="9135043" y="1391438"/>
                  <a:pt x="9058196" y="1391438"/>
                </a:cubicBezTo>
                <a:lnTo>
                  <a:pt x="139144" y="1391438"/>
                </a:lnTo>
                <a:cubicBezTo>
                  <a:pt x="62297" y="1391438"/>
                  <a:pt x="0" y="1329141"/>
                  <a:pt x="0" y="1252294"/>
                </a:cubicBezTo>
                <a:lnTo>
                  <a:pt x="0" y="139144"/>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51244" tIns="151244" rIns="1867209" bIns="151244" numCol="1" spcCol="1270" anchor="ctr" anchorCtr="0">
            <a:noAutofit/>
          </a:bodyPr>
          <a:lstStyle/>
          <a:p>
            <a:pPr marL="0" lvl="0" indent="0" algn="l" defTabSz="1289050">
              <a:lnSpc>
                <a:spcPct val="100000"/>
              </a:lnSpc>
              <a:spcBef>
                <a:spcPct val="0"/>
              </a:spcBef>
              <a:spcAft>
                <a:spcPct val="35000"/>
              </a:spcAft>
              <a:buNone/>
            </a:pPr>
            <a:r>
              <a:rPr lang="en-US" sz="2900" b="0" i="0" kern="1200" dirty="0" err="1">
                <a:latin typeface="Times New Roman" panose="02020603050405020304" pitchFamily="18" charset="0"/>
                <a:cs typeface="Times New Roman" panose="02020603050405020304" pitchFamily="18" charset="0"/>
              </a:rPr>
              <a:t>Nói</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năng</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thô</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tục</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thiếu</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văn</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hóa</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bất</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lịch</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sự</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cũng</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làm</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cho</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tiếng</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Việt</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mất</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đi</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vẻ</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trong</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sáng</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vốn</a:t>
            </a:r>
            <a:r>
              <a:rPr lang="en-US" sz="2900" b="0" i="0" kern="1200" dirty="0">
                <a:latin typeface="Times New Roman" panose="02020603050405020304" pitchFamily="18" charset="0"/>
                <a:cs typeface="Times New Roman" panose="02020603050405020304" pitchFamily="18" charset="0"/>
              </a:rPr>
              <a:t> </a:t>
            </a:r>
            <a:r>
              <a:rPr lang="en-US" sz="2900" b="0" i="0" kern="1200" dirty="0" err="1">
                <a:latin typeface="Times New Roman" panose="02020603050405020304" pitchFamily="18" charset="0"/>
                <a:cs typeface="Times New Roman" panose="02020603050405020304" pitchFamily="18" charset="0"/>
              </a:rPr>
              <a:t>có</a:t>
            </a:r>
            <a:endParaRPr lang="en-US" sz="2900" kern="12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486BFC76-346B-460B-A13E-D4F168AAF3FC}"/>
              </a:ext>
            </a:extLst>
          </p:cNvPr>
          <p:cNvSpPr/>
          <p:nvPr/>
        </p:nvSpPr>
        <p:spPr>
          <a:xfrm>
            <a:off x="2312070" y="4467260"/>
            <a:ext cx="9215534" cy="1403767"/>
          </a:xfrm>
          <a:custGeom>
            <a:avLst/>
            <a:gdLst>
              <a:gd name="connsiteX0" fmla="*/ 0 w 9197340"/>
              <a:gd name="connsiteY0" fmla="*/ 139144 h 1391438"/>
              <a:gd name="connsiteX1" fmla="*/ 139144 w 9197340"/>
              <a:gd name="connsiteY1" fmla="*/ 0 h 1391438"/>
              <a:gd name="connsiteX2" fmla="*/ 9058196 w 9197340"/>
              <a:gd name="connsiteY2" fmla="*/ 0 h 1391438"/>
              <a:gd name="connsiteX3" fmla="*/ 9197340 w 9197340"/>
              <a:gd name="connsiteY3" fmla="*/ 139144 h 1391438"/>
              <a:gd name="connsiteX4" fmla="*/ 9197340 w 9197340"/>
              <a:gd name="connsiteY4" fmla="*/ 1252294 h 1391438"/>
              <a:gd name="connsiteX5" fmla="*/ 9058196 w 9197340"/>
              <a:gd name="connsiteY5" fmla="*/ 1391438 h 1391438"/>
              <a:gd name="connsiteX6" fmla="*/ 139144 w 9197340"/>
              <a:gd name="connsiteY6" fmla="*/ 1391438 h 1391438"/>
              <a:gd name="connsiteX7" fmla="*/ 0 w 9197340"/>
              <a:gd name="connsiteY7" fmla="*/ 1252294 h 1391438"/>
              <a:gd name="connsiteX8" fmla="*/ 0 w 9197340"/>
              <a:gd name="connsiteY8" fmla="*/ 139144 h 139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7340" h="1391438">
                <a:moveTo>
                  <a:pt x="0" y="139144"/>
                </a:moveTo>
                <a:cubicBezTo>
                  <a:pt x="0" y="62297"/>
                  <a:pt x="62297" y="0"/>
                  <a:pt x="139144" y="0"/>
                </a:cubicBezTo>
                <a:lnTo>
                  <a:pt x="9058196" y="0"/>
                </a:lnTo>
                <a:cubicBezTo>
                  <a:pt x="9135043" y="0"/>
                  <a:pt x="9197340" y="62297"/>
                  <a:pt x="9197340" y="139144"/>
                </a:cubicBezTo>
                <a:lnTo>
                  <a:pt x="9197340" y="1252294"/>
                </a:lnTo>
                <a:cubicBezTo>
                  <a:pt x="9197340" y="1329141"/>
                  <a:pt x="9135043" y="1391438"/>
                  <a:pt x="9058196" y="1391438"/>
                </a:cubicBezTo>
                <a:lnTo>
                  <a:pt x="139144" y="1391438"/>
                </a:lnTo>
                <a:cubicBezTo>
                  <a:pt x="62297" y="1391438"/>
                  <a:pt x="0" y="1329141"/>
                  <a:pt x="0" y="1252294"/>
                </a:cubicBezTo>
                <a:lnTo>
                  <a:pt x="0" y="139144"/>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51244" tIns="151244" rIns="1867209" bIns="151244" numCol="1" spcCol="1270" anchor="ctr" anchorCtr="0">
            <a:noAutofit/>
          </a:bodyPr>
          <a:lstStyle/>
          <a:p>
            <a:pPr marL="0" lvl="0" indent="0" algn="l" defTabSz="1289050">
              <a:lnSpc>
                <a:spcPct val="100000"/>
              </a:lnSpc>
              <a:spcBef>
                <a:spcPct val="0"/>
              </a:spcBef>
              <a:spcAft>
                <a:spcPct val="35000"/>
              </a:spcAft>
              <a:buNone/>
            </a:pPr>
            <a:r>
              <a:rPr lang="vi-VN" sz="2900" b="0" i="0" kern="1200" dirty="0">
                <a:latin typeface="Times New Roman" panose="02020603050405020304" pitchFamily="18" charset="0"/>
                <a:cs typeface="Times New Roman" panose="02020603050405020304" pitchFamily="18" charset="0"/>
              </a:rPr>
              <a:t>Sự trong sáng trong lời nói thể hiện vẻ thanh lịch, nét văn hóa của con người.</a:t>
            </a:r>
            <a:endParaRPr lang="en-US" sz="2900" kern="1200" dirty="0">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9F2DA3F4-A68D-4D71-B2A8-E3B94B36C99D}"/>
              </a:ext>
            </a:extLst>
          </p:cNvPr>
          <p:cNvSpPr/>
          <p:nvPr/>
        </p:nvSpPr>
        <p:spPr>
          <a:xfrm>
            <a:off x="8995110" y="2256326"/>
            <a:ext cx="906223" cy="912448"/>
          </a:xfrm>
          <a:custGeom>
            <a:avLst/>
            <a:gdLst>
              <a:gd name="connsiteX0" fmla="*/ 0 w 904434"/>
              <a:gd name="connsiteY0" fmla="*/ 497439 h 904434"/>
              <a:gd name="connsiteX1" fmla="*/ 203498 w 904434"/>
              <a:gd name="connsiteY1" fmla="*/ 497439 h 904434"/>
              <a:gd name="connsiteX2" fmla="*/ 203498 w 904434"/>
              <a:gd name="connsiteY2" fmla="*/ 0 h 904434"/>
              <a:gd name="connsiteX3" fmla="*/ 700936 w 904434"/>
              <a:gd name="connsiteY3" fmla="*/ 0 h 904434"/>
              <a:gd name="connsiteX4" fmla="*/ 700936 w 904434"/>
              <a:gd name="connsiteY4" fmla="*/ 497439 h 904434"/>
              <a:gd name="connsiteX5" fmla="*/ 904434 w 904434"/>
              <a:gd name="connsiteY5" fmla="*/ 497439 h 904434"/>
              <a:gd name="connsiteX6" fmla="*/ 452217 w 904434"/>
              <a:gd name="connsiteY6" fmla="*/ 904434 h 904434"/>
              <a:gd name="connsiteX7" fmla="*/ 0 w 904434"/>
              <a:gd name="connsiteY7" fmla="*/ 497439 h 9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434" h="904434">
                <a:moveTo>
                  <a:pt x="0" y="497439"/>
                </a:moveTo>
                <a:lnTo>
                  <a:pt x="203498" y="497439"/>
                </a:lnTo>
                <a:lnTo>
                  <a:pt x="203498" y="0"/>
                </a:lnTo>
                <a:lnTo>
                  <a:pt x="700936" y="0"/>
                </a:lnTo>
                <a:lnTo>
                  <a:pt x="700936" y="497439"/>
                </a:lnTo>
                <a:lnTo>
                  <a:pt x="904434" y="497439"/>
                </a:lnTo>
                <a:lnTo>
                  <a:pt x="452217" y="904434"/>
                </a:lnTo>
                <a:lnTo>
                  <a:pt x="0" y="497439"/>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9218" tIns="45720" rIns="249218" bIns="269567" numCol="1" spcCol="1270" anchor="ctr" anchorCtr="0">
            <a:noAutofit/>
          </a:bodyPr>
          <a:lstStyle/>
          <a:p>
            <a:pPr marL="0" lvl="0" indent="0" algn="ctr" defTabSz="1600200">
              <a:lnSpc>
                <a:spcPct val="90000"/>
              </a:lnSpc>
              <a:spcBef>
                <a:spcPct val="0"/>
              </a:spcBef>
              <a:spcAft>
                <a:spcPct val="35000"/>
              </a:spcAft>
              <a:buNone/>
            </a:pPr>
            <a:endParaRPr lang="en-US" sz="3600" kern="120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82802089-C0B4-4715-B358-C97CFC13C159}"/>
              </a:ext>
            </a:extLst>
          </p:cNvPr>
          <p:cNvSpPr/>
          <p:nvPr/>
        </p:nvSpPr>
        <p:spPr>
          <a:xfrm>
            <a:off x="9808245" y="3884696"/>
            <a:ext cx="906223" cy="912448"/>
          </a:xfrm>
          <a:custGeom>
            <a:avLst/>
            <a:gdLst>
              <a:gd name="connsiteX0" fmla="*/ 0 w 904434"/>
              <a:gd name="connsiteY0" fmla="*/ 497439 h 904434"/>
              <a:gd name="connsiteX1" fmla="*/ 203498 w 904434"/>
              <a:gd name="connsiteY1" fmla="*/ 497439 h 904434"/>
              <a:gd name="connsiteX2" fmla="*/ 203498 w 904434"/>
              <a:gd name="connsiteY2" fmla="*/ 0 h 904434"/>
              <a:gd name="connsiteX3" fmla="*/ 700936 w 904434"/>
              <a:gd name="connsiteY3" fmla="*/ 0 h 904434"/>
              <a:gd name="connsiteX4" fmla="*/ 700936 w 904434"/>
              <a:gd name="connsiteY4" fmla="*/ 497439 h 904434"/>
              <a:gd name="connsiteX5" fmla="*/ 904434 w 904434"/>
              <a:gd name="connsiteY5" fmla="*/ 497439 h 904434"/>
              <a:gd name="connsiteX6" fmla="*/ 452217 w 904434"/>
              <a:gd name="connsiteY6" fmla="*/ 904434 h 904434"/>
              <a:gd name="connsiteX7" fmla="*/ 0 w 904434"/>
              <a:gd name="connsiteY7" fmla="*/ 497439 h 9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434" h="904434">
                <a:moveTo>
                  <a:pt x="0" y="497439"/>
                </a:moveTo>
                <a:lnTo>
                  <a:pt x="203498" y="497439"/>
                </a:lnTo>
                <a:lnTo>
                  <a:pt x="203498" y="0"/>
                </a:lnTo>
                <a:lnTo>
                  <a:pt x="700936" y="0"/>
                </a:lnTo>
                <a:lnTo>
                  <a:pt x="700936" y="497439"/>
                </a:lnTo>
                <a:lnTo>
                  <a:pt x="904434" y="497439"/>
                </a:lnTo>
                <a:lnTo>
                  <a:pt x="452217" y="904434"/>
                </a:lnTo>
                <a:lnTo>
                  <a:pt x="0" y="497439"/>
                </a:lnTo>
                <a:close/>
              </a:path>
            </a:pathLst>
          </a:cu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249218" tIns="45720" rIns="249218" bIns="269567" numCol="1" spcCol="1270" anchor="ctr" anchorCtr="0">
            <a:noAutofit/>
          </a:bodyPr>
          <a:lstStyle/>
          <a:p>
            <a:pPr marL="0" lvl="0" indent="0" algn="ctr" defTabSz="1600200">
              <a:lnSpc>
                <a:spcPct val="90000"/>
              </a:lnSpc>
              <a:spcBef>
                <a:spcPct val="0"/>
              </a:spcBef>
              <a:spcAft>
                <a:spcPct val="35000"/>
              </a:spcAft>
              <a:buNone/>
            </a:pPr>
            <a:endParaRPr lang="en-US" sz="3600" kern="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77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9">
            <a:extLst>
              <a:ext uri="{FF2B5EF4-FFF2-40B4-BE49-F238E27FC236}">
                <a16:creationId xmlns:a16="http://schemas.microsoft.com/office/drawing/2014/main" id="{B7398AF3-54E7-4D46-9AD5-1C7BA27D7BEA}"/>
              </a:ext>
            </a:extLst>
          </p:cNvPr>
          <p:cNvSpPr>
            <a:spLocks noChangeArrowheads="1"/>
          </p:cNvSpPr>
          <p:nvPr/>
        </p:nvSpPr>
        <p:spPr bwMode="auto">
          <a:xfrm>
            <a:off x="1524001" y="-1547387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24606" name="Group 30">
            <a:extLst>
              <a:ext uri="{FF2B5EF4-FFF2-40B4-BE49-F238E27FC236}">
                <a16:creationId xmlns:a16="http://schemas.microsoft.com/office/drawing/2014/main" id="{5C2B88FC-512C-45F7-BBFF-A07D255CA8A9}"/>
              </a:ext>
            </a:extLst>
          </p:cNvPr>
          <p:cNvGraphicFramePr>
            <a:graphicFrameLocks noGrp="1"/>
          </p:cNvGraphicFramePr>
          <p:nvPr/>
        </p:nvGraphicFramePr>
        <p:xfrm>
          <a:off x="1524001" y="-15289213"/>
          <a:ext cx="208002" cy="37353876"/>
        </p:xfrm>
        <a:graphic>
          <a:graphicData uri="http://schemas.openxmlformats.org/drawingml/2006/table">
            <a:tbl>
              <a:tblPr/>
              <a:tblGrid>
                <a:gridCol w="208002">
                  <a:extLst>
                    <a:ext uri="{9D8B030D-6E8A-4147-A177-3AD203B41FA5}">
                      <a16:colId xmlns:a16="http://schemas.microsoft.com/office/drawing/2014/main" val="20000"/>
                    </a:ext>
                  </a:extLst>
                </a:gridCol>
              </a:tblGrid>
              <a:tr h="373538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Arial" charset="0"/>
                        </a:rPr>
                        <a:t>  </a:t>
                      </a:r>
                      <a:r>
                        <a:rPr kumimoji="0" lang="en-US" sz="31000" b="0" i="0" u="none" strike="noStrike" cap="none" normalizeH="0" baseline="0" dirty="0">
                          <a:ln>
                            <a:noFill/>
                          </a:ln>
                          <a:solidFill>
                            <a:srgbClr val="333333"/>
                          </a:solidFill>
                          <a:effectLst/>
                          <a:latin typeface="Arial" charset="0"/>
                        </a:rPr>
                        <a:t> </a:t>
                      </a:r>
                      <a:r>
                        <a:rPr kumimoji="0" lang="en-US" sz="800" b="0" i="0" u="none" strike="noStrike" cap="none" normalizeH="0" baseline="0" dirty="0">
                          <a:ln>
                            <a:noFill/>
                          </a:ln>
                          <a:solidFill>
                            <a:srgbClr val="333333"/>
                          </a:solidFill>
                          <a:effectLst/>
                          <a:latin typeface="Arial" charset="0"/>
                        </a:rPr>
                        <a:t>                                                                                                                                                                                                                                                                         </a:t>
                      </a:r>
                    </a:p>
                  </a:txBody>
                  <a:tcPr marL="91301" marR="91301" marT="45870" marB="45870"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0485" name="Picture 21" descr="11160359-biengt">
            <a:extLst>
              <a:ext uri="{FF2B5EF4-FFF2-40B4-BE49-F238E27FC236}">
                <a16:creationId xmlns:a16="http://schemas.microsoft.com/office/drawing/2014/main" id="{05A90635-E507-45B9-A141-3AA500832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15120938"/>
            <a:ext cx="38100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58" name="Rectangle 82">
            <a:extLst>
              <a:ext uri="{FF2B5EF4-FFF2-40B4-BE49-F238E27FC236}">
                <a16:creationId xmlns:a16="http://schemas.microsoft.com/office/drawing/2014/main" id="{6541247C-81B2-45A4-85D3-7A38C7DDDE99}"/>
              </a:ext>
            </a:extLst>
          </p:cNvPr>
          <p:cNvSpPr>
            <a:spLocks noChangeArrowheads="1"/>
          </p:cNvSpPr>
          <p:nvPr/>
        </p:nvSpPr>
        <p:spPr bwMode="auto">
          <a:xfrm>
            <a:off x="1516063" y="-15433675"/>
            <a:ext cx="18415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4659" name="Picture 83" descr="11160359-biengt">
            <a:extLst>
              <a:ext uri="{FF2B5EF4-FFF2-40B4-BE49-F238E27FC236}">
                <a16:creationId xmlns:a16="http://schemas.microsoft.com/office/drawing/2014/main" id="{064FBA8A-55A2-42A7-B464-CFE070485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388" y="-15120938"/>
            <a:ext cx="3975101"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86">
            <a:extLst>
              <a:ext uri="{FF2B5EF4-FFF2-40B4-BE49-F238E27FC236}">
                <a16:creationId xmlns:a16="http://schemas.microsoft.com/office/drawing/2014/main" id="{7D0A8B6C-2658-4100-B3AB-3E8B12F862A5}"/>
              </a:ext>
            </a:extLst>
          </p:cNvPr>
          <p:cNvSpPr txBox="1">
            <a:spLocks noChangeArrowheads="1"/>
          </p:cNvSpPr>
          <p:nvPr/>
        </p:nvSpPr>
        <p:spPr bwMode="auto">
          <a:xfrm>
            <a:off x="168667" y="78132"/>
            <a:ext cx="11122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dirty="0" err="1">
                <a:solidFill>
                  <a:srgbClr val="6600CC"/>
                </a:solidFill>
                <a:latin typeface="Times New Roman" panose="02020603050405020304" pitchFamily="18" charset="0"/>
              </a:rPr>
              <a:t>Liệu</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rằng</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Tiếng</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Việt</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của</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chúng</a:t>
            </a:r>
            <a:r>
              <a:rPr lang="en-US" altLang="en-US" sz="2800" b="1" dirty="0">
                <a:solidFill>
                  <a:srgbClr val="6600CC"/>
                </a:solidFill>
                <a:latin typeface="Times New Roman" panose="02020603050405020304" pitchFamily="18" charset="0"/>
              </a:rPr>
              <a:t> ta </a:t>
            </a:r>
            <a:r>
              <a:rPr lang="en-US" altLang="en-US" sz="2800" b="1" dirty="0" err="1">
                <a:solidFill>
                  <a:srgbClr val="6600CC"/>
                </a:solidFill>
                <a:latin typeface="Times New Roman" panose="02020603050405020304" pitchFamily="18" charset="0"/>
              </a:rPr>
              <a:t>còn</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giữ</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được</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sự</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trong</a:t>
            </a:r>
            <a:r>
              <a:rPr lang="en-US" altLang="en-US" sz="2800" b="1" dirty="0">
                <a:solidFill>
                  <a:srgbClr val="6600CC"/>
                </a:solidFill>
                <a:latin typeface="Times New Roman" panose="02020603050405020304" pitchFamily="18" charset="0"/>
              </a:rPr>
              <a:t> </a:t>
            </a:r>
            <a:r>
              <a:rPr lang="en-US" altLang="en-US" sz="2800" b="1" dirty="0" err="1">
                <a:solidFill>
                  <a:srgbClr val="6600CC"/>
                </a:solidFill>
                <a:latin typeface="Times New Roman" panose="02020603050405020304" pitchFamily="18" charset="0"/>
              </a:rPr>
              <a:t>sáng</a:t>
            </a:r>
            <a:r>
              <a:rPr lang="en-US" altLang="en-US" sz="2800" b="1" dirty="0">
                <a:solidFill>
                  <a:srgbClr val="6600CC"/>
                </a:solidFill>
                <a:latin typeface="Times New Roman" panose="02020603050405020304" pitchFamily="18" charset="0"/>
              </a:rPr>
              <a:t>!?</a:t>
            </a:r>
          </a:p>
        </p:txBody>
      </p:sp>
      <p:pic>
        <p:nvPicPr>
          <p:cNvPr id="11" name="Picture 9" descr="image002">
            <a:extLst>
              <a:ext uri="{FF2B5EF4-FFF2-40B4-BE49-F238E27FC236}">
                <a16:creationId xmlns:a16="http://schemas.microsoft.com/office/drawing/2014/main" id="{EA2CD7AE-2D19-4675-A8A8-70DABE639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80" y="804752"/>
            <a:ext cx="5481760" cy="605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3-11">
            <a:extLst>
              <a:ext uri="{FF2B5EF4-FFF2-40B4-BE49-F238E27FC236}">
                <a16:creationId xmlns:a16="http://schemas.microsoft.com/office/drawing/2014/main" id="{D92F8E13-5E66-4D56-AFE2-9D14748FC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938" y="804753"/>
            <a:ext cx="6202982" cy="597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24658"/>
                                        </p:tgtEl>
                                        <p:attrNameLst>
                                          <p:attrName>style.visibility</p:attrName>
                                        </p:attrNameLst>
                                      </p:cBhvr>
                                      <p:to>
                                        <p:strVal val="visible"/>
                                      </p:to>
                                    </p:set>
                                    <p:animEffect transition="in" filter="checkerboard(across)">
                                      <p:cBhvr>
                                        <p:cTn id="7" dur="500"/>
                                        <p:tgtEl>
                                          <p:spTgt spid="24658"/>
                                        </p:tgtEl>
                                      </p:cBhvr>
                                    </p:animEffect>
                                  </p:childTnLst>
                                </p:cTn>
                              </p:par>
                              <p:par>
                                <p:cTn id="8" presetID="5" presetClass="entr" presetSubtype="10" fill="hold" nodeType="withEffect">
                                  <p:stCondLst>
                                    <p:cond delay="0"/>
                                  </p:stCondLst>
                                  <p:childTnLst>
                                    <p:set>
                                      <p:cBhvr>
                                        <p:cTn id="9" dur="1" fill="hold">
                                          <p:stCondLst>
                                            <p:cond delay="0"/>
                                          </p:stCondLst>
                                        </p:cTn>
                                        <p:tgtEl>
                                          <p:spTgt spid="24659"/>
                                        </p:tgtEl>
                                        <p:attrNameLst>
                                          <p:attrName>style.visibility</p:attrName>
                                        </p:attrNameLst>
                                      </p:cBhvr>
                                      <p:to>
                                        <p:strVal val="visible"/>
                                      </p:to>
                                    </p:set>
                                    <p:animEffect transition="in" filter="checkerboard(across)">
                                      <p:cBhvr>
                                        <p:cTn id="10" dur="500"/>
                                        <p:tgtEl>
                                          <p:spTgt spid="24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5" descr="ad1">
            <a:extLst>
              <a:ext uri="{FF2B5EF4-FFF2-40B4-BE49-F238E27FC236}">
                <a16:creationId xmlns:a16="http://schemas.microsoft.com/office/drawing/2014/main" id="{61564AFC-DDE7-481D-A4CA-1A3B76C95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65" y="67642"/>
            <a:ext cx="3573992" cy="298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7" name="Picture 9" descr="“Xử lý” chứ không phải “sử lý”">
            <a:extLst>
              <a:ext uri="{FF2B5EF4-FFF2-40B4-BE49-F238E27FC236}">
                <a16:creationId xmlns:a16="http://schemas.microsoft.com/office/drawing/2014/main" id="{BE65F594-D96B-4E89-B45A-87F8DE712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599" y="39689"/>
            <a:ext cx="4835401" cy="303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9" name="Picture 11" descr="Những tấm biển sai chính tả ‘vô duyên’ nhất">
            <a:extLst>
              <a:ext uri="{FF2B5EF4-FFF2-40B4-BE49-F238E27FC236}">
                <a16:creationId xmlns:a16="http://schemas.microsoft.com/office/drawing/2014/main" id="{28F9825E-5A80-45D9-B5D6-064B99A7A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65" y="3084409"/>
            <a:ext cx="3941903" cy="372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1" name="Picture 13" descr="bien_saichinhta4.jpg">
            <a:extLst>
              <a:ext uri="{FF2B5EF4-FFF2-40B4-BE49-F238E27FC236}">
                <a16:creationId xmlns:a16="http://schemas.microsoft.com/office/drawing/2014/main" id="{75836DEA-CB62-46A6-B484-F593685EE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589" y="3170372"/>
            <a:ext cx="4559469" cy="3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3" name="Picture 15" descr="baoVanNghe_saichinhta.jpg">
            <a:extLst>
              <a:ext uri="{FF2B5EF4-FFF2-40B4-BE49-F238E27FC236}">
                <a16:creationId xmlns:a16="http://schemas.microsoft.com/office/drawing/2014/main" id="{DED03CAD-F607-4A2A-939A-463D0146DE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067" y="3158949"/>
            <a:ext cx="4414933" cy="3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5" name="Picture 17" descr="bien_saichinhta9.jpg">
            <a:extLst>
              <a:ext uri="{FF2B5EF4-FFF2-40B4-BE49-F238E27FC236}">
                <a16:creationId xmlns:a16="http://schemas.microsoft.com/office/drawing/2014/main" id="{896BE161-D94B-48A6-BCCB-9F81DF02AC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557" y="-6900"/>
            <a:ext cx="4559469" cy="313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checkerboard(across)">
                                      <p:cBhvr>
                                        <p:cTn id="7" dur="500"/>
                                        <p:tgtEl>
                                          <p:spTgt spid="114693"/>
                                        </p:tgtEl>
                                      </p:cBhvr>
                                    </p:animEffect>
                                  </p:childTnLst>
                                </p:cTn>
                              </p:par>
                              <p:par>
                                <p:cTn id="8" presetID="5" presetClass="entr" presetSubtype="10" fill="hold" nodeType="withEffect">
                                  <p:stCondLst>
                                    <p:cond delay="0"/>
                                  </p:stCondLst>
                                  <p:childTnLst>
                                    <p:set>
                                      <p:cBhvr>
                                        <p:cTn id="9" dur="1" fill="hold">
                                          <p:stCondLst>
                                            <p:cond delay="0"/>
                                          </p:stCondLst>
                                        </p:cTn>
                                        <p:tgtEl>
                                          <p:spTgt spid="114697"/>
                                        </p:tgtEl>
                                        <p:attrNameLst>
                                          <p:attrName>style.visibility</p:attrName>
                                        </p:attrNameLst>
                                      </p:cBhvr>
                                      <p:to>
                                        <p:strVal val="visible"/>
                                      </p:to>
                                    </p:set>
                                    <p:animEffect transition="in" filter="checkerboard(across)">
                                      <p:cBhvr>
                                        <p:cTn id="10" dur="500"/>
                                        <p:tgtEl>
                                          <p:spTgt spid="114697"/>
                                        </p:tgtEl>
                                      </p:cBhvr>
                                    </p:animEffect>
                                  </p:childTnLst>
                                </p:cTn>
                              </p:par>
                              <p:par>
                                <p:cTn id="11" presetID="5" presetClass="entr" presetSubtype="10" fill="hold" nodeType="withEffect">
                                  <p:stCondLst>
                                    <p:cond delay="0"/>
                                  </p:stCondLst>
                                  <p:childTnLst>
                                    <p:set>
                                      <p:cBhvr>
                                        <p:cTn id="12" dur="1" fill="hold">
                                          <p:stCondLst>
                                            <p:cond delay="0"/>
                                          </p:stCondLst>
                                        </p:cTn>
                                        <p:tgtEl>
                                          <p:spTgt spid="114699"/>
                                        </p:tgtEl>
                                        <p:attrNameLst>
                                          <p:attrName>style.visibility</p:attrName>
                                        </p:attrNameLst>
                                      </p:cBhvr>
                                      <p:to>
                                        <p:strVal val="visible"/>
                                      </p:to>
                                    </p:set>
                                    <p:animEffect transition="in" filter="checkerboard(across)">
                                      <p:cBhvr>
                                        <p:cTn id="13" dur="500"/>
                                        <p:tgtEl>
                                          <p:spTgt spid="114699"/>
                                        </p:tgtEl>
                                      </p:cBhvr>
                                    </p:animEffect>
                                  </p:childTnLst>
                                </p:cTn>
                              </p:par>
                              <p:par>
                                <p:cTn id="14" presetID="5" presetClass="entr" presetSubtype="10" fill="hold" nodeType="withEffect">
                                  <p:stCondLst>
                                    <p:cond delay="0"/>
                                  </p:stCondLst>
                                  <p:childTnLst>
                                    <p:set>
                                      <p:cBhvr>
                                        <p:cTn id="15" dur="1" fill="hold">
                                          <p:stCondLst>
                                            <p:cond delay="0"/>
                                          </p:stCondLst>
                                        </p:cTn>
                                        <p:tgtEl>
                                          <p:spTgt spid="114701"/>
                                        </p:tgtEl>
                                        <p:attrNameLst>
                                          <p:attrName>style.visibility</p:attrName>
                                        </p:attrNameLst>
                                      </p:cBhvr>
                                      <p:to>
                                        <p:strVal val="visible"/>
                                      </p:to>
                                    </p:set>
                                    <p:animEffect transition="in" filter="checkerboard(across)">
                                      <p:cBhvr>
                                        <p:cTn id="16" dur="500"/>
                                        <p:tgtEl>
                                          <p:spTgt spid="114701"/>
                                        </p:tgtEl>
                                      </p:cBhvr>
                                    </p:animEffect>
                                  </p:childTnLst>
                                </p:cTn>
                              </p:par>
                              <p:par>
                                <p:cTn id="17" presetID="5" presetClass="entr" presetSubtype="10" fill="hold" nodeType="withEffect">
                                  <p:stCondLst>
                                    <p:cond delay="0"/>
                                  </p:stCondLst>
                                  <p:childTnLst>
                                    <p:set>
                                      <p:cBhvr>
                                        <p:cTn id="18" dur="1" fill="hold">
                                          <p:stCondLst>
                                            <p:cond delay="0"/>
                                          </p:stCondLst>
                                        </p:cTn>
                                        <p:tgtEl>
                                          <p:spTgt spid="114703"/>
                                        </p:tgtEl>
                                        <p:attrNameLst>
                                          <p:attrName>style.visibility</p:attrName>
                                        </p:attrNameLst>
                                      </p:cBhvr>
                                      <p:to>
                                        <p:strVal val="visible"/>
                                      </p:to>
                                    </p:set>
                                    <p:animEffect transition="in" filter="checkerboard(across)">
                                      <p:cBhvr>
                                        <p:cTn id="19" dur="500"/>
                                        <p:tgtEl>
                                          <p:spTgt spid="114703"/>
                                        </p:tgtEl>
                                      </p:cBhvr>
                                    </p:animEffect>
                                  </p:childTnLst>
                                </p:cTn>
                              </p:par>
                              <p:par>
                                <p:cTn id="20" presetID="5" presetClass="entr" presetSubtype="10" fill="hold" nodeType="withEffect">
                                  <p:stCondLst>
                                    <p:cond delay="0"/>
                                  </p:stCondLst>
                                  <p:childTnLst>
                                    <p:set>
                                      <p:cBhvr>
                                        <p:cTn id="21" dur="1" fill="hold">
                                          <p:stCondLst>
                                            <p:cond delay="0"/>
                                          </p:stCondLst>
                                        </p:cTn>
                                        <p:tgtEl>
                                          <p:spTgt spid="114705"/>
                                        </p:tgtEl>
                                        <p:attrNameLst>
                                          <p:attrName>style.visibility</p:attrName>
                                        </p:attrNameLst>
                                      </p:cBhvr>
                                      <p:to>
                                        <p:strVal val="visible"/>
                                      </p:to>
                                    </p:set>
                                    <p:animEffect transition="in" filter="checkerboard(across)">
                                      <p:cBhvr>
                                        <p:cTn id="22" dur="500"/>
                                        <p:tgtEl>
                                          <p:spTgt spid="114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06DAF0C-0393-44A0-AF23-16CC14461C37}"/>
              </a:ext>
            </a:extLst>
          </p:cNvPr>
          <p:cNvPicPr>
            <a:picLocks noChangeAspect="1"/>
          </p:cNvPicPr>
          <p:nvPr/>
        </p:nvPicPr>
        <p:blipFill rotWithShape="1">
          <a:blip r:embed="rId2"/>
          <a:srcRect r="5022"/>
          <a:stretch/>
        </p:blipFill>
        <p:spPr>
          <a:xfrm>
            <a:off x="20" y="431"/>
            <a:ext cx="8115280" cy="6408311"/>
          </a:xfrm>
          <a:prstGeom prst="rect">
            <a:avLst/>
          </a:prstGeom>
        </p:spPr>
      </p:pic>
      <p:sp>
        <p:nvSpPr>
          <p:cNvPr id="4" name="TextBox 3">
            <a:extLst>
              <a:ext uri="{FF2B5EF4-FFF2-40B4-BE49-F238E27FC236}">
                <a16:creationId xmlns:a16="http://schemas.microsoft.com/office/drawing/2014/main" id="{AF8A5CFB-6DBB-4825-9D79-D57CC19A7ADB}"/>
              </a:ext>
            </a:extLst>
          </p:cNvPr>
          <p:cNvSpPr txBox="1"/>
          <p:nvPr/>
        </p:nvSpPr>
        <p:spPr>
          <a:xfrm>
            <a:off x="8288887" y="191641"/>
            <a:ext cx="3814069" cy="5869773"/>
          </a:xfrm>
          <a:prstGeom prst="rect">
            <a:avLst/>
          </a:prstGeom>
        </p:spPr>
        <p:txBody>
          <a:bodyPr vert="horz" lIns="91440" tIns="45720" rIns="91440" bIns="45720" rtlCol="0">
            <a:noAutofit/>
          </a:bodyPr>
          <a:lstStyle/>
          <a:p>
            <a:pPr marR="0">
              <a:spcBef>
                <a:spcPts val="0"/>
              </a:spcBef>
              <a:spcAft>
                <a:spcPts val="600"/>
              </a:spcAft>
            </a:pP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Muốn</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giữ</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gìn</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sự</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trong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sáng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của</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tiếng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Việt</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chúng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ta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phải</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có</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thái</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độ</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và</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tình</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cảm</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như</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thế</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nào</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đối</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với</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tiếng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Việt</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effectLst/>
              <a:latin typeface="Times New Roman" panose="02020603050405020304" pitchFamily="18" charset="0"/>
              <a:cs typeface="Times New Roman" panose="02020603050405020304" pitchFamily="18" charset="0"/>
            </a:endParaRPr>
          </a:p>
          <a:p>
            <a:pPr marR="0">
              <a:spcBef>
                <a:spcPts val="0"/>
              </a:spcBef>
              <a:spcAft>
                <a:spcPts val="600"/>
              </a:spcAft>
            </a:pP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Và</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làm</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thế</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nào</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để</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có</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những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hiểu</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biết</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về</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tiếng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Việt</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effectLst/>
              <a:latin typeface="Times New Roman" panose="02020603050405020304" pitchFamily="18" charset="0"/>
              <a:cs typeface="Times New Roman" panose="02020603050405020304" pitchFamily="18" charset="0"/>
            </a:endParaRPr>
          </a:p>
          <a:p>
            <a:pPr marR="0">
              <a:spcBef>
                <a:spcPts val="0"/>
              </a:spcBef>
              <a:spcAft>
                <a:spcPts val="600"/>
              </a:spcAft>
            </a:pPr>
            <a:r>
              <a:rPr lang="en-US" sz="2800" b="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Về</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mặt</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hành</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động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để</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giữ</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gìn</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sự</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trong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sáng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của</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tiếng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Việt</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mọi</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người</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cần</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sử</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dụng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tiếng</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Việt</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như</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thế</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effectLst/>
                <a:latin typeface="Times New Roman" panose="02020603050405020304" pitchFamily="18" charset="0"/>
                <a:cs typeface="Times New Roman" panose="02020603050405020304" pitchFamily="18" charset="0"/>
              </a:rPr>
              <a:t>nào</a:t>
            </a:r>
            <a:r>
              <a:rPr lang="en-US" sz="2800" b="1" i="1" dirty="0">
                <a:solidFill>
                  <a:schemeClr val="accent1">
                    <a:lumMod val="75000"/>
                  </a:schemeClr>
                </a:solidFill>
                <a:effectLst/>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137" name="Rectangle 13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6">
            <a:extLst>
              <a:ext uri="{FF2B5EF4-FFF2-40B4-BE49-F238E27FC236}">
                <a16:creationId xmlns:a16="http://schemas.microsoft.com/office/drawing/2014/main" id="{31341A41-74C5-4FCF-A2F8-CFBB31D0B59D}"/>
              </a:ext>
            </a:extLst>
          </p:cNvPr>
          <p:cNvSpPr>
            <a:spLocks noChangeArrowheads="1"/>
          </p:cNvSpPr>
          <p:nvPr/>
        </p:nvSpPr>
        <p:spPr bwMode="auto">
          <a:xfrm>
            <a:off x="1524001" y="-446604"/>
            <a:ext cx="184731" cy="369332"/>
          </a:xfrm>
          <a:prstGeom prst="rect">
            <a:avLst/>
          </a:prstGeom>
          <a:solidFill>
            <a:srgbClr val="000000"/>
          </a:solidFill>
          <a:ln w="9525">
            <a:solidFill>
              <a:schemeClr val="tx1"/>
            </a:solidFill>
            <a:miter lim="800000"/>
            <a:headEnd/>
            <a:tailEnd/>
          </a:ln>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789F36-0055-43FD-9E73-90B3CCF12B17}"/>
              </a:ext>
            </a:extLst>
          </p:cNvPr>
          <p:cNvSpPr txBox="1"/>
          <p:nvPr/>
        </p:nvSpPr>
        <p:spPr>
          <a:xfrm>
            <a:off x="286959" y="126017"/>
            <a:ext cx="11795449" cy="1680519"/>
          </a:xfrm>
          <a:prstGeom prst="rect">
            <a:avLst/>
          </a:prstGeom>
        </p:spPr>
        <p:txBody>
          <a:bodyPr vert="horz" lIns="91440" tIns="45720" rIns="91440" bIns="45720" rtlCol="0" anchor="ctr">
            <a:noAutofit/>
          </a:bodyPr>
          <a:lstStyle/>
          <a:p>
            <a:pPr marR="0">
              <a:lnSpc>
                <a:spcPct val="90000"/>
              </a:lnSpc>
              <a:spcBef>
                <a:spcPts val="0"/>
              </a:spcBef>
              <a:spcAft>
                <a:spcPts val="600"/>
              </a:spcAft>
            </a:pPr>
            <a:r>
              <a:rPr lang="en-US" sz="2800" b="1" dirty="0">
                <a:effectLst/>
                <a:latin typeface="Times New Roman" panose="02020603050405020304" pitchFamily="18" charset="0"/>
                <a:cs typeface="Times New Roman" panose="02020603050405020304" pitchFamily="18" charset="0"/>
              </a:rPr>
              <a:t>II. </a:t>
            </a:r>
            <a:r>
              <a:rPr lang="en-US" sz="2800" b="1" dirty="0" err="1">
                <a:effectLst/>
                <a:latin typeface="Times New Roman" panose="02020603050405020304" pitchFamily="18" charset="0"/>
                <a:cs typeface="Times New Roman" panose="02020603050405020304" pitchFamily="18" charset="0"/>
              </a:rPr>
              <a:t>Trách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nhiệm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giữ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gìn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sáng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tiếng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Việt</a:t>
            </a:r>
            <a:r>
              <a:rPr lang="en-US" sz="2800" b="1"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marR="0">
              <a:lnSpc>
                <a:spcPct val="90000"/>
              </a:lnSpc>
              <a:spcBef>
                <a:spcPts val="0"/>
              </a:spcBef>
              <a:spcAft>
                <a:spcPts val="600"/>
              </a:spcAft>
            </a:pPr>
            <a:r>
              <a:rPr lang="en-US" sz="2800" b="1" i="1" dirty="0">
                <a:effectLst/>
                <a:latin typeface="Times New Roman" panose="02020603050405020304" pitchFamily="18" charset="0"/>
                <a:cs typeface="Times New Roman" panose="02020603050405020304" pitchFamily="18" charset="0"/>
              </a:rPr>
              <a:t>1. </a:t>
            </a:r>
            <a:r>
              <a:rPr lang="en-US" sz="2800" b="1" i="1" dirty="0" err="1">
                <a:effectLst/>
                <a:latin typeface="Times New Roman" panose="02020603050405020304" pitchFamily="18" charset="0"/>
                <a:cs typeface="Times New Roman" panose="02020603050405020304" pitchFamily="18" charset="0"/>
              </a:rPr>
              <a:t>Về</a:t>
            </a:r>
            <a:r>
              <a:rPr lang="en-US" sz="2800" b="1" i="1" dirty="0">
                <a:effectLst/>
                <a:latin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cs typeface="Times New Roman" panose="02020603050405020304" pitchFamily="18" charset="0"/>
              </a:rPr>
              <a:t>thái</a:t>
            </a:r>
            <a:r>
              <a:rPr lang="en-US" sz="2800" b="1" i="1" dirty="0">
                <a:effectLst/>
                <a:latin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cs typeface="Times New Roman" panose="02020603050405020304" pitchFamily="18" charset="0"/>
              </a:rPr>
              <a:t>độ</a:t>
            </a:r>
            <a:r>
              <a:rPr lang="en-US" sz="2800" b="1" i="1" dirty="0">
                <a:effectLst/>
                <a:latin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cs typeface="Times New Roman" panose="02020603050405020304" pitchFamily="18" charset="0"/>
              </a:rPr>
              <a:t>tình</a:t>
            </a:r>
            <a:r>
              <a:rPr lang="en-US" sz="2800" b="1" i="1" dirty="0">
                <a:effectLst/>
                <a:latin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cs typeface="Times New Roman" panose="02020603050405020304" pitchFamily="18" charset="0"/>
              </a:rPr>
              <a:t>cảm</a:t>
            </a:r>
            <a:r>
              <a:rPr lang="en-US" sz="2800" b="1" i="1"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marR="0">
              <a:lnSpc>
                <a:spcPct val="90000"/>
              </a:lnSpc>
              <a:spcBef>
                <a:spcPts val="0"/>
              </a:spcBef>
              <a:spcAft>
                <a:spcPts val="600"/>
              </a:spcAft>
            </a:pP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tôn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cs typeface="Times New Roman" panose="02020603050405020304" pitchFamily="18" charset="0"/>
              </a:rPr>
              <a:t>thứ</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cải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vô</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cùng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lâu</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đời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quí</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báu</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dân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tộc</a:t>
            </a:r>
            <a:r>
              <a:rPr lang="en-US" sz="2800" i="1"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123E39E-9F4B-41B8-B1D4-3FF1CDB855B8}"/>
              </a:ext>
            </a:extLst>
          </p:cNvPr>
          <p:cNvPicPr>
            <a:picLocks noChangeAspect="1"/>
          </p:cNvPicPr>
          <p:nvPr/>
        </p:nvPicPr>
        <p:blipFill>
          <a:blip r:embed="rId2"/>
          <a:stretch>
            <a:fillRect/>
          </a:stretch>
        </p:blipFill>
        <p:spPr>
          <a:xfrm>
            <a:off x="1416487" y="1932552"/>
            <a:ext cx="1997834" cy="1496447"/>
          </a:xfrm>
          <a:prstGeom prst="rect">
            <a:avLst/>
          </a:prstGeom>
        </p:spPr>
      </p:pic>
      <p:pic>
        <p:nvPicPr>
          <p:cNvPr id="7" name="Picture 6">
            <a:extLst>
              <a:ext uri="{FF2B5EF4-FFF2-40B4-BE49-F238E27FC236}">
                <a16:creationId xmlns:a16="http://schemas.microsoft.com/office/drawing/2014/main" id="{CD66E725-55EE-4F5A-A74C-F0C02CAC1908}"/>
              </a:ext>
            </a:extLst>
          </p:cNvPr>
          <p:cNvPicPr>
            <a:picLocks noChangeAspect="1"/>
          </p:cNvPicPr>
          <p:nvPr/>
        </p:nvPicPr>
        <p:blipFill>
          <a:blip r:embed="rId3"/>
          <a:stretch>
            <a:fillRect/>
          </a:stretch>
        </p:blipFill>
        <p:spPr>
          <a:xfrm>
            <a:off x="4374431" y="1806536"/>
            <a:ext cx="7892914" cy="5051464"/>
          </a:xfrm>
          <a:prstGeom prst="rect">
            <a:avLst/>
          </a:prstGeom>
        </p:spPr>
      </p:pic>
      <p:sp>
        <p:nvSpPr>
          <p:cNvPr id="13" name="TextBox 12">
            <a:extLst>
              <a:ext uri="{FF2B5EF4-FFF2-40B4-BE49-F238E27FC236}">
                <a16:creationId xmlns:a16="http://schemas.microsoft.com/office/drawing/2014/main" id="{3F1A7CE4-0676-47CF-A30B-3B590B3AE978}"/>
              </a:ext>
            </a:extLst>
          </p:cNvPr>
          <p:cNvSpPr txBox="1"/>
          <p:nvPr/>
        </p:nvSpPr>
        <p:spPr>
          <a:xfrm>
            <a:off x="51011" y="3487055"/>
            <a:ext cx="6133672" cy="3342453"/>
          </a:xfrm>
          <a:prstGeom prst="rect">
            <a:avLst/>
          </a:prstGeom>
          <a:noFill/>
        </p:spPr>
        <p:txBody>
          <a:bodyPr wrap="square">
            <a:spAutoFit/>
          </a:bodyPr>
          <a:lstStyle/>
          <a:p>
            <a:pPr eaLnBrk="1" hangingPunct="1">
              <a:lnSpc>
                <a:spcPct val="80000"/>
              </a:lnSpc>
              <a:spcBef>
                <a:spcPct val="20000"/>
              </a:spcBef>
            </a:pPr>
            <a:r>
              <a:rPr lang="en-US" altLang="en-US" sz="2400" b="1" i="1" dirty="0">
                <a:solidFill>
                  <a:srgbClr val="6600CC"/>
                </a:solidFill>
                <a:latin typeface="Times New Roman" panose="02020603050405020304" pitchFamily="18" charset="0"/>
                <a:cs typeface="Times New Roman" panose="02020603050405020304" pitchFamily="18" charset="0"/>
              </a:rPr>
              <a:t>Ai </a:t>
            </a:r>
            <a:r>
              <a:rPr lang="en-US" altLang="en-US" sz="2400" b="1" i="1" dirty="0" err="1">
                <a:solidFill>
                  <a:srgbClr val="6600CC"/>
                </a:solidFill>
                <a:latin typeface="Times New Roman" panose="02020603050405020304" pitchFamily="18" charset="0"/>
                <a:cs typeface="Times New Roman" panose="02020603050405020304" pitchFamily="18" charset="0"/>
              </a:rPr>
              <a:t>phiêu</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bạt</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nơi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chân</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trời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góc</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biển</a:t>
            </a:r>
            <a:endParaRPr lang="en-US" altLang="en-US" sz="2400" b="1" i="1" dirty="0">
              <a:solidFill>
                <a:srgbClr val="6600CC"/>
              </a:solidFill>
              <a:latin typeface="Times New Roman" panose="02020603050405020304" pitchFamily="18" charset="0"/>
              <a:cs typeface="Times New Roman" panose="02020603050405020304" pitchFamily="18" charset="0"/>
            </a:endParaRPr>
          </a:p>
          <a:p>
            <a:pPr eaLnBrk="1" hangingPunct="1">
              <a:lnSpc>
                <a:spcPct val="80000"/>
              </a:lnSpc>
              <a:spcBef>
                <a:spcPct val="20000"/>
              </a:spcBef>
            </a:pPr>
            <a:r>
              <a:rPr lang="en-US" altLang="en-US" sz="2400" b="1" i="1" dirty="0" err="1">
                <a:solidFill>
                  <a:srgbClr val="6600CC"/>
                </a:solidFill>
                <a:latin typeface="Times New Roman" panose="02020603050405020304" pitchFamily="18" charset="0"/>
                <a:cs typeface="Times New Roman" panose="02020603050405020304" pitchFamily="18" charset="0"/>
              </a:rPr>
              <a:t>Có</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gọi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thầm</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tiếng</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Việt</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mỗi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đêm</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khuya</a:t>
            </a:r>
            <a:r>
              <a:rPr lang="en-US" altLang="en-US" sz="2400" b="1" i="1" dirty="0">
                <a:solidFill>
                  <a:srgbClr val="6600CC"/>
                </a:solidFill>
                <a:latin typeface="Times New Roman" panose="02020603050405020304" pitchFamily="18" charset="0"/>
                <a:cs typeface="Times New Roman" panose="02020603050405020304" pitchFamily="18" charset="0"/>
              </a:rPr>
              <a:t>?</a:t>
            </a:r>
          </a:p>
          <a:p>
            <a:pPr eaLnBrk="1" hangingPunct="1">
              <a:lnSpc>
                <a:spcPct val="80000"/>
              </a:lnSpc>
              <a:spcBef>
                <a:spcPct val="20000"/>
              </a:spcBef>
            </a:pPr>
            <a:r>
              <a:rPr lang="en-US" altLang="en-US" sz="2400" b="1" i="1" dirty="0">
                <a:solidFill>
                  <a:srgbClr val="6600CC"/>
                </a:solidFill>
                <a:latin typeface="Times New Roman" panose="02020603050405020304" pitchFamily="18" charset="0"/>
                <a:cs typeface="Times New Roman" panose="02020603050405020304" pitchFamily="18" charset="0"/>
              </a:rPr>
              <a:t>Ai ở </a:t>
            </a:r>
            <a:r>
              <a:rPr lang="en-US" altLang="en-US" sz="2400" b="1" i="1" dirty="0" err="1">
                <a:solidFill>
                  <a:srgbClr val="6600CC"/>
                </a:solidFill>
                <a:latin typeface="Times New Roman" panose="02020603050405020304" pitchFamily="18" charset="0"/>
                <a:cs typeface="Times New Roman" panose="02020603050405020304" pitchFamily="18" charset="0"/>
              </a:rPr>
              <a:t>phía</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bên</a:t>
            </a:r>
            <a:r>
              <a:rPr lang="en-US" altLang="en-US" sz="2400" b="1" i="1" dirty="0">
                <a:solidFill>
                  <a:srgbClr val="6600CC"/>
                </a:solidFill>
                <a:latin typeface="Times New Roman" panose="02020603050405020304" pitchFamily="18" charset="0"/>
                <a:cs typeface="Times New Roman" panose="02020603050405020304" pitchFamily="18" charset="0"/>
              </a:rPr>
              <a:t> kia </a:t>
            </a:r>
            <a:r>
              <a:rPr lang="en-US" altLang="en-US" sz="2400" b="1" i="1" dirty="0" err="1">
                <a:solidFill>
                  <a:srgbClr val="6600CC"/>
                </a:solidFill>
                <a:latin typeface="Times New Roman" panose="02020603050405020304" pitchFamily="18" charset="0"/>
                <a:cs typeface="Times New Roman" panose="02020603050405020304" pitchFamily="18" charset="0"/>
              </a:rPr>
              <a:t>cầm</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súng</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khác</a:t>
            </a:r>
            <a:r>
              <a:rPr lang="en-US" altLang="en-US" sz="2400" b="1" i="1" dirty="0">
                <a:solidFill>
                  <a:srgbClr val="6600CC"/>
                </a:solidFill>
                <a:latin typeface="Times New Roman" panose="02020603050405020304" pitchFamily="18" charset="0"/>
                <a:cs typeface="Times New Roman" panose="02020603050405020304" pitchFamily="18" charset="0"/>
              </a:rPr>
              <a:t>.</a:t>
            </a:r>
          </a:p>
          <a:p>
            <a:pPr eaLnBrk="1" hangingPunct="1">
              <a:lnSpc>
                <a:spcPct val="80000"/>
              </a:lnSpc>
              <a:spcBef>
                <a:spcPct val="20000"/>
              </a:spcBef>
            </a:pPr>
            <a:r>
              <a:rPr lang="en-US" altLang="en-US" sz="2400" b="1" i="1" dirty="0" err="1">
                <a:solidFill>
                  <a:srgbClr val="6600CC"/>
                </a:solidFill>
                <a:latin typeface="Times New Roman" panose="02020603050405020304" pitchFamily="18" charset="0"/>
                <a:cs typeface="Times New Roman" panose="02020603050405020304" pitchFamily="18" charset="0"/>
              </a:rPr>
              <a:t>Cùng</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tôi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trong</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tiếng</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Việt</a:t>
            </a:r>
            <a:r>
              <a:rPr lang="en-US" altLang="en-US" sz="2400" b="1" i="1" dirty="0">
                <a:solidFill>
                  <a:srgbClr val="6600CC"/>
                </a:solidFill>
                <a:latin typeface="Times New Roman" panose="02020603050405020304" pitchFamily="18" charset="0"/>
                <a:cs typeface="Times New Roman" panose="02020603050405020304" pitchFamily="18" charset="0"/>
              </a:rPr>
              <a:t> quay </a:t>
            </a:r>
            <a:r>
              <a:rPr lang="en-US" altLang="en-US" sz="2400" b="1" i="1" dirty="0" err="1">
                <a:solidFill>
                  <a:srgbClr val="6600CC"/>
                </a:solidFill>
                <a:latin typeface="Times New Roman" panose="02020603050405020304" pitchFamily="18" charset="0"/>
                <a:cs typeface="Times New Roman" panose="02020603050405020304" pitchFamily="18" charset="0"/>
              </a:rPr>
              <a:t>về</a:t>
            </a:r>
            <a:r>
              <a:rPr lang="en-US" altLang="en-US" sz="2400" b="1" i="1" dirty="0">
                <a:solidFill>
                  <a:srgbClr val="6600CC"/>
                </a:solidFill>
                <a:latin typeface="Times New Roman" panose="02020603050405020304" pitchFamily="18" charset="0"/>
                <a:cs typeface="Times New Roman" panose="02020603050405020304" pitchFamily="18" charset="0"/>
              </a:rPr>
              <a:t>.</a:t>
            </a:r>
          </a:p>
          <a:p>
            <a:pPr eaLnBrk="1" hangingPunct="1">
              <a:lnSpc>
                <a:spcPct val="80000"/>
              </a:lnSpc>
              <a:spcBef>
                <a:spcPct val="20000"/>
              </a:spcBef>
            </a:pPr>
            <a:endParaRPr lang="en-US" altLang="en-US" sz="2400" b="1" i="1" dirty="0">
              <a:solidFill>
                <a:srgbClr val="6600CC"/>
              </a:solidFill>
              <a:latin typeface="Times New Roman" panose="02020603050405020304" pitchFamily="18" charset="0"/>
              <a:cs typeface="Times New Roman" panose="02020603050405020304" pitchFamily="18" charset="0"/>
            </a:endParaRPr>
          </a:p>
          <a:p>
            <a:pPr eaLnBrk="1" hangingPunct="1">
              <a:lnSpc>
                <a:spcPct val="80000"/>
              </a:lnSpc>
              <a:spcBef>
                <a:spcPct val="20000"/>
              </a:spcBef>
            </a:pPr>
            <a:r>
              <a:rPr lang="en-US" altLang="en-US" sz="2400" b="1" i="1" dirty="0" err="1">
                <a:solidFill>
                  <a:srgbClr val="6600CC"/>
                </a:solidFill>
                <a:latin typeface="Times New Roman" panose="02020603050405020304" pitchFamily="18" charset="0"/>
                <a:cs typeface="Times New Roman" panose="02020603050405020304" pitchFamily="18" charset="0"/>
              </a:rPr>
              <a:t>Ôi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tiếng</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Việt</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suốt</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đời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tôi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mắc</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nợ</a:t>
            </a:r>
            <a:endParaRPr lang="en-US" altLang="en-US" sz="2400" b="1" i="1" dirty="0">
              <a:solidFill>
                <a:srgbClr val="6600CC"/>
              </a:solidFill>
              <a:latin typeface="Times New Roman" panose="02020603050405020304" pitchFamily="18" charset="0"/>
              <a:cs typeface="Times New Roman" panose="02020603050405020304" pitchFamily="18" charset="0"/>
            </a:endParaRPr>
          </a:p>
          <a:p>
            <a:pPr eaLnBrk="1" hangingPunct="1">
              <a:lnSpc>
                <a:spcPct val="80000"/>
              </a:lnSpc>
              <a:spcBef>
                <a:spcPct val="20000"/>
              </a:spcBef>
            </a:pPr>
            <a:r>
              <a:rPr lang="en-US" altLang="en-US" sz="2400" b="1" i="1" dirty="0" err="1">
                <a:solidFill>
                  <a:srgbClr val="6600CC"/>
                </a:solidFill>
                <a:latin typeface="Times New Roman" panose="02020603050405020304" pitchFamily="18" charset="0"/>
                <a:cs typeface="Times New Roman" panose="02020603050405020304" pitchFamily="18" charset="0"/>
              </a:rPr>
              <a:t>Quên</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nỗi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mình</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quên</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áo</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mặc</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cơm</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ăn</a:t>
            </a:r>
            <a:endParaRPr lang="en-US" altLang="en-US" sz="2400" b="1" i="1" dirty="0">
              <a:solidFill>
                <a:srgbClr val="6600CC"/>
              </a:solidFill>
              <a:latin typeface="Times New Roman" panose="02020603050405020304" pitchFamily="18" charset="0"/>
              <a:cs typeface="Times New Roman" panose="02020603050405020304" pitchFamily="18" charset="0"/>
            </a:endParaRPr>
          </a:p>
          <a:p>
            <a:pPr eaLnBrk="1" hangingPunct="1">
              <a:lnSpc>
                <a:spcPct val="80000"/>
              </a:lnSpc>
              <a:spcBef>
                <a:spcPct val="20000"/>
              </a:spcBef>
            </a:pPr>
            <a:r>
              <a:rPr lang="en-US" altLang="en-US" sz="2400" b="1" i="1" dirty="0" err="1">
                <a:solidFill>
                  <a:srgbClr val="6600CC"/>
                </a:solidFill>
                <a:latin typeface="Times New Roman" panose="02020603050405020304" pitchFamily="18" charset="0"/>
                <a:cs typeface="Times New Roman" panose="02020603050405020304" pitchFamily="18" charset="0"/>
              </a:rPr>
              <a:t>Tròi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xanh</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quá</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môi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tôi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hồi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hộp</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quá</a:t>
            </a:r>
            <a:r>
              <a:rPr lang="en-US" altLang="en-US" sz="2400" b="1" i="1" dirty="0">
                <a:solidFill>
                  <a:srgbClr val="6600CC"/>
                </a:solidFill>
                <a:latin typeface="Times New Roman" panose="02020603050405020304" pitchFamily="18" charset="0"/>
                <a:cs typeface="Times New Roman" panose="02020603050405020304" pitchFamily="18" charset="0"/>
              </a:rPr>
              <a:t> </a:t>
            </a:r>
          </a:p>
          <a:p>
            <a:pPr eaLnBrk="1" hangingPunct="1">
              <a:lnSpc>
                <a:spcPct val="80000"/>
              </a:lnSpc>
              <a:spcBef>
                <a:spcPct val="20000"/>
              </a:spcBef>
            </a:pPr>
            <a:r>
              <a:rPr lang="en-US" altLang="en-US" sz="2400" b="1" i="1" dirty="0" err="1">
                <a:solidFill>
                  <a:srgbClr val="6600CC"/>
                </a:solidFill>
                <a:latin typeface="Times New Roman" panose="02020603050405020304" pitchFamily="18" charset="0"/>
                <a:cs typeface="Times New Roman" panose="02020603050405020304" pitchFamily="18" charset="0"/>
              </a:rPr>
              <a:t>Tiếng</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Việt</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ơi</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tiếng</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Việt</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ân</a:t>
            </a:r>
            <a:r>
              <a:rPr lang="en-US" altLang="en-US" sz="2400" b="1" i="1" dirty="0">
                <a:solidFill>
                  <a:srgbClr val="6600CC"/>
                </a:solidFill>
                <a:latin typeface="Times New Roman" panose="02020603050405020304" pitchFamily="18" charset="0"/>
                <a:cs typeface="Times New Roman" panose="02020603050405020304" pitchFamily="18" charset="0"/>
              </a:rPr>
              <a:t> </a:t>
            </a:r>
            <a:r>
              <a:rPr lang="en-US" altLang="en-US" sz="2400" b="1" i="1" dirty="0" err="1">
                <a:solidFill>
                  <a:srgbClr val="6600CC"/>
                </a:solidFill>
                <a:latin typeface="Times New Roman" panose="02020603050405020304" pitchFamily="18" charset="0"/>
                <a:cs typeface="Times New Roman" panose="02020603050405020304" pitchFamily="18" charset="0"/>
              </a:rPr>
              <a:t>tình</a:t>
            </a:r>
            <a:r>
              <a:rPr lang="en-US" altLang="en-US" sz="2400" b="1" i="1" dirty="0">
                <a:solidFill>
                  <a:srgbClr val="66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980A6D-20B0-45CD-AF38-ABAEB2074BF4}"/>
              </a:ext>
            </a:extLst>
          </p:cNvPr>
          <p:cNvSpPr txBox="1"/>
          <p:nvPr/>
        </p:nvSpPr>
        <p:spPr>
          <a:xfrm>
            <a:off x="229456" y="751344"/>
            <a:ext cx="11733088" cy="2677656"/>
          </a:xfrm>
          <a:prstGeom prst="rect">
            <a:avLst/>
          </a:prstGeom>
          <a:noFill/>
        </p:spPr>
        <p:txBody>
          <a:bodyPr wrap="square">
            <a:spAutoFit/>
          </a:bodyPr>
          <a:lstStyle/>
          <a:p>
            <a:pPr marL="0" marR="0">
              <a:spcBef>
                <a:spcPts val="0"/>
              </a:spcBef>
              <a:spcAft>
                <a:spcPts val="0"/>
              </a:spcAft>
            </a:pPr>
            <a:r>
              <a:rPr lang="nl-NL" sz="2800" b="1" i="1" dirty="0">
                <a:effectLst/>
                <a:latin typeface="Times New Roman" panose="02020603050405020304" pitchFamily="18" charset="0"/>
                <a:ea typeface="Times New Roman" panose="02020603050405020304" pitchFamily="18" charset="0"/>
              </a:rPr>
              <a:t>2. Về nhận thức:</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nl-NL" sz="2800" dirty="0">
                <a:effectLst/>
                <a:latin typeface="Times New Roman" panose="02020603050405020304" pitchFamily="18" charset="0"/>
                <a:ea typeface="Times New Roman" panose="02020603050405020304" pitchFamily="18" charset="0"/>
              </a:rPr>
              <a:t>- Để giữ gìn sự trong sáng của tiếng Việt, mỗi người cần có những hiểu biết về tiếng Việt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nl-NL" sz="2800" dirty="0">
                <a:effectLst/>
                <a:latin typeface="Times New Roman" panose="02020603050405020304" pitchFamily="18" charset="0"/>
                <a:ea typeface="Times New Roman" panose="02020603050405020304" pitchFamily="18" charset="0"/>
              </a:rPr>
              <a:t> (Cần có những hiểu biết cần thiết về các chuẩn mực của tiếng Việt: ngữ âm, chữ viết, từ ngữ, ngữ pháp)</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nl-NL" sz="2800" b="1" dirty="0">
                <a:effectLst/>
                <a:latin typeface="Times New Roman" panose="02020603050405020304" pitchFamily="18" charset="0"/>
                <a:ea typeface="Times New Roman" panose="02020603050405020304" pitchFamily="18" charset="0"/>
              </a:rPr>
              <a:t>- </a:t>
            </a:r>
            <a:r>
              <a:rPr lang="nl-NL" sz="2800" dirty="0">
                <a:effectLst/>
                <a:latin typeface="Times New Roman" panose="02020603050405020304" pitchFamily="18" charset="0"/>
                <a:ea typeface="Times New Roman" panose="02020603050405020304" pitchFamily="18" charset="0"/>
              </a:rPr>
              <a:t>Hiểu biết đó không chỉ qua học tập ở trường, mà còn bằng tự học hỏi.</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32789F36-0055-43FD-9E73-90B3CCF12B17}"/>
              </a:ext>
            </a:extLst>
          </p:cNvPr>
          <p:cNvSpPr txBox="1"/>
          <p:nvPr/>
        </p:nvSpPr>
        <p:spPr>
          <a:xfrm>
            <a:off x="429373" y="184935"/>
            <a:ext cx="8254429" cy="523220"/>
          </a:xfrm>
          <a:prstGeom prst="rect">
            <a:avLst/>
          </a:prstGeom>
          <a:noFill/>
        </p:spPr>
        <p:txBody>
          <a:bodyPr wrap="square">
            <a:spAutoFit/>
          </a:bodyPr>
          <a:lstStyle/>
          <a:p>
            <a:pPr marL="0" marR="0">
              <a:spcBef>
                <a:spcPts val="0"/>
              </a:spcBef>
              <a:spcAft>
                <a:spcPts val="0"/>
              </a:spcAft>
            </a:pPr>
            <a:r>
              <a:rPr lang="nl-NL" sz="2800" b="1" dirty="0">
                <a:effectLst/>
                <a:latin typeface="Times New Roman" panose="02020603050405020304" pitchFamily="18" charset="0"/>
                <a:ea typeface="Times New Roman" panose="02020603050405020304" pitchFamily="18" charset="0"/>
              </a:rPr>
              <a:t>II. Trách nhiệm giữ gìn sự trong sáng của tiếng Việt:</a:t>
            </a:r>
            <a:endParaRPr lang="en-US" sz="2800" dirty="0">
              <a:effectLst/>
              <a:latin typeface="Times New Roman" panose="02020603050405020304" pitchFamily="18" charset="0"/>
              <a:ea typeface="Times New Roman" panose="02020603050405020304" pitchFamily="18" charset="0"/>
            </a:endParaRPr>
          </a:p>
        </p:txBody>
      </p:sp>
      <p:sp>
        <p:nvSpPr>
          <p:cNvPr id="5" name="Text Box 18">
            <a:extLst>
              <a:ext uri="{FF2B5EF4-FFF2-40B4-BE49-F238E27FC236}">
                <a16:creationId xmlns:a16="http://schemas.microsoft.com/office/drawing/2014/main" id="{854C6D5E-31E0-4C41-8A5E-837280F2A9AA}"/>
              </a:ext>
            </a:extLst>
          </p:cNvPr>
          <p:cNvSpPr txBox="1">
            <a:spLocks noChangeArrowheads="1"/>
          </p:cNvSpPr>
          <p:nvPr/>
        </p:nvSpPr>
        <p:spPr bwMode="auto">
          <a:xfrm>
            <a:off x="429373" y="3429000"/>
            <a:ext cx="1021465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err="1">
                <a:latin typeface="Times New Roman" panose="02020603050405020304" pitchFamily="18" charset="0"/>
              </a:rPr>
              <a:t>Nhận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xét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về</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những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ví</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dụ</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sau</a:t>
            </a:r>
            <a:r>
              <a:rPr lang="en-US" altLang="en-US" sz="2800" b="1" dirty="0">
                <a:latin typeface="Times New Roman" panose="02020603050405020304" pitchFamily="18" charset="0"/>
              </a:rPr>
              <a:t>:</a:t>
            </a:r>
          </a:p>
          <a:p>
            <a:pPr eaLnBrk="1" hangingPunct="1">
              <a:spcBef>
                <a:spcPct val="50000"/>
              </a:spcBef>
            </a:pPr>
            <a:r>
              <a:rPr lang="en-US" altLang="en-US" sz="2800" i="1" dirty="0">
                <a:latin typeface="Times New Roman" panose="02020603050405020304" pitchFamily="18" charset="0"/>
              </a:rPr>
              <a:t> - </a:t>
            </a:r>
            <a:r>
              <a:rPr lang="en-US" altLang="en-US" sz="2800" i="1" dirty="0" err="1">
                <a:latin typeface="Times New Roman" panose="02020603050405020304" pitchFamily="18" charset="0"/>
              </a:rPr>
              <a:t>Xóa</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đói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giảm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nghèo</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là</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nhiệm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vụ</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bức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tử</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của</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huyện</a:t>
            </a:r>
            <a:r>
              <a:rPr lang="en-US" altLang="en-US" sz="2800" i="1" dirty="0">
                <a:latin typeface="Times New Roman" panose="02020603050405020304" pitchFamily="18" charset="0"/>
              </a:rPr>
              <a:t> ta.</a:t>
            </a:r>
          </a:p>
          <a:p>
            <a:pPr eaLnBrk="1" hangingPunct="1">
              <a:spcBef>
                <a:spcPct val="50000"/>
              </a:spcBef>
            </a:pPr>
            <a:r>
              <a:rPr lang="en-US" altLang="en-US" sz="2800" i="1" dirty="0">
                <a:latin typeface="Times New Roman" panose="02020603050405020304" pitchFamily="18" charset="0"/>
              </a:rPr>
              <a:t> - </a:t>
            </a:r>
            <a:r>
              <a:rPr lang="en-US" altLang="en-US" sz="2800" i="1" dirty="0" err="1">
                <a:latin typeface="Times New Roman" panose="02020603050405020304" pitchFamily="18" charset="0"/>
              </a:rPr>
              <a:t>Gớm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lâu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quá</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hôm</a:t>
            </a:r>
            <a:r>
              <a:rPr lang="en-US" altLang="en-US" sz="2800" i="1" dirty="0">
                <a:latin typeface="Times New Roman" panose="02020603050405020304" pitchFamily="18" charset="0"/>
              </a:rPr>
              <a:t> nay </a:t>
            </a:r>
            <a:r>
              <a:rPr lang="en-US" altLang="en-US" sz="2800" i="1" dirty="0" err="1">
                <a:latin typeface="Times New Roman" panose="02020603050405020304" pitchFamily="18" charset="0"/>
              </a:rPr>
              <a:t>bác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mới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quá</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độ</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đến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nhà</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em</a:t>
            </a:r>
            <a:r>
              <a:rPr lang="en-US" altLang="en-US" sz="2000" b="1" i="1" dirty="0">
                <a:latin typeface="Times New Roman" panose="02020603050405020304" pitchFamily="18" charset="0"/>
              </a:rPr>
              <a:t>.</a:t>
            </a:r>
          </a:p>
        </p:txBody>
      </p:sp>
      <p:sp>
        <p:nvSpPr>
          <p:cNvPr id="7" name="Text Box 23">
            <a:extLst>
              <a:ext uri="{FF2B5EF4-FFF2-40B4-BE49-F238E27FC236}">
                <a16:creationId xmlns:a16="http://schemas.microsoft.com/office/drawing/2014/main" id="{F1B4DB3C-56EE-48F8-B4B1-7F0A6133F1F3}"/>
              </a:ext>
            </a:extLst>
          </p:cNvPr>
          <p:cNvSpPr txBox="1">
            <a:spLocks noChangeArrowheads="1"/>
          </p:cNvSpPr>
          <p:nvPr/>
        </p:nvSpPr>
        <p:spPr bwMode="auto">
          <a:xfrm>
            <a:off x="526549" y="5424388"/>
            <a:ext cx="750784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i="1" dirty="0" err="1">
                <a:latin typeface="Times New Roman" panose="02020603050405020304" pitchFamily="18" charset="0"/>
              </a:rPr>
              <a:t>Trúc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sinh</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trúc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mọc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đình</a:t>
            </a:r>
            <a:endParaRPr lang="en-US" altLang="en-US" sz="2800" i="1" dirty="0">
              <a:latin typeface="Times New Roman" panose="02020603050405020304" pitchFamily="18" charset="0"/>
            </a:endParaRPr>
          </a:p>
          <a:p>
            <a:pPr algn="ctr" eaLnBrk="1" hangingPunct="1">
              <a:spcBef>
                <a:spcPct val="50000"/>
              </a:spcBef>
            </a:pPr>
            <a:r>
              <a:rPr lang="en-US" altLang="en-US" sz="2800" i="1" dirty="0" err="1">
                <a:latin typeface="Times New Roman" panose="02020603050405020304" pitchFamily="18" charset="0"/>
              </a:rPr>
              <a:t>Em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sinh</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em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đứng</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nơi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nào</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cũng</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sinh</a:t>
            </a:r>
            <a:r>
              <a:rPr lang="en-US" altLang="en-US" sz="2800" i="1" dirty="0">
                <a:latin typeface="Times New Roman" panose="02020603050405020304" pitchFamily="18" charset="0"/>
              </a:rPr>
              <a:t>   ( Ca </a:t>
            </a:r>
            <a:r>
              <a:rPr lang="en-US" altLang="en-US" sz="2800" i="1" dirty="0" err="1">
                <a:latin typeface="Times New Roman" panose="02020603050405020304" pitchFamily="18" charset="0"/>
              </a:rPr>
              <a:t>dao</a:t>
            </a:r>
            <a:r>
              <a:rPr lang="en-US" altLang="en-US" sz="2800" i="1" dirty="0">
                <a:latin typeface="Times New Roman" panose="02020603050405020304" pitchFamily="18" charset="0"/>
              </a:rPr>
              <a:t>)</a:t>
            </a:r>
          </a:p>
        </p:txBody>
      </p:sp>
      <p:sp>
        <p:nvSpPr>
          <p:cNvPr id="8" name="Text Box 21">
            <a:extLst>
              <a:ext uri="{FF2B5EF4-FFF2-40B4-BE49-F238E27FC236}">
                <a16:creationId xmlns:a16="http://schemas.microsoft.com/office/drawing/2014/main" id="{2028BBF3-3CF8-47B4-B43D-6617B8C18508}"/>
              </a:ext>
            </a:extLst>
          </p:cNvPr>
          <p:cNvSpPr txBox="1">
            <a:spLocks noChangeArrowheads="1"/>
          </p:cNvSpPr>
          <p:nvPr/>
        </p:nvSpPr>
        <p:spPr bwMode="auto">
          <a:xfrm>
            <a:off x="5417904" y="3676162"/>
            <a:ext cx="1804827" cy="523220"/>
          </a:xfrm>
          <a:prstGeom prst="rect">
            <a:avLst/>
          </a:prstGeom>
          <a:noFill/>
          <a:ln w="9525">
            <a:solidFill>
              <a:schemeClr val="bg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i="1" dirty="0" err="1">
                <a:solidFill>
                  <a:srgbClr val="FF0000"/>
                </a:solidFill>
                <a:latin typeface="Times New Roman" panose="02020603050405020304" pitchFamily="18" charset="0"/>
                <a:cs typeface="Times New Roman" panose="02020603050405020304" pitchFamily="18" charset="0"/>
              </a:rPr>
              <a:t>bức</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thiết</a:t>
            </a:r>
            <a:endParaRPr lang="en-US" altLang="en-US" sz="2800" i="1" dirty="0">
              <a:solidFill>
                <a:srgbClr val="FF0000"/>
              </a:solidFill>
              <a:latin typeface="Times New Roman" panose="02020603050405020304" pitchFamily="18" charset="0"/>
              <a:cs typeface="Times New Roman" panose="02020603050405020304" pitchFamily="18" charset="0"/>
            </a:endParaRPr>
          </a:p>
        </p:txBody>
      </p:sp>
      <p:sp>
        <p:nvSpPr>
          <p:cNvPr id="9" name="Text Box 22">
            <a:extLst>
              <a:ext uri="{FF2B5EF4-FFF2-40B4-BE49-F238E27FC236}">
                <a16:creationId xmlns:a16="http://schemas.microsoft.com/office/drawing/2014/main" id="{55FA5C69-3101-4705-8521-2DAA064E1337}"/>
              </a:ext>
            </a:extLst>
          </p:cNvPr>
          <p:cNvSpPr txBox="1">
            <a:spLocks noChangeArrowheads="1"/>
          </p:cNvSpPr>
          <p:nvPr/>
        </p:nvSpPr>
        <p:spPr bwMode="auto">
          <a:xfrm>
            <a:off x="5345985" y="5016630"/>
            <a:ext cx="1504023" cy="523220"/>
          </a:xfrm>
          <a:prstGeom prst="rect">
            <a:avLst/>
          </a:prstGeom>
          <a:noFill/>
          <a:ln w="9525">
            <a:solidFill>
              <a:schemeClr val="bg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i="1" dirty="0" err="1">
                <a:solidFill>
                  <a:srgbClr val="FF0000"/>
                </a:solidFill>
                <a:latin typeface="Times New Roman" panose="02020603050405020304" pitchFamily="18" charset="0"/>
                <a:cs typeface="Times New Roman" panose="02020603050405020304" pitchFamily="18" charset="0"/>
              </a:rPr>
              <a:t>quá</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bộ</a:t>
            </a:r>
            <a:endParaRPr lang="en-US" altLang="en-US" sz="2800" i="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5E3CC31-086C-4530-822D-5F8C5B8590A8}"/>
              </a:ext>
            </a:extLst>
          </p:cNvPr>
          <p:cNvSpPr txBox="1"/>
          <p:nvPr/>
        </p:nvSpPr>
        <p:spPr>
          <a:xfrm>
            <a:off x="2833099" y="5708729"/>
            <a:ext cx="1369032" cy="523220"/>
          </a:xfrm>
          <a:prstGeom prst="rect">
            <a:avLst/>
          </a:prstGeom>
          <a:noFill/>
        </p:spPr>
        <p:txBody>
          <a:bodyPr wrap="square">
            <a:spAutoFit/>
          </a:bodyPr>
          <a:lstStyle/>
          <a:p>
            <a:r>
              <a:rPr lang="en-US" altLang="en-US" sz="2800" i="1" dirty="0" err="1">
                <a:solidFill>
                  <a:srgbClr val="FF0000"/>
                </a:solidFill>
                <a:latin typeface="Times New Roman" panose="02020603050405020304" pitchFamily="18" charset="0"/>
              </a:rPr>
              <a:t>xinh</a:t>
            </a:r>
            <a:endParaRPr lang="en-US" sz="2800" dirty="0">
              <a:solidFill>
                <a:srgbClr val="FF0000"/>
              </a:solidFill>
            </a:endParaRPr>
          </a:p>
        </p:txBody>
      </p:sp>
      <p:sp>
        <p:nvSpPr>
          <p:cNvPr id="11" name="TextBox 10">
            <a:extLst>
              <a:ext uri="{FF2B5EF4-FFF2-40B4-BE49-F238E27FC236}">
                <a16:creationId xmlns:a16="http://schemas.microsoft.com/office/drawing/2014/main" id="{64BE07E5-BC53-48B5-A4EB-BB7EB5B64CC6}"/>
              </a:ext>
            </a:extLst>
          </p:cNvPr>
          <p:cNvSpPr txBox="1"/>
          <p:nvPr/>
        </p:nvSpPr>
        <p:spPr>
          <a:xfrm>
            <a:off x="1351908" y="6411455"/>
            <a:ext cx="1369032" cy="523220"/>
          </a:xfrm>
          <a:prstGeom prst="rect">
            <a:avLst/>
          </a:prstGeom>
          <a:noFill/>
        </p:spPr>
        <p:txBody>
          <a:bodyPr wrap="square">
            <a:spAutoFit/>
          </a:bodyPr>
          <a:lstStyle/>
          <a:p>
            <a:r>
              <a:rPr lang="en-US" altLang="en-US" sz="2800" i="1" dirty="0" err="1">
                <a:solidFill>
                  <a:srgbClr val="FF0000"/>
                </a:solidFill>
                <a:latin typeface="Times New Roman" panose="02020603050405020304" pitchFamily="18" charset="0"/>
              </a:rPr>
              <a:t>xinh</a:t>
            </a:r>
            <a:endParaRPr lang="en-US" sz="2800" dirty="0">
              <a:solidFill>
                <a:srgbClr val="FF0000"/>
              </a:solidFill>
            </a:endParaRPr>
          </a:p>
        </p:txBody>
      </p:sp>
      <p:sp>
        <p:nvSpPr>
          <p:cNvPr id="12" name="TextBox 11">
            <a:extLst>
              <a:ext uri="{FF2B5EF4-FFF2-40B4-BE49-F238E27FC236}">
                <a16:creationId xmlns:a16="http://schemas.microsoft.com/office/drawing/2014/main" id="{2C665795-7722-4CDA-BBF7-B4F56CE8A4DC}"/>
              </a:ext>
            </a:extLst>
          </p:cNvPr>
          <p:cNvSpPr txBox="1"/>
          <p:nvPr/>
        </p:nvSpPr>
        <p:spPr>
          <a:xfrm>
            <a:off x="5345985" y="6357098"/>
            <a:ext cx="1369032" cy="523220"/>
          </a:xfrm>
          <a:prstGeom prst="rect">
            <a:avLst/>
          </a:prstGeom>
          <a:noFill/>
        </p:spPr>
        <p:txBody>
          <a:bodyPr wrap="square">
            <a:spAutoFit/>
          </a:bodyPr>
          <a:lstStyle/>
          <a:p>
            <a:r>
              <a:rPr lang="en-US" altLang="en-US" sz="2800" i="1" dirty="0" err="1">
                <a:solidFill>
                  <a:srgbClr val="FF0000"/>
                </a:solidFill>
                <a:latin typeface="Times New Roman" panose="02020603050405020304" pitchFamily="18" charset="0"/>
              </a:rPr>
              <a:t>xinh</a:t>
            </a:r>
            <a:endParaRPr lang="en-US" sz="2800" dirty="0">
              <a:solidFill>
                <a:srgbClr val="FF0000"/>
              </a:solidFill>
            </a:endParaRPr>
          </a:p>
        </p:txBody>
      </p:sp>
    </p:spTree>
    <p:extLst>
      <p:ext uri="{BB962C8B-B14F-4D97-AF65-F5344CB8AC3E}">
        <p14:creationId xmlns:p14="http://schemas.microsoft.com/office/powerpoint/2010/main" val="211016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barn(inVertical)">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barn(inVertical)">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barn(inVertical)">
                                      <p:cBhvr>
                                        <p:cTn id="5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E208D3-7067-4899-BB21-8345980FB359}"/>
              </a:ext>
            </a:extLst>
          </p:cNvPr>
          <p:cNvSpPr>
            <a:spLocks noGrp="1"/>
          </p:cNvSpPr>
          <p:nvPr>
            <p:ph type="subTitle" idx="1"/>
          </p:nvPr>
        </p:nvSpPr>
        <p:spPr>
          <a:xfrm>
            <a:off x="8297133" y="164844"/>
            <a:ext cx="3669918" cy="3264156"/>
          </a:xfrm>
        </p:spPr>
        <p:txBody>
          <a:bodyPr anchor="t">
            <a:normAutofit fontScale="70000" lnSpcReduction="20000"/>
          </a:bodyPr>
          <a:lstStyle/>
          <a:p>
            <a:pPr algn="l">
              <a:lnSpc>
                <a:spcPct val="120000"/>
              </a:lnSpc>
              <a:spcBef>
                <a:spcPts val="600"/>
              </a:spcBef>
            </a:pPr>
            <a:r>
              <a:rPr lang="en-US" sz="3400" dirty="0">
                <a:solidFill>
                  <a:srgbClr val="1D2129"/>
                </a:solidFill>
                <a:effectLst/>
                <a:latin typeface="Times New Roman" panose="02020603050405020304" pitchFamily="18" charset="0"/>
                <a:ea typeface="Times New Roman" panose="02020603050405020304" pitchFamily="18" charset="0"/>
              </a:rPr>
              <a:t>“</a:t>
            </a:r>
            <a:r>
              <a:rPr lang="en-US" sz="3400" i="1" dirty="0" err="1">
                <a:solidFill>
                  <a:srgbClr val="1D2129"/>
                </a:solidFill>
                <a:effectLst/>
                <a:latin typeface="Times New Roman" panose="02020603050405020304" pitchFamily="18" charset="0"/>
                <a:ea typeface="Times New Roman" panose="02020603050405020304" pitchFamily="18" charset="0"/>
              </a:rPr>
              <a:t>Bùn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wá</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mài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nhể</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lẹi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gần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hít</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nem</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lép</a:t>
            </a:r>
            <a:r>
              <a:rPr lang="en-US" sz="3400" i="1" dirty="0">
                <a:solidFill>
                  <a:srgbClr val="1D2129"/>
                </a:solidFill>
                <a:effectLst/>
                <a:latin typeface="Times New Roman" panose="02020603050405020304" pitchFamily="18" charset="0"/>
                <a:ea typeface="Times New Roman" panose="02020603050405020304" pitchFamily="18" charset="0"/>
              </a:rPr>
              <a:t> 12 </a:t>
            </a:r>
            <a:r>
              <a:rPr lang="en-US" sz="3400" i="1" dirty="0" err="1">
                <a:solidFill>
                  <a:srgbClr val="1D2129"/>
                </a:solidFill>
                <a:effectLst/>
                <a:latin typeface="Times New Roman" panose="02020603050405020304" pitchFamily="18" charset="0"/>
                <a:ea typeface="Times New Roman" panose="02020603050405020304" pitchFamily="18" charset="0"/>
              </a:rPr>
              <a:t>roài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thí</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tụi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mìn</a:t>
            </a:r>
            <a:r>
              <a:rPr lang="en-US" sz="3400" i="1" dirty="0">
                <a:solidFill>
                  <a:srgbClr val="1D2129"/>
                </a:solidFill>
                <a:effectLst/>
                <a:latin typeface="Times New Roman" panose="02020603050405020304" pitchFamily="18" charset="0"/>
                <a:ea typeface="Times New Roman" panose="02020603050405020304" pitchFamily="18" charset="0"/>
              </a:rPr>
              <a:t> ko </a:t>
            </a:r>
            <a:r>
              <a:rPr lang="en-US" sz="3400" i="1" dirty="0" err="1">
                <a:solidFill>
                  <a:srgbClr val="1D2129"/>
                </a:solidFill>
                <a:effectLst/>
                <a:latin typeface="Times New Roman" panose="02020603050405020304" pitchFamily="18" charset="0"/>
                <a:ea typeface="Times New Roman" panose="02020603050405020304" pitchFamily="18" charset="0"/>
              </a:rPr>
              <a:t>đc</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zui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như</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hùii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nem</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ngoái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nghĩ</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vậy</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thoai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mừ</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teo</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bùn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ghê</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gúm</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rưng</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mìn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hứa</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sẽ</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mãi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lè</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bẹn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thân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đeng</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wên</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teo</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dzà</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mái</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trừng</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iu</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zấu</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nì</a:t>
            </a:r>
            <a:r>
              <a:rPr lang="en-US" sz="3400" i="1" dirty="0">
                <a:solidFill>
                  <a:srgbClr val="1D2129"/>
                </a:solidFill>
                <a:effectLst/>
                <a:latin typeface="Times New Roman" panose="02020603050405020304" pitchFamily="18" charset="0"/>
                <a:ea typeface="Times New Roman" panose="02020603050405020304" pitchFamily="18" charset="0"/>
              </a:rPr>
              <a:t> </a:t>
            </a:r>
            <a:r>
              <a:rPr lang="en-US" sz="3400" i="1" dirty="0" err="1">
                <a:solidFill>
                  <a:srgbClr val="1D2129"/>
                </a:solidFill>
                <a:effectLst/>
                <a:latin typeface="Times New Roman" panose="02020603050405020304" pitchFamily="18" charset="0"/>
                <a:ea typeface="Times New Roman" panose="02020603050405020304" pitchFamily="18" charset="0"/>
              </a:rPr>
              <a:t>nha</a:t>
            </a:r>
            <a:r>
              <a:rPr lang="en-US" sz="3400" i="1" dirty="0">
                <a:solidFill>
                  <a:srgbClr val="1D2129"/>
                </a:solidFill>
                <a:effectLst/>
                <a:latin typeface="Times New Roman" panose="02020603050405020304" pitchFamily="18" charset="0"/>
                <a:ea typeface="Times New Roman" panose="02020603050405020304" pitchFamily="18" charset="0"/>
              </a:rPr>
              <a:t>”</a:t>
            </a:r>
            <a:endParaRPr lang="en-US" sz="3400" dirty="0">
              <a:effectLst/>
              <a:latin typeface="Times New Roman" panose="02020603050405020304" pitchFamily="18" charset="0"/>
              <a:ea typeface="Times New Roman" panose="02020603050405020304" pitchFamily="18" charset="0"/>
            </a:endParaRPr>
          </a:p>
          <a:p>
            <a:pPr algn="l"/>
            <a:endParaRPr lang="en-US" sz="2000" dirty="0"/>
          </a:p>
        </p:txBody>
      </p:sp>
      <p:pic>
        <p:nvPicPr>
          <p:cNvPr id="5" name="Picture 4">
            <a:extLst>
              <a:ext uri="{FF2B5EF4-FFF2-40B4-BE49-F238E27FC236}">
                <a16:creationId xmlns:a16="http://schemas.microsoft.com/office/drawing/2014/main" id="{31AB5842-EE00-4A29-BB6C-CFB40B85A4FB}"/>
              </a:ext>
            </a:extLst>
          </p:cNvPr>
          <p:cNvPicPr>
            <a:picLocks noChangeAspect="1"/>
          </p:cNvPicPr>
          <p:nvPr/>
        </p:nvPicPr>
        <p:blipFill rotWithShape="1">
          <a:blip r:embed="rId2"/>
          <a:srcRect t="1926" b="6433"/>
          <a:stretch/>
        </p:blipFill>
        <p:spPr>
          <a:xfrm>
            <a:off x="224949" y="246889"/>
            <a:ext cx="3031959" cy="3051116"/>
          </a:xfrm>
          <a:prstGeom prst="rect">
            <a:avLst/>
          </a:prstGeom>
        </p:spPr>
      </p:pic>
      <p:pic>
        <p:nvPicPr>
          <p:cNvPr id="4" name="Picture 3">
            <a:extLst>
              <a:ext uri="{FF2B5EF4-FFF2-40B4-BE49-F238E27FC236}">
                <a16:creationId xmlns:a16="http://schemas.microsoft.com/office/drawing/2014/main" id="{CE3CE1E0-7D34-481E-BA8D-93937C0611ED}"/>
              </a:ext>
            </a:extLst>
          </p:cNvPr>
          <p:cNvPicPr>
            <a:picLocks noChangeAspect="1"/>
          </p:cNvPicPr>
          <p:nvPr/>
        </p:nvPicPr>
        <p:blipFill rotWithShape="1">
          <a:blip r:embed="rId3"/>
          <a:srcRect l="10377" r="-3" b="-3"/>
          <a:stretch/>
        </p:blipFill>
        <p:spPr>
          <a:xfrm>
            <a:off x="4185849" y="116353"/>
            <a:ext cx="3612377" cy="3361138"/>
          </a:xfrm>
          <a:prstGeom prst="rect">
            <a:avLst/>
          </a:prstGeom>
        </p:spPr>
      </p:pic>
      <p:sp>
        <p:nvSpPr>
          <p:cNvPr id="40" name="TextBox 39">
            <a:extLst>
              <a:ext uri="{FF2B5EF4-FFF2-40B4-BE49-F238E27FC236}">
                <a16:creationId xmlns:a16="http://schemas.microsoft.com/office/drawing/2014/main" id="{2F065013-6303-4BF3-9685-A9B18A496DD4}"/>
              </a:ext>
            </a:extLst>
          </p:cNvPr>
          <p:cNvSpPr txBox="1"/>
          <p:nvPr/>
        </p:nvSpPr>
        <p:spPr>
          <a:xfrm>
            <a:off x="224949" y="3523725"/>
            <a:ext cx="11477316" cy="3108543"/>
          </a:xfrm>
          <a:prstGeom prst="rect">
            <a:avLst/>
          </a:prstGeom>
          <a:noFill/>
        </p:spPr>
        <p:txBody>
          <a:bodyPr wrap="square">
            <a:spAutoFit/>
          </a:bodyPr>
          <a:lstStyle/>
          <a:p>
            <a:pPr marL="0" marR="0" algn="just">
              <a:spcBef>
                <a:spcPts val="0"/>
              </a:spcBef>
              <a:spcAft>
                <a:spcPts val="0"/>
              </a:spcAft>
            </a:pPr>
            <a:r>
              <a:rPr lang="en-US" sz="2800" b="1" i="1" dirty="0">
                <a:solidFill>
                  <a:srgbClr val="1D2129"/>
                </a:solidFill>
                <a:effectLst/>
                <a:latin typeface="Times New Roman" panose="02020603050405020304" pitchFamily="18" charset="0"/>
                <a:ea typeface="Times New Roman" panose="02020603050405020304" pitchFamily="18" charset="0"/>
              </a:rPr>
              <a:t>2/ </a:t>
            </a:r>
            <a:r>
              <a:rPr lang="en-US" sz="2800" b="1" i="1" dirty="0" err="1">
                <a:solidFill>
                  <a:srgbClr val="1D2129"/>
                </a:solidFill>
                <a:effectLst/>
                <a:latin typeface="Times New Roman" panose="02020603050405020304" pitchFamily="18" charset="0"/>
                <a:ea typeface="Times New Roman" panose="02020603050405020304" pitchFamily="18" charset="0"/>
              </a:rPr>
              <a:t>Liệu</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người</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trung</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niên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và</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lớn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tuổi</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hơn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có</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hiểu</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được</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những</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đoạn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kí</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tự</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trên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nghĩa</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là</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gì</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không</a:t>
            </a:r>
            <a:r>
              <a:rPr lang="en-US" sz="2800" b="1" i="1" dirty="0">
                <a:solidFill>
                  <a:srgbClr val="1D2129"/>
                </a:solidFill>
                <a:effectLst/>
                <a:latin typeface="Times New Roman" panose="02020603050405020304" pitchFamily="18" charset="0"/>
                <a:ea typeface="Times New Roman" panose="02020603050405020304" pitchFamily="18" charset="0"/>
              </a:rPr>
              <a:t>?</a:t>
            </a:r>
            <a:endParaRPr lang="en-US" sz="2800" b="1" i="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i="1" dirty="0">
                <a:solidFill>
                  <a:srgbClr val="1D2129"/>
                </a:solidFill>
                <a:effectLst/>
                <a:latin typeface="Times New Roman" panose="02020603050405020304" pitchFamily="18" charset="0"/>
                <a:ea typeface="Times New Roman" panose="02020603050405020304" pitchFamily="18" charset="0"/>
              </a:rPr>
              <a:t>3/ </a:t>
            </a:r>
            <a:r>
              <a:rPr lang="en-US" sz="2800" b="1" i="1" dirty="0" err="1">
                <a:solidFill>
                  <a:srgbClr val="1D2129"/>
                </a:solidFill>
                <a:effectLst/>
                <a:latin typeface="Times New Roman" panose="02020603050405020304" pitchFamily="18" charset="0"/>
                <a:ea typeface="Times New Roman" panose="02020603050405020304" pitchFamily="18" charset="0"/>
              </a:rPr>
              <a:t>Em</a:t>
            </a:r>
            <a:r>
              <a:rPr lang="en-US" sz="2800" b="1" i="1" dirty="0">
                <a:solidFill>
                  <a:srgbClr val="1D2129"/>
                </a:solidFill>
                <a:effectLst/>
                <a:latin typeface="Times New Roman" panose="02020603050405020304" pitchFamily="18" charset="0"/>
                <a:ea typeface="Times New Roman" panose="02020603050405020304" pitchFamily="18" charset="0"/>
              </a:rPr>
              <a:t> hay </a:t>
            </a:r>
            <a:r>
              <a:rPr lang="en-US" sz="2800" b="1" i="1" dirty="0" err="1">
                <a:solidFill>
                  <a:srgbClr val="1D2129"/>
                </a:solidFill>
                <a:effectLst/>
                <a:latin typeface="Times New Roman" panose="02020603050405020304" pitchFamily="18" charset="0"/>
                <a:ea typeface="Times New Roman" panose="02020603050405020304" pitchFamily="18" charset="0"/>
              </a:rPr>
              <a:t>gặp</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cách</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viết</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này</a:t>
            </a:r>
            <a:r>
              <a:rPr lang="en-US" sz="2800" b="1" i="1" dirty="0">
                <a:solidFill>
                  <a:srgbClr val="1D2129"/>
                </a:solidFill>
                <a:effectLst/>
                <a:latin typeface="Times New Roman" panose="02020603050405020304" pitchFamily="18" charset="0"/>
                <a:ea typeface="Times New Roman" panose="02020603050405020304" pitchFamily="18" charset="0"/>
              </a:rPr>
              <a:t> ở </a:t>
            </a:r>
            <a:r>
              <a:rPr lang="en-US" sz="2800" b="1" i="1" dirty="0" err="1">
                <a:solidFill>
                  <a:srgbClr val="1D2129"/>
                </a:solidFill>
                <a:effectLst/>
                <a:latin typeface="Times New Roman" panose="02020603050405020304" pitchFamily="18" charset="0"/>
                <a:ea typeface="Times New Roman" panose="02020603050405020304" pitchFamily="18" charset="0"/>
              </a:rPr>
              <a:t>đâu</a:t>
            </a:r>
            <a:r>
              <a:rPr lang="en-US" sz="2800" b="1" i="1" dirty="0">
                <a:solidFill>
                  <a:srgbClr val="1D2129"/>
                </a:solidFill>
                <a:effectLst/>
                <a:latin typeface="Times New Roman" panose="02020603050405020304" pitchFamily="18" charset="0"/>
                <a:ea typeface="Times New Roman" panose="02020603050405020304" pitchFamily="18" charset="0"/>
              </a:rPr>
              <a:t>? Ở </a:t>
            </a:r>
            <a:r>
              <a:rPr lang="en-US" sz="2800" b="1" i="1" dirty="0" err="1">
                <a:solidFill>
                  <a:srgbClr val="1D2129"/>
                </a:solidFill>
                <a:effectLst/>
                <a:latin typeface="Times New Roman" panose="02020603050405020304" pitchFamily="18" charset="0"/>
                <a:ea typeface="Times New Roman" panose="02020603050405020304" pitchFamily="18" charset="0"/>
              </a:rPr>
              <a:t>lứa</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tuổi</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nào</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người</a:t>
            </a:r>
            <a:r>
              <a:rPr lang="en-US" sz="2800" b="1" i="1" dirty="0">
                <a:solidFill>
                  <a:srgbClr val="1D2129"/>
                </a:solidFill>
                <a:effectLst/>
                <a:latin typeface="Times New Roman" panose="02020603050405020304" pitchFamily="18" charset="0"/>
                <a:ea typeface="Times New Roman" panose="02020603050405020304" pitchFamily="18" charset="0"/>
              </a:rPr>
              <a:t> ta hay </a:t>
            </a:r>
            <a:r>
              <a:rPr lang="en-US" sz="2800" b="1" i="1" dirty="0" err="1">
                <a:solidFill>
                  <a:srgbClr val="1D2129"/>
                </a:solidFill>
                <a:effectLst/>
                <a:latin typeface="Times New Roman" panose="02020603050405020304" pitchFamily="18" charset="0"/>
                <a:ea typeface="Times New Roman" panose="02020603050405020304" pitchFamily="18" charset="0"/>
              </a:rPr>
              <a:t>sử</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dụng</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cách</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viết</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này</a:t>
            </a:r>
            <a:r>
              <a:rPr lang="en-US" sz="2800" b="1" i="1" dirty="0">
                <a:solidFill>
                  <a:srgbClr val="1D2129"/>
                </a:solidFill>
                <a:effectLst/>
                <a:latin typeface="Times New Roman" panose="02020603050405020304" pitchFamily="18" charset="0"/>
                <a:ea typeface="Times New Roman" panose="02020603050405020304" pitchFamily="18" charset="0"/>
              </a:rPr>
              <a:t>?</a:t>
            </a:r>
            <a:endParaRPr lang="en-US" sz="2800" b="1" i="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i="1" dirty="0">
                <a:solidFill>
                  <a:srgbClr val="1D2129"/>
                </a:solidFill>
                <a:effectLst/>
                <a:latin typeface="Times New Roman" panose="02020603050405020304" pitchFamily="18" charset="0"/>
                <a:ea typeface="Times New Roman" panose="02020603050405020304" pitchFamily="18" charset="0"/>
              </a:rPr>
              <a:t>4/ </a:t>
            </a:r>
            <a:r>
              <a:rPr lang="en-US" sz="2800" b="1" i="1" dirty="0" err="1">
                <a:solidFill>
                  <a:srgbClr val="1D2129"/>
                </a:solidFill>
                <a:effectLst/>
                <a:latin typeface="Times New Roman" panose="02020603050405020304" pitchFamily="18" charset="0"/>
                <a:ea typeface="Times New Roman" panose="02020603050405020304" pitchFamily="18" charset="0"/>
              </a:rPr>
              <a:t>Bản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thân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em</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có</a:t>
            </a:r>
            <a:r>
              <a:rPr lang="en-US" sz="2800" b="1" i="1" dirty="0">
                <a:solidFill>
                  <a:srgbClr val="1D2129"/>
                </a:solidFill>
                <a:effectLst/>
                <a:latin typeface="Times New Roman" panose="02020603050405020304" pitchFamily="18" charset="0"/>
                <a:ea typeface="Times New Roman" panose="02020603050405020304" pitchFamily="18" charset="0"/>
              </a:rPr>
              <a:t> hay </a:t>
            </a:r>
            <a:r>
              <a:rPr lang="en-US" sz="2800" b="1" i="1" dirty="0" err="1">
                <a:solidFill>
                  <a:srgbClr val="1D2129"/>
                </a:solidFill>
                <a:effectLst/>
                <a:latin typeface="Times New Roman" panose="02020603050405020304" pitchFamily="18" charset="0"/>
                <a:ea typeface="Times New Roman" panose="02020603050405020304" pitchFamily="18" charset="0"/>
              </a:rPr>
              <a:t>sử</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dụng</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cách</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viết</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như</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thế</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này</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không</a:t>
            </a:r>
            <a:r>
              <a:rPr lang="en-US" sz="2800" b="1" i="1" dirty="0">
                <a:solidFill>
                  <a:srgbClr val="1D2129"/>
                </a:solidFill>
                <a:effectLst/>
                <a:latin typeface="Times New Roman" panose="02020603050405020304" pitchFamily="18" charset="0"/>
                <a:ea typeface="Times New Roman" panose="02020603050405020304" pitchFamily="18" charset="0"/>
              </a:rPr>
              <a:t>? Theo </a:t>
            </a:r>
            <a:r>
              <a:rPr lang="en-US" sz="2800" b="1" i="1" dirty="0" err="1">
                <a:solidFill>
                  <a:srgbClr val="1D2129"/>
                </a:solidFill>
                <a:effectLst/>
                <a:latin typeface="Times New Roman" panose="02020603050405020304" pitchFamily="18" charset="0"/>
                <a:ea typeface="Times New Roman" panose="02020603050405020304" pitchFamily="18" charset="0"/>
              </a:rPr>
              <a:t>em</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có</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nên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sử</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dụng</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loại</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ngôn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ngữ</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này</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để</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thay</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thế</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ngôn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ngữ</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giao</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tiếp</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hàng</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ngày</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hoặc</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để</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tạo</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lập</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văn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bản</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không</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Vì</a:t>
            </a:r>
            <a:r>
              <a:rPr lang="en-US" sz="2800" b="1" i="1" dirty="0">
                <a:solidFill>
                  <a:srgbClr val="1D2129"/>
                </a:solidFill>
                <a:effectLst/>
                <a:latin typeface="Times New Roman" panose="02020603050405020304" pitchFamily="18" charset="0"/>
                <a:ea typeface="Times New Roman" panose="02020603050405020304" pitchFamily="18" charset="0"/>
              </a:rPr>
              <a:t> </a:t>
            </a:r>
            <a:r>
              <a:rPr lang="en-US" sz="2800" b="1" i="1" dirty="0" err="1">
                <a:solidFill>
                  <a:srgbClr val="1D2129"/>
                </a:solidFill>
                <a:effectLst/>
                <a:latin typeface="Times New Roman" panose="02020603050405020304" pitchFamily="18" charset="0"/>
                <a:ea typeface="Times New Roman" panose="02020603050405020304" pitchFamily="18" charset="0"/>
              </a:rPr>
              <a:t>sao</a:t>
            </a:r>
            <a:r>
              <a:rPr lang="en-US" sz="2800" b="1" i="1" dirty="0">
                <a:solidFill>
                  <a:srgbClr val="1D2129"/>
                </a:solidFill>
                <a:effectLst/>
                <a:latin typeface="Times New Roman" panose="02020603050405020304" pitchFamily="18" charset="0"/>
                <a:ea typeface="Times New Roman" panose="02020603050405020304" pitchFamily="18" charset="0"/>
              </a:rPr>
              <a:t>?</a:t>
            </a:r>
            <a:endParaRPr lang="en-US" sz="28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170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barn(inVertical)">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barn(inVertical)">
                                      <p:cBhvr>
                                        <p:cTn id="12" dur="500"/>
                                        <p:tgtEl>
                                          <p:spTgt spid="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animEffect transition="in" filter="barn(inVertical)">
                                      <p:cBhvr>
                                        <p:cTn id="17" dur="500"/>
                                        <p:tgtEl>
                                          <p:spTgt spid="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980A6D-20B0-45CD-AF38-ABAEB2074BF4}"/>
              </a:ext>
            </a:extLst>
          </p:cNvPr>
          <p:cNvSpPr txBox="1"/>
          <p:nvPr/>
        </p:nvSpPr>
        <p:spPr>
          <a:xfrm>
            <a:off x="317063" y="858121"/>
            <a:ext cx="11733088" cy="2246769"/>
          </a:xfrm>
          <a:prstGeom prst="rect">
            <a:avLst/>
          </a:prstGeom>
          <a:noFill/>
        </p:spPr>
        <p:txBody>
          <a:bodyPr wrap="square">
            <a:spAutoFit/>
          </a:bodyPr>
          <a:lstStyle/>
          <a:p>
            <a:pPr marL="0" marR="0">
              <a:spcBef>
                <a:spcPts val="0"/>
              </a:spcBef>
              <a:spcAft>
                <a:spcPts val="0"/>
              </a:spcAft>
            </a:pPr>
            <a:r>
              <a:rPr lang="nl-NL" sz="2800" b="1" i="1" dirty="0">
                <a:effectLst/>
                <a:latin typeface="Times New Roman" panose="02020603050405020304" pitchFamily="18" charset="0"/>
                <a:ea typeface="Times New Roman" panose="02020603050405020304" pitchFamily="18" charset="0"/>
              </a:rPr>
              <a:t>3. Về hành động:</a:t>
            </a:r>
            <a:endParaRPr lang="en-US" sz="2800" dirty="0">
              <a:effectLst/>
              <a:latin typeface="Times New Roman" panose="02020603050405020304" pitchFamily="18" charset="0"/>
              <a:ea typeface="Times New Roman" panose="02020603050405020304" pitchFamily="18" charset="0"/>
            </a:endParaRPr>
          </a:p>
          <a:p>
            <a:pPr marL="0" marR="0" indent="100965">
              <a:spcBef>
                <a:spcPts val="0"/>
              </a:spcBef>
              <a:spcAft>
                <a:spcPts val="0"/>
              </a:spcAft>
            </a:pPr>
            <a:r>
              <a:rPr lang="nl-NL" sz="2800" dirty="0">
                <a:effectLst/>
                <a:latin typeface="Times New Roman" panose="02020603050405020304" pitchFamily="18" charset="0"/>
                <a:ea typeface="Times New Roman" panose="02020603050405020304" pitchFamily="18" charset="0"/>
              </a:rPr>
              <a:t>- Sử dụng tiếng Việt theo chuẩn mực và quy tắc, trong đó có các quy tắc chuyển hoá, biến đổi.</a:t>
            </a:r>
            <a:endParaRPr lang="en-US" sz="2800" dirty="0">
              <a:effectLst/>
              <a:latin typeface="Times New Roman" panose="02020603050405020304" pitchFamily="18" charset="0"/>
              <a:ea typeface="Times New Roman" panose="02020603050405020304" pitchFamily="18" charset="0"/>
            </a:endParaRPr>
          </a:p>
          <a:p>
            <a:pPr marL="0" marR="0" indent="100965">
              <a:spcBef>
                <a:spcPts val="0"/>
              </a:spcBef>
              <a:spcAft>
                <a:spcPts val="0"/>
              </a:spcAft>
            </a:pPr>
            <a:r>
              <a:rPr lang="nl-NL" sz="2800" dirty="0">
                <a:effectLst/>
                <a:latin typeface="Times New Roman" panose="02020603050405020304" pitchFamily="18" charset="0"/>
                <a:ea typeface="Times New Roman" panose="02020603050405020304" pitchFamily="18" charset="0"/>
              </a:rPr>
              <a:t>- Không lạm dụng tiếng nước ngoài làm vẩn đục tiếng Việt.</a:t>
            </a:r>
            <a:endParaRPr lang="en-US" sz="2800" dirty="0">
              <a:effectLst/>
              <a:latin typeface="Times New Roman" panose="02020603050405020304" pitchFamily="18" charset="0"/>
              <a:ea typeface="Times New Roman" panose="02020603050405020304" pitchFamily="18" charset="0"/>
            </a:endParaRPr>
          </a:p>
          <a:p>
            <a:r>
              <a:rPr lang="nl-NL" sz="2800" dirty="0">
                <a:effectLst/>
                <a:latin typeface="Times New Roman" panose="02020603050405020304" pitchFamily="18" charset="0"/>
                <a:ea typeface="Times New Roman" panose="02020603050405020304" pitchFamily="18" charset="0"/>
              </a:rPr>
              <a:t>- Tránh những lối nói thô tục, thiếu văn hoá.</a:t>
            </a:r>
            <a:endParaRPr lang="en-US" sz="2800" dirty="0"/>
          </a:p>
        </p:txBody>
      </p:sp>
      <p:sp>
        <p:nvSpPr>
          <p:cNvPr id="6" name="TextBox 5">
            <a:extLst>
              <a:ext uri="{FF2B5EF4-FFF2-40B4-BE49-F238E27FC236}">
                <a16:creationId xmlns:a16="http://schemas.microsoft.com/office/drawing/2014/main" id="{32789F36-0055-43FD-9E73-90B3CCF12B17}"/>
              </a:ext>
            </a:extLst>
          </p:cNvPr>
          <p:cNvSpPr txBox="1"/>
          <p:nvPr/>
        </p:nvSpPr>
        <p:spPr>
          <a:xfrm>
            <a:off x="429373" y="184935"/>
            <a:ext cx="8254429" cy="523220"/>
          </a:xfrm>
          <a:prstGeom prst="rect">
            <a:avLst/>
          </a:prstGeom>
          <a:noFill/>
        </p:spPr>
        <p:txBody>
          <a:bodyPr wrap="square">
            <a:spAutoFit/>
          </a:bodyPr>
          <a:lstStyle/>
          <a:p>
            <a:pPr marL="0" marR="0">
              <a:spcBef>
                <a:spcPts val="0"/>
              </a:spcBef>
              <a:spcAft>
                <a:spcPts val="0"/>
              </a:spcAft>
            </a:pPr>
            <a:r>
              <a:rPr lang="nl-NL" sz="2800" b="1" dirty="0">
                <a:effectLst/>
                <a:latin typeface="Times New Roman" panose="02020603050405020304" pitchFamily="18" charset="0"/>
                <a:ea typeface="Times New Roman" panose="02020603050405020304" pitchFamily="18" charset="0"/>
              </a:rPr>
              <a:t>II. Trách nhiệm giữ gìn sự trong sáng của tiếng Việt:</a:t>
            </a:r>
            <a:endParaRPr lang="en-US" sz="2800" dirty="0">
              <a:effectLst/>
              <a:latin typeface="Times New Roman" panose="02020603050405020304" pitchFamily="18" charset="0"/>
              <a:ea typeface="Times New Roman" panose="02020603050405020304" pitchFamily="18" charset="0"/>
            </a:endParaRPr>
          </a:p>
        </p:txBody>
      </p:sp>
      <p:sp>
        <p:nvSpPr>
          <p:cNvPr id="5" name="Text Box 3">
            <a:extLst>
              <a:ext uri="{FF2B5EF4-FFF2-40B4-BE49-F238E27FC236}">
                <a16:creationId xmlns:a16="http://schemas.microsoft.com/office/drawing/2014/main" id="{BFDDA198-7728-494E-87A8-3ABEB7306849}"/>
              </a:ext>
            </a:extLst>
          </p:cNvPr>
          <p:cNvSpPr txBox="1">
            <a:spLocks noChangeArrowheads="1"/>
          </p:cNvSpPr>
          <p:nvPr/>
        </p:nvSpPr>
        <p:spPr bwMode="auto">
          <a:xfrm>
            <a:off x="429373" y="3254856"/>
            <a:ext cx="552679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latin typeface="Times New Roman" panose="02020603050405020304" pitchFamily="18" charset="0"/>
                <a:cs typeface="Times New Roman" panose="02020603050405020304" pitchFamily="18" charset="0"/>
              </a:rPr>
              <a:t>Đề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chuyện</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Vợ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nhặt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 Kim </a:t>
            </a:r>
            <a:r>
              <a:rPr lang="en-US" altLang="en-US" sz="2400" b="1" dirty="0" err="1">
                <a:latin typeface="Times New Roman" panose="02020603050405020304" pitchFamily="18" charset="0"/>
                <a:cs typeface="Times New Roman" panose="02020603050405020304" pitchFamily="18" charset="0"/>
              </a:rPr>
              <a:t>Lân</a:t>
            </a:r>
            <a:r>
              <a:rPr lang="en-US" altLang="en-US" sz="2400" b="1" dirty="0">
                <a:latin typeface="Times New Roman" panose="02020603050405020304" pitchFamily="18" charset="0"/>
                <a:cs typeface="Times New Roman" panose="02020603050405020304" pitchFamily="18" charset="0"/>
              </a:rPr>
              <a:t>. </a:t>
            </a:r>
            <a:br>
              <a:rPr lang="en-US" altLang="en-US" sz="2400" b="1" dirty="0">
                <a:latin typeface="Times New Roman" panose="02020603050405020304" pitchFamily="18" charset="0"/>
                <a:cs typeface="Times New Roman" panose="02020603050405020304" pitchFamily="18" charset="0"/>
              </a:rPr>
            </a:b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cuộc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hàng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chúng</a:t>
            </a:r>
            <a:r>
              <a:rPr lang="en-US" altLang="en-US" sz="2400" b="1" dirty="0">
                <a:latin typeface="Times New Roman" panose="02020603050405020304" pitchFamily="18" charset="0"/>
                <a:cs typeface="Times New Roman" panose="02020603050405020304" pitchFamily="18" charset="0"/>
              </a:rPr>
              <a:t> ta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loại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lợn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vịt</a:t>
            </a:r>
            <a:r>
              <a:rPr lang="en-US" altLang="en-US" sz="2400" b="1" dirty="0">
                <a:latin typeface="Times New Roman" panose="02020603050405020304" pitchFamily="18" charset="0"/>
                <a:cs typeface="Times New Roman" panose="02020603050405020304" pitchFamily="18" charset="0"/>
              </a:rPr>
              <a:t>, . . . </a:t>
            </a:r>
            <a:r>
              <a:rPr lang="en-US" altLang="en-US" sz="2400" b="1" dirty="0" err="1">
                <a:latin typeface="Times New Roman" panose="02020603050405020304" pitchFamily="18" charset="0"/>
                <a:cs typeface="Times New Roman" panose="02020603050405020304" pitchFamily="18" charset="0"/>
              </a:rPr>
              <a:t>chúng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ngon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riêng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biệt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bằng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mẹ</a:t>
            </a:r>
            <a:r>
              <a:rPr lang="en-US" altLang="en-US" sz="2400" b="1" dirty="0">
                <a:latin typeface="Times New Roman" panose="02020603050405020304" pitchFamily="18" charset="0"/>
                <a:cs typeface="Times New Roman" panose="02020603050405020304" pitchFamily="18" charset="0"/>
              </a:rPr>
              <a:t>. </a:t>
            </a:r>
            <a:br>
              <a:rPr lang="en-US" altLang="en-US" sz="2400" b="1" dirty="0">
                <a:latin typeface="Times New Roman" panose="02020603050405020304" pitchFamily="18" charset="0"/>
                <a:cs typeface="Times New Roman" panose="02020603050405020304" pitchFamily="18" charset="0"/>
              </a:rPr>
            </a:br>
            <a:endParaRPr lang="en-US" altLang="en-US" sz="24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E711E1F-8D49-40D8-8C41-94A2A9CE5A8D}"/>
              </a:ext>
            </a:extLst>
          </p:cNvPr>
          <p:cNvPicPr>
            <a:picLocks noChangeAspect="1"/>
          </p:cNvPicPr>
          <p:nvPr/>
        </p:nvPicPr>
        <p:blipFill>
          <a:blip r:embed="rId2"/>
          <a:stretch>
            <a:fillRect/>
          </a:stretch>
        </p:blipFill>
        <p:spPr>
          <a:xfrm>
            <a:off x="6338701" y="3254856"/>
            <a:ext cx="5505450" cy="3371850"/>
          </a:xfrm>
          <a:prstGeom prst="rect">
            <a:avLst/>
          </a:prstGeom>
        </p:spPr>
      </p:pic>
    </p:spTree>
    <p:extLst>
      <p:ext uri="{BB962C8B-B14F-4D97-AF65-F5344CB8AC3E}">
        <p14:creationId xmlns:p14="http://schemas.microsoft.com/office/powerpoint/2010/main" val="302452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a:extLst>
              <a:ext uri="{FF2B5EF4-FFF2-40B4-BE49-F238E27FC236}">
                <a16:creationId xmlns:a16="http://schemas.microsoft.com/office/drawing/2014/main" id="{3EB5CF80-EEEA-4832-8AE2-26D58AB5A872}"/>
              </a:ext>
            </a:extLst>
          </p:cNvPr>
          <p:cNvSpPr txBox="1">
            <a:spLocks noChangeArrowheads="1"/>
          </p:cNvSpPr>
          <p:nvPr/>
        </p:nvSpPr>
        <p:spPr bwMode="auto">
          <a:xfrm>
            <a:off x="185450" y="0"/>
            <a:ext cx="11821099" cy="721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en-US" altLang="en-US" sz="2800" b="1" dirty="0" err="1">
                <a:latin typeface="Times New Roman" panose="02020603050405020304" pitchFamily="18" charset="0"/>
                <a:cs typeface="Times New Roman" panose="02020603050405020304" pitchFamily="18" charset="0"/>
              </a:rPr>
              <a:t>Hiểu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Tiếng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dụng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chúng</a:t>
            </a:r>
            <a:r>
              <a:rPr lang="en-US" altLang="en-US" sz="2800" b="1" dirty="0">
                <a:latin typeface="Times New Roman" panose="02020603050405020304" pitchFamily="18" charset="0"/>
                <a:cs typeface="Times New Roman" panose="02020603050405020304" pitchFamily="18" charset="0"/>
              </a:rPr>
              <a:t> ta </a:t>
            </a:r>
            <a:r>
              <a:rPr lang="en-US" altLang="en-US" sz="2800" b="1" dirty="0" err="1">
                <a:latin typeface="Times New Roman" panose="02020603050405020304" pitchFamily="18" charset="0"/>
                <a:cs typeface="Times New Roman" panose="02020603050405020304" pitchFamily="18" charset="0"/>
              </a:rPr>
              <a:t>cần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tập</a:t>
            </a:r>
            <a:r>
              <a:rPr lang="en-US" altLang="en-US" sz="2800" b="1" dirty="0">
                <a:latin typeface="Times New Roman" panose="02020603050405020304" pitchFamily="18" charset="0"/>
                <a:cs typeface="Times New Roman" panose="02020603050405020304" pitchFamily="18" charset="0"/>
              </a:rPr>
              <a:t>:</a:t>
            </a:r>
          </a:p>
          <a:p>
            <a:pPr eaLnBrk="1" hangingPunct="1">
              <a:spcBef>
                <a:spcPts val="6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đẹp</a:t>
            </a:r>
            <a:r>
              <a:rPr lang="en-US" altLang="en-US" sz="2800" dirty="0">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khiêm</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tốn</a:t>
            </a:r>
            <a:r>
              <a:rPr lang="en-US" altLang="en-US" sz="3200" dirty="0">
                <a:solidFill>
                  <a:srgbClr val="FF0000"/>
                </a:solidFill>
                <a:latin typeface="Times New Roman" panose="02020603050405020304" pitchFamily="18" charset="0"/>
                <a:cs typeface="Times New Roman" panose="02020603050405020304" pitchFamily="18" charset="0"/>
              </a:rPr>
              <a:t>.</a:t>
            </a:r>
          </a:p>
          <a:p>
            <a:pPr eaLnBrk="1" hangingPunct="1">
              <a:spcBef>
                <a:spcPts val="6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từ</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chối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phương</a:t>
            </a:r>
            <a:r>
              <a:rPr lang="en-US" altLang="en-US" sz="2800" dirty="0">
                <a:latin typeface="Times New Roman" panose="02020603050405020304" pitchFamily="18" charset="0"/>
                <a:cs typeface="Times New Roman" panose="02020603050405020304" pitchFamily="18" charset="0"/>
              </a:rPr>
              <a:t>.</a:t>
            </a:r>
          </a:p>
          <a:p>
            <a:pPr eaLnBrk="1" hangingPunct="1">
              <a:spcBef>
                <a:spcPts val="6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ốc</a:t>
            </a:r>
            <a:r>
              <a:rPr lang="en-US" altLang="en-US" sz="2800" dirty="0">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ấm</a:t>
            </a:r>
            <a:r>
              <a:rPr lang="en-US" altLang="en-US" sz="2800" i="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a:t>
            </a:r>
          </a:p>
          <a:p>
            <a:pPr eaLnBrk="1" hangingPunct="1">
              <a:spcBef>
                <a:spcPts val="600"/>
              </a:spcBef>
            </a:pPr>
            <a:r>
              <a:rPr lang="en-US" altLang="en-US" sz="2800" dirty="0">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Bẻ</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đôi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chặt</a:t>
            </a:r>
            <a:r>
              <a:rPr lang="en-US" altLang="en-US" sz="3200" i="1" dirty="0">
                <a:solidFill>
                  <a:srgbClr val="FF000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đôi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thơ</a:t>
            </a:r>
            <a:r>
              <a:rPr lang="en-US" altLang="en-US" sz="2800" dirty="0">
                <a:latin typeface="Times New Roman" panose="02020603050405020304" pitchFamily="18" charset="0"/>
                <a:cs typeface="Times New Roman" panose="02020603050405020304" pitchFamily="18" charset="0"/>
              </a:rPr>
              <a:t>.</a:t>
            </a:r>
          </a:p>
          <a:p>
            <a:pPr eaLnBrk="1" hangingPunct="1">
              <a:spcBef>
                <a:spcPts val="6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cạn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a:t>
            </a:r>
          </a:p>
          <a:p>
            <a:pPr eaLnBrk="1" hangingPunct="1">
              <a:spcBef>
                <a:spcPts val="600"/>
              </a:spcBef>
            </a:pPr>
            <a:r>
              <a:rPr lang="en-US" altLang="en-US" sz="2800" b="1" dirty="0" err="1">
                <a:latin typeface="Times New Roman" panose="02020603050405020304" pitchFamily="18" charset="0"/>
                <a:cs typeface="Times New Roman" panose="02020603050405020304" pitchFamily="18" charset="0"/>
              </a:rPr>
              <a:t>Hiểu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sẽ</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dụng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biệt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tên</a:t>
            </a:r>
            <a:r>
              <a:rPr lang="en-US" altLang="en-US" sz="2800" b="1" dirty="0">
                <a:latin typeface="Times New Roman" panose="02020603050405020304" pitchFamily="18" charset="0"/>
                <a:cs typeface="Times New Roman" panose="02020603050405020304" pitchFamily="18" charset="0"/>
              </a:rPr>
              <a:t>:</a:t>
            </a:r>
          </a:p>
          <a:p>
            <a:pPr eaLnBrk="1" hangingPunct="1">
              <a:spcBef>
                <a:spcPts val="6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Khang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Khỏe</a:t>
            </a:r>
            <a:endParaRPr lang="en-US" altLang="en-US" sz="2800" dirty="0">
              <a:latin typeface="Times New Roman" panose="02020603050405020304" pitchFamily="18" charset="0"/>
              <a:cs typeface="Times New Roman" panose="02020603050405020304" pitchFamily="18" charset="0"/>
            </a:endParaRPr>
          </a:p>
          <a:p>
            <a:pPr eaLnBrk="1" hangingPunct="1">
              <a:spcBef>
                <a:spcPts val="600"/>
              </a:spcBef>
            </a:pPr>
            <a:r>
              <a:rPr lang="en-US" altLang="en-US" sz="2800" dirty="0">
                <a:latin typeface="Times New Roman" panose="02020603050405020304" pitchFamily="18" charset="0"/>
                <a:cs typeface="Times New Roman" panose="02020603050405020304" pitchFamily="18" charset="0"/>
              </a:rPr>
              <a:t>   Lê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Lê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Dài</a:t>
            </a:r>
            <a:endParaRPr lang="en-US" altLang="en-US" sz="2800" dirty="0">
              <a:latin typeface="Times New Roman" panose="02020603050405020304" pitchFamily="18" charset="0"/>
              <a:cs typeface="Times New Roman" panose="02020603050405020304" pitchFamily="18" charset="0"/>
            </a:endParaRPr>
          </a:p>
          <a:p>
            <a:pPr eaLnBrk="1" hangingPunct="1">
              <a:spcBef>
                <a:spcPts val="6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Xanh</a:t>
            </a:r>
            <a:endParaRPr lang="en-US" altLang="en-US" sz="2800" dirty="0">
              <a:latin typeface="Times New Roman" panose="02020603050405020304" pitchFamily="18" charset="0"/>
              <a:cs typeface="Times New Roman" panose="02020603050405020304" pitchFamily="18" charset="0"/>
            </a:endParaRPr>
          </a:p>
          <a:p>
            <a:pPr eaLnBrk="1" hangingPunct="1">
              <a:spcBef>
                <a:spcPts val="6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Thị</a:t>
            </a:r>
            <a:r>
              <a:rPr lang="en-US" altLang="en-US" sz="2800" dirty="0">
                <a:latin typeface="Times New Roman" panose="02020603050405020304" pitchFamily="18" charset="0"/>
                <a:cs typeface="Times New Roman" panose="02020603050405020304" pitchFamily="18" charset="0"/>
              </a:rPr>
              <a:t> Hồng Nga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Nguyễn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Ngỗng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Đỏ</a:t>
            </a:r>
            <a:r>
              <a:rPr lang="en-US" altLang="en-US" sz="2800" dirty="0">
                <a:latin typeface="Times New Roman" panose="02020603050405020304" pitchFamily="18" charset="0"/>
                <a:cs typeface="Times New Roman" panose="02020603050405020304" pitchFamily="18" charset="0"/>
              </a:rPr>
              <a:t>…….</a:t>
            </a:r>
          </a:p>
          <a:p>
            <a:pPr eaLnBrk="1" hangingPunct="1">
              <a:spcBef>
                <a:spcPts val="600"/>
              </a:spcBef>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checkerboard(across)">
                                      <p:cBhvr>
                                        <p:cTn id="7" dur="5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51D39E-21DE-4319-A7AC-5972C4FBF843}"/>
              </a:ext>
            </a:extLst>
          </p:cNvPr>
          <p:cNvSpPr txBox="1"/>
          <p:nvPr/>
        </p:nvSpPr>
        <p:spPr>
          <a:xfrm>
            <a:off x="235026" y="264405"/>
            <a:ext cx="11721947" cy="5693866"/>
          </a:xfrm>
          <a:prstGeom prst="rect">
            <a:avLst/>
          </a:prstGeom>
          <a:noFill/>
        </p:spPr>
        <p:txBody>
          <a:bodyPr wrap="square">
            <a:spAutoFit/>
          </a:bodyPr>
          <a:lstStyle/>
          <a:p>
            <a:pPr algn="l"/>
            <a:r>
              <a:rPr lang="vi-VN" sz="2800" b="1" i="0" dirty="0">
                <a:solidFill>
                  <a:srgbClr val="0070C0"/>
                </a:solidFill>
                <a:effectLst/>
                <a:latin typeface="+mj-lt"/>
              </a:rPr>
              <a:t>Phân tích tính chuẩn xác trong việc dùng từ ngữ của Hoài Thanh và Nguyễn Du khi chỉ ra nét tiêu biểu về diện mạo hoặc</a:t>
            </a:r>
            <a:r>
              <a:rPr lang="en-US" sz="2800" b="1" i="0" dirty="0">
                <a:solidFill>
                  <a:srgbClr val="0070C0"/>
                </a:solidFill>
                <a:effectLst/>
                <a:latin typeface="+mj-lt"/>
              </a:rPr>
              <a:t> </a:t>
            </a:r>
            <a:r>
              <a:rPr lang="vi-VN" sz="2800" b="1" i="0" dirty="0">
                <a:solidFill>
                  <a:srgbClr val="0070C0"/>
                </a:solidFill>
                <a:effectLst/>
                <a:latin typeface="+mj-lt"/>
              </a:rPr>
              <a:t>tính cách các nhân vật trong </a:t>
            </a:r>
            <a:r>
              <a:rPr lang="vi-VN" sz="2800" b="1" i="1" dirty="0">
                <a:solidFill>
                  <a:srgbClr val="0070C0"/>
                </a:solidFill>
                <a:effectLst/>
                <a:latin typeface="+mj-lt"/>
              </a:rPr>
              <a:t>Truyện Kiều</a:t>
            </a:r>
            <a:r>
              <a:rPr lang="en-US" sz="2800" b="1" i="0" dirty="0">
                <a:solidFill>
                  <a:srgbClr val="0070C0"/>
                </a:solidFill>
                <a:effectLst/>
                <a:latin typeface="+mj-lt"/>
              </a:rPr>
              <a:t> </a:t>
            </a:r>
            <a:r>
              <a:rPr lang="en-US" sz="2800" b="1" i="0" dirty="0" err="1">
                <a:solidFill>
                  <a:srgbClr val="0070C0"/>
                </a:solidFill>
                <a:effectLst/>
                <a:latin typeface="Times New Roman" panose="02020603050405020304" pitchFamily="18" charset="0"/>
                <a:cs typeface="Times New Roman" panose="02020603050405020304" pitchFamily="18" charset="0"/>
              </a:rPr>
              <a:t>để</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thấy</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được</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sự</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trong</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sáng</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của</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đoạn</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văn</a:t>
            </a:r>
            <a:r>
              <a:rPr lang="en-US" sz="2800" b="1" i="0" dirty="0">
                <a:solidFill>
                  <a:srgbClr val="0070C0"/>
                </a:solidFill>
                <a:effectLst/>
                <a:latin typeface="Times New Roman" panose="02020603050405020304" pitchFamily="18" charset="0"/>
                <a:cs typeface="Times New Roman" panose="02020603050405020304" pitchFamily="18" charset="0"/>
              </a:rPr>
              <a:t> </a:t>
            </a:r>
            <a:endParaRPr lang="vi-VN" sz="2800" b="1" i="0" dirty="0">
              <a:solidFill>
                <a:srgbClr val="0070C0"/>
              </a:solidFill>
              <a:effectLst/>
              <a:latin typeface="Times New Roman" panose="02020603050405020304" pitchFamily="18" charset="0"/>
              <a:cs typeface="Times New Roman" panose="02020603050405020304" pitchFamily="18" charset="0"/>
            </a:endParaRPr>
          </a:p>
          <a:p>
            <a:pPr algn="l"/>
            <a:r>
              <a:rPr lang="vi-VN" sz="2800" b="0" i="0" dirty="0">
                <a:solidFill>
                  <a:srgbClr val="212529"/>
                </a:solidFill>
                <a:effectLst/>
                <a:latin typeface="+mj-lt"/>
              </a:rPr>
              <a:t>[…] </a:t>
            </a:r>
            <a:r>
              <a:rPr lang="vi-VN" sz="2800" b="0" i="1" dirty="0">
                <a:solidFill>
                  <a:srgbClr val="212529"/>
                </a:solidFill>
                <a:effectLst/>
                <a:latin typeface="+mj-lt"/>
              </a:rPr>
              <a:t>Nhưng trong Truyện Kiều còn có bao nhiêu người khác. Có chàng Kim, con người rất mực chung tình, có Thúy Vân, cô em gái ngoan, có Hoạn Thư, người đàn bà bản lĩnh khác thường, biết điều mà cay nghiệt, có Thúc Sinh, anh chàng sợ vợ, có Từ Hải chợt hiện ra, chợt biến đi như một vì sao lạ, mỗi người một cá tính khó quên. Đối với bọn nhà chứa, ngòi bút Nguyễn Du không tò mò, Nguyễn Du ngại bới ra những gì quá dơ dáy, Nguyễn Du chỉ ghi vội vài nét. Nhưng chỉ vài nét cũng đủ khiến cả cái xã hội ghê tởm đó sống nhơ nhúc dưới ngòi bút Nguyễn Du tới cái màu da “nhờn nhợt” của Tú Bà, cái bộ mặt “mày râu nhẵn nhụi” của Mã Giám Sinh, cái kẻ “chải chuốt”, “dịu dàng” của Sở Khanh, cái miệng thề “xoen xoét” của Bạc Bà, Bạc Hạnh.</a:t>
            </a:r>
            <a:endParaRPr lang="vi-VN" sz="2800" b="0" i="0" dirty="0">
              <a:solidFill>
                <a:srgbClr val="212529"/>
              </a:solidFill>
              <a:effectLst/>
              <a:latin typeface="+mj-lt"/>
            </a:endParaRPr>
          </a:p>
        </p:txBody>
      </p:sp>
    </p:spTree>
    <p:extLst>
      <p:ext uri="{BB962C8B-B14F-4D97-AF65-F5344CB8AC3E}">
        <p14:creationId xmlns:p14="http://schemas.microsoft.com/office/powerpoint/2010/main" val="75459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51D39E-21DE-4319-A7AC-5972C4FBF843}"/>
              </a:ext>
            </a:extLst>
          </p:cNvPr>
          <p:cNvSpPr txBox="1"/>
          <p:nvPr/>
        </p:nvSpPr>
        <p:spPr>
          <a:xfrm>
            <a:off x="235026" y="181957"/>
            <a:ext cx="11721947" cy="6494085"/>
          </a:xfrm>
          <a:prstGeom prst="rect">
            <a:avLst/>
          </a:prstGeom>
          <a:noFill/>
        </p:spPr>
        <p:txBody>
          <a:bodyPr wrap="square">
            <a:spAutoFit/>
          </a:bodyPr>
          <a:lstStyle/>
          <a:p>
            <a:pPr algn="l"/>
            <a:r>
              <a:rPr lang="en-US" sz="2800" b="1" dirty="0">
                <a:solidFill>
                  <a:srgbClr val="0070C0"/>
                </a:solidFill>
                <a:latin typeface="+mj-lt"/>
              </a:rPr>
              <a:t>T</a:t>
            </a:r>
            <a:r>
              <a:rPr lang="vi-VN" sz="2800" b="1" i="0" dirty="0">
                <a:solidFill>
                  <a:srgbClr val="0070C0"/>
                </a:solidFill>
                <a:effectLst/>
                <a:latin typeface="+mj-lt"/>
              </a:rPr>
              <a:t>ính chuẩn xác trong việc dùng từ ngữ của Hoài Thanh và Nguyễn Du khi chỉ ra nét tiêu biểu về diện mạo hoặc</a:t>
            </a:r>
            <a:r>
              <a:rPr lang="en-US" sz="2800" b="1" i="0" dirty="0">
                <a:solidFill>
                  <a:srgbClr val="0070C0"/>
                </a:solidFill>
                <a:effectLst/>
                <a:latin typeface="+mj-lt"/>
              </a:rPr>
              <a:t> </a:t>
            </a:r>
            <a:r>
              <a:rPr lang="vi-VN" sz="2800" b="1" i="0" dirty="0">
                <a:solidFill>
                  <a:srgbClr val="0070C0"/>
                </a:solidFill>
                <a:effectLst/>
                <a:latin typeface="+mj-lt"/>
              </a:rPr>
              <a:t>tính cách các nhân vật trong </a:t>
            </a:r>
            <a:r>
              <a:rPr lang="vi-VN" sz="2800" b="1" i="1" dirty="0">
                <a:solidFill>
                  <a:srgbClr val="0070C0"/>
                </a:solidFill>
                <a:effectLst/>
                <a:latin typeface="+mj-lt"/>
              </a:rPr>
              <a:t>Truyện Kiều</a:t>
            </a:r>
            <a:r>
              <a:rPr lang="en-US" sz="2800" b="1" i="0" dirty="0">
                <a:solidFill>
                  <a:srgbClr val="0070C0"/>
                </a:solidFill>
                <a:effectLst/>
                <a:latin typeface="+mj-lt"/>
              </a:rPr>
              <a:t> </a:t>
            </a:r>
            <a:r>
              <a:rPr lang="en-US" sz="2800" b="1" i="0" dirty="0" err="1">
                <a:solidFill>
                  <a:srgbClr val="0070C0"/>
                </a:solidFill>
                <a:effectLst/>
                <a:latin typeface="Times New Roman" panose="02020603050405020304" pitchFamily="18" charset="0"/>
                <a:cs typeface="Times New Roman" panose="02020603050405020304" pitchFamily="18" charset="0"/>
              </a:rPr>
              <a:t>để</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thấy</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được</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sự</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trong</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sáng</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của</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đoạn</a:t>
            </a:r>
            <a:r>
              <a:rPr lang="en-US" sz="2800" b="1" i="0" dirty="0">
                <a:solidFill>
                  <a:srgbClr val="0070C0"/>
                </a:solidFill>
                <a:effectLst/>
                <a:latin typeface="Times New Roman" panose="02020603050405020304" pitchFamily="18" charset="0"/>
                <a:cs typeface="Times New Roman" panose="02020603050405020304" pitchFamily="18" charset="0"/>
              </a:rPr>
              <a:t> </a:t>
            </a:r>
            <a:r>
              <a:rPr lang="en-US" sz="2800" b="1" i="0" dirty="0" err="1">
                <a:solidFill>
                  <a:srgbClr val="0070C0"/>
                </a:solidFill>
                <a:effectLst/>
                <a:latin typeface="Times New Roman" panose="02020603050405020304" pitchFamily="18" charset="0"/>
                <a:cs typeface="Times New Roman" panose="02020603050405020304" pitchFamily="18" charset="0"/>
              </a:rPr>
              <a:t>văn</a:t>
            </a:r>
            <a:r>
              <a:rPr lang="en-US" sz="2800" b="1" i="0" dirty="0">
                <a:solidFill>
                  <a:srgbClr val="0070C0"/>
                </a:solidFill>
                <a:effectLst/>
                <a:latin typeface="Times New Roman" panose="02020603050405020304" pitchFamily="18" charset="0"/>
                <a:cs typeface="Times New Roman" panose="02020603050405020304" pitchFamily="18" charset="0"/>
              </a:rPr>
              <a:t> </a:t>
            </a:r>
            <a:endParaRPr lang="vi-VN" sz="2800" b="1" i="0" dirty="0">
              <a:solidFill>
                <a:srgbClr val="0070C0"/>
              </a:solidFill>
              <a:effectLst/>
              <a:latin typeface="Times New Roman" panose="02020603050405020304" pitchFamily="18" charset="0"/>
              <a:cs typeface="Times New Roman" panose="02020603050405020304" pitchFamily="18" charset="0"/>
            </a:endParaRPr>
          </a:p>
          <a:p>
            <a:pPr algn="l"/>
            <a:r>
              <a:rPr lang="vi-VN" sz="2800" b="0" i="0" dirty="0">
                <a:solidFill>
                  <a:srgbClr val="212529"/>
                </a:solidFill>
                <a:effectLst/>
                <a:latin typeface="+mj-lt"/>
              </a:rPr>
              <a:t>[…] </a:t>
            </a:r>
            <a:r>
              <a:rPr lang="vi-VN" sz="2800" b="0" i="1" dirty="0">
                <a:solidFill>
                  <a:srgbClr val="212529"/>
                </a:solidFill>
                <a:effectLst/>
                <a:latin typeface="+mj-lt"/>
              </a:rPr>
              <a:t>Nhưng trong Truyện Kiều còn có bao nhiêu người khác. Có chàng Kim, con người </a:t>
            </a:r>
            <a:r>
              <a:rPr lang="vi-VN" sz="3200" b="1" i="1" dirty="0">
                <a:solidFill>
                  <a:srgbClr val="FF0000"/>
                </a:solidFill>
                <a:effectLst/>
                <a:latin typeface="+mj-lt"/>
              </a:rPr>
              <a:t>rất mực chung tình</a:t>
            </a:r>
            <a:r>
              <a:rPr lang="vi-VN" sz="2800" b="0" i="1" dirty="0">
                <a:solidFill>
                  <a:srgbClr val="212529"/>
                </a:solidFill>
                <a:effectLst/>
                <a:latin typeface="+mj-lt"/>
              </a:rPr>
              <a:t>, có Thúy Vân, cô </a:t>
            </a:r>
            <a:r>
              <a:rPr lang="vi-VN" sz="3200" b="1" i="1" dirty="0">
                <a:solidFill>
                  <a:srgbClr val="FF0000"/>
                </a:solidFill>
                <a:effectLst/>
                <a:latin typeface="+mj-lt"/>
              </a:rPr>
              <a:t>em gái ngoan</a:t>
            </a:r>
            <a:r>
              <a:rPr lang="vi-VN" sz="2800" b="0" i="1" dirty="0">
                <a:solidFill>
                  <a:srgbClr val="212529"/>
                </a:solidFill>
                <a:effectLst/>
                <a:latin typeface="+mj-lt"/>
              </a:rPr>
              <a:t>, có Hoạn Thư, người đàn bà </a:t>
            </a:r>
            <a:r>
              <a:rPr lang="vi-VN" sz="3200" b="1" i="1" dirty="0">
                <a:solidFill>
                  <a:srgbClr val="FF0000"/>
                </a:solidFill>
                <a:effectLst/>
                <a:latin typeface="+mj-lt"/>
              </a:rPr>
              <a:t>bản lĩnh khác thường</a:t>
            </a:r>
            <a:r>
              <a:rPr lang="vi-VN" sz="2800" b="0" i="1" dirty="0">
                <a:solidFill>
                  <a:srgbClr val="212529"/>
                </a:solidFill>
                <a:effectLst/>
                <a:latin typeface="+mj-lt"/>
              </a:rPr>
              <a:t>, </a:t>
            </a:r>
            <a:r>
              <a:rPr lang="vi-VN" sz="3200" b="1" i="1" dirty="0">
                <a:solidFill>
                  <a:srgbClr val="FF0000"/>
                </a:solidFill>
                <a:effectLst/>
                <a:latin typeface="+mj-lt"/>
              </a:rPr>
              <a:t>biết điều mà cay nghiệt</a:t>
            </a:r>
            <a:r>
              <a:rPr lang="vi-VN" sz="2800" b="0" i="1" dirty="0">
                <a:solidFill>
                  <a:srgbClr val="212529"/>
                </a:solidFill>
                <a:effectLst/>
                <a:latin typeface="+mj-lt"/>
              </a:rPr>
              <a:t>, có Thúc Sinh, anh chàng </a:t>
            </a:r>
            <a:r>
              <a:rPr lang="vi-VN" sz="3200" b="1" i="1" dirty="0">
                <a:solidFill>
                  <a:srgbClr val="FF0000"/>
                </a:solidFill>
                <a:effectLst/>
                <a:latin typeface="+mj-lt"/>
              </a:rPr>
              <a:t>sợ vợ</a:t>
            </a:r>
            <a:r>
              <a:rPr lang="vi-VN" sz="2800" b="0" i="1" dirty="0">
                <a:solidFill>
                  <a:srgbClr val="212529"/>
                </a:solidFill>
                <a:effectLst/>
                <a:latin typeface="+mj-lt"/>
              </a:rPr>
              <a:t>, có Từ Hải </a:t>
            </a:r>
            <a:r>
              <a:rPr lang="vi-VN" sz="3200" b="1" i="1" dirty="0">
                <a:solidFill>
                  <a:srgbClr val="FF0000"/>
                </a:solidFill>
                <a:effectLst/>
                <a:latin typeface="+mj-lt"/>
              </a:rPr>
              <a:t>chợt hiện ra</a:t>
            </a:r>
            <a:r>
              <a:rPr lang="vi-VN" sz="2800" b="0" i="1" dirty="0">
                <a:solidFill>
                  <a:srgbClr val="212529"/>
                </a:solidFill>
                <a:effectLst/>
                <a:latin typeface="+mj-lt"/>
              </a:rPr>
              <a:t>, </a:t>
            </a:r>
            <a:r>
              <a:rPr lang="vi-VN" sz="3200" b="1" i="1" dirty="0">
                <a:solidFill>
                  <a:srgbClr val="FF0000"/>
                </a:solidFill>
                <a:effectLst/>
                <a:latin typeface="+mj-lt"/>
              </a:rPr>
              <a:t>chợt biến đi như một vì sao lạ</a:t>
            </a:r>
            <a:r>
              <a:rPr lang="vi-VN" sz="2800" b="0" i="1" dirty="0">
                <a:solidFill>
                  <a:srgbClr val="212529"/>
                </a:solidFill>
                <a:effectLst/>
                <a:latin typeface="+mj-lt"/>
              </a:rPr>
              <a:t>, mỗi người một cá tính khó quên. Đối với bọn nhà chứa, ngòi bút Nguyễn Du không tò mò, Nguyễn Du ngại bới ra những gì quá dơ dáy, Nguyễn Du chỉ ghi vội vài nét. Nhưng chỉ vài nét cũng đủ khiến cả cái xã hội ghê tởm đó sống nhơ nhúc dưới ngòi bút Nguyễn Du tới cái màu da “nhờn nhợt” của Tú Bà, cái bộ mặt “</a:t>
            </a:r>
            <a:r>
              <a:rPr lang="vi-VN" sz="3200" b="1" i="1" dirty="0">
                <a:solidFill>
                  <a:srgbClr val="FF0000"/>
                </a:solidFill>
                <a:effectLst/>
                <a:latin typeface="+mj-lt"/>
              </a:rPr>
              <a:t>mày râu nhẵn nhụi”</a:t>
            </a:r>
            <a:r>
              <a:rPr lang="vi-VN" sz="2800" b="0" i="1" dirty="0">
                <a:solidFill>
                  <a:srgbClr val="212529"/>
                </a:solidFill>
                <a:effectLst/>
                <a:latin typeface="+mj-lt"/>
              </a:rPr>
              <a:t> của Mã Giám Sinh, cái kẻ “</a:t>
            </a:r>
            <a:r>
              <a:rPr lang="vi-VN" sz="3200" b="1" i="1" dirty="0">
                <a:solidFill>
                  <a:srgbClr val="FF0000"/>
                </a:solidFill>
                <a:effectLst/>
                <a:latin typeface="+mj-lt"/>
              </a:rPr>
              <a:t>chải chuốt”, “dịu dàng” </a:t>
            </a:r>
            <a:r>
              <a:rPr lang="vi-VN" sz="2800" b="0" i="1" dirty="0">
                <a:solidFill>
                  <a:srgbClr val="212529"/>
                </a:solidFill>
                <a:effectLst/>
                <a:latin typeface="+mj-lt"/>
              </a:rPr>
              <a:t>của Sở Khanh, cái </a:t>
            </a:r>
            <a:r>
              <a:rPr lang="vi-VN" sz="3200" b="1" i="1" dirty="0">
                <a:solidFill>
                  <a:srgbClr val="FF0000"/>
                </a:solidFill>
                <a:effectLst/>
                <a:latin typeface="+mj-lt"/>
              </a:rPr>
              <a:t>miệng thề “xoen xoét” </a:t>
            </a:r>
            <a:r>
              <a:rPr lang="vi-VN" sz="2800" b="0" i="1" dirty="0">
                <a:solidFill>
                  <a:srgbClr val="212529"/>
                </a:solidFill>
                <a:effectLst/>
                <a:latin typeface="+mj-lt"/>
              </a:rPr>
              <a:t>của Bạc Bà, Bạc Hạnh.</a:t>
            </a:r>
            <a:endParaRPr lang="vi-VN" sz="2800" b="0" i="0" dirty="0">
              <a:solidFill>
                <a:srgbClr val="212529"/>
              </a:solidFill>
              <a:effectLst/>
              <a:latin typeface="+mj-lt"/>
            </a:endParaRPr>
          </a:p>
        </p:txBody>
      </p:sp>
    </p:spTree>
    <p:extLst>
      <p:ext uri="{BB962C8B-B14F-4D97-AF65-F5344CB8AC3E}">
        <p14:creationId xmlns:p14="http://schemas.microsoft.com/office/powerpoint/2010/main" val="1053531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55EE528-6544-45AA-AD14-AA734DF1F5D8}"/>
              </a:ext>
            </a:extLst>
          </p:cNvPr>
          <p:cNvGraphicFramePr>
            <a:graphicFrameLocks noGrp="1"/>
          </p:cNvGraphicFramePr>
          <p:nvPr>
            <p:extLst>
              <p:ext uri="{D42A27DB-BD31-4B8C-83A1-F6EECF244321}">
                <p14:modId xmlns:p14="http://schemas.microsoft.com/office/powerpoint/2010/main" val="3658725663"/>
              </p:ext>
            </p:extLst>
          </p:nvPr>
        </p:nvGraphicFramePr>
        <p:xfrm>
          <a:off x="154236" y="120299"/>
          <a:ext cx="11931268" cy="6705672"/>
        </p:xfrm>
        <a:graphic>
          <a:graphicData uri="http://schemas.openxmlformats.org/drawingml/2006/table">
            <a:tbl>
              <a:tblPr firstRow="1" firstCol="1" bandRow="1">
                <a:tableStyleId>{5C22544A-7EE6-4342-B048-85BDC9FD1C3A}</a:tableStyleId>
              </a:tblPr>
              <a:tblGrid>
                <a:gridCol w="2071371">
                  <a:extLst>
                    <a:ext uri="{9D8B030D-6E8A-4147-A177-3AD203B41FA5}">
                      <a16:colId xmlns:a16="http://schemas.microsoft.com/office/drawing/2014/main" val="70494736"/>
                    </a:ext>
                  </a:extLst>
                </a:gridCol>
                <a:gridCol w="3441723">
                  <a:extLst>
                    <a:ext uri="{9D8B030D-6E8A-4147-A177-3AD203B41FA5}">
                      <a16:colId xmlns:a16="http://schemas.microsoft.com/office/drawing/2014/main" val="3308306822"/>
                    </a:ext>
                  </a:extLst>
                </a:gridCol>
                <a:gridCol w="6418174">
                  <a:extLst>
                    <a:ext uri="{9D8B030D-6E8A-4147-A177-3AD203B41FA5}">
                      <a16:colId xmlns:a16="http://schemas.microsoft.com/office/drawing/2014/main" val="1707321141"/>
                    </a:ext>
                  </a:extLst>
                </a:gridCol>
              </a:tblGrid>
              <a:tr h="224773">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Nhân vật </a:t>
                      </a:r>
                    </a:p>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0" marB="0"/>
                </a:tc>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Từ ngữ miêu tả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0" marB="0"/>
                </a:tc>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Đặc điểm nhân vật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0" marB="0"/>
                </a:tc>
                <a:extLst>
                  <a:ext uri="{0D108BD9-81ED-4DB2-BD59-A6C34878D82A}">
                    <a16:rowId xmlns:a16="http://schemas.microsoft.com/office/drawing/2014/main" val="2537811171"/>
                  </a:ext>
                </a:extLst>
              </a:tr>
              <a:tr h="459922">
                <a:tc>
                  <a:txBody>
                    <a:bodyPr/>
                    <a:lstStyle/>
                    <a:p>
                      <a:pPr marL="0" marR="0">
                        <a:spcBef>
                          <a:spcPts val="0"/>
                        </a:spcBef>
                        <a:spcAft>
                          <a:spcPts val="0"/>
                        </a:spcAft>
                      </a:pPr>
                      <a:r>
                        <a:rPr lang="en-US" sz="2400" dirty="0" err="1">
                          <a:effectLst/>
                          <a:latin typeface="Times New Roman" panose="02020603050405020304" pitchFamily="18" charset="0"/>
                          <a:cs typeface="Times New Roman" panose="02020603050405020304" pitchFamily="18" charset="0"/>
                        </a:rPr>
                        <a:t>Thúy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Vân</a:t>
                      </a:r>
                      <a:r>
                        <a:rPr lang="en-US" sz="2400" dirty="0">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p>
                  </a:txBody>
                  <a:tcPr marL="33763" marR="3376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err="1">
                          <a:effectLst/>
                          <a:latin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gái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ngoan</a:t>
                      </a:r>
                      <a:endParaRPr lang="en-US" sz="2400" i="1" dirty="0">
                        <a:effectLst/>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a:txBody>
                  <a:tcPr marL="45017" marR="45017" marT="22509" marB="225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effectLst/>
                          <a:latin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017" marR="45017" marT="22509" marB="22509"/>
                </a:tc>
                <a:extLst>
                  <a:ext uri="{0D108BD9-81ED-4DB2-BD59-A6C34878D82A}">
                    <a16:rowId xmlns:a16="http://schemas.microsoft.com/office/drawing/2014/main" val="3335525567"/>
                  </a:ext>
                </a:extLst>
              </a:tr>
              <a:tr h="255097">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Kim Trọng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i="1">
                          <a:effectLst/>
                          <a:latin typeface="Times New Roman" panose="02020603050405020304" pitchFamily="18" charset="0"/>
                          <a:cs typeface="Times New Roman" panose="02020603050405020304" pitchFamily="18" charset="0"/>
                        </a:rPr>
                        <a:t>rất mực chung tình</a:t>
                      </a:r>
                    </a:p>
                    <a:p>
                      <a:pPr marL="0" marR="0">
                        <a:spcBef>
                          <a:spcPts val="0"/>
                        </a:spcBef>
                        <a:spcAft>
                          <a:spcPts val="0"/>
                        </a:spcAft>
                      </a:pPr>
                      <a:r>
                        <a:rPr lang="en-US" sz="2400" i="1">
                          <a:effectLst/>
                          <a:latin typeface="Times New Roman" panose="02020603050405020304" pitchFamily="18" charset="0"/>
                          <a:cs typeface="Times New Roman" panose="02020603050405020304" pitchFamily="18" charset="0"/>
                        </a:rPr>
                        <a:t> </a:t>
                      </a:r>
                      <a:endParaRPr lang="en-US" sz="24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Dù sống với Thúy Vân nhưng vẫn khôn nguôi nhớ về Thúy Kiều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extLst>
                  <a:ext uri="{0D108BD9-81ED-4DB2-BD59-A6C34878D82A}">
                    <a16:rowId xmlns:a16="http://schemas.microsoft.com/office/drawing/2014/main" val="1223326867"/>
                  </a:ext>
                </a:extLst>
              </a:tr>
              <a:tr h="859128">
                <a:tc>
                  <a:txBody>
                    <a:bodyPr/>
                    <a:lstStyle/>
                    <a:p>
                      <a:pPr marL="0" marR="0" algn="l">
                        <a:spcBef>
                          <a:spcPts val="0"/>
                        </a:spcBef>
                        <a:spcAft>
                          <a:spcPts val="0"/>
                        </a:spcAft>
                      </a:pPr>
                      <a:r>
                        <a:rPr lang="en-US" sz="2400" dirty="0" err="1">
                          <a:effectLst/>
                          <a:latin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a:t>
                      </a: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lĩnh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thường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biết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điều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mà</a:t>
                      </a:r>
                      <a:r>
                        <a:rPr lang="en-US" sz="2400" i="1" dirty="0">
                          <a:effectLst/>
                          <a:latin typeface="Times New Roman" panose="02020603050405020304" pitchFamily="18" charset="0"/>
                          <a:cs typeface="Times New Roman" panose="02020603050405020304" pitchFamily="18" charset="0"/>
                        </a:rPr>
                        <a:t> cay </a:t>
                      </a:r>
                      <a:r>
                        <a:rPr lang="en-US" sz="2400" i="1" dirty="0" err="1">
                          <a:effectLst/>
                          <a:latin typeface="Times New Roman" panose="02020603050405020304" pitchFamily="18" charset="0"/>
                          <a:cs typeface="Times New Roman" panose="02020603050405020304" pitchFamily="18" charset="0"/>
                        </a:rPr>
                        <a:t>nghiệt</a:t>
                      </a:r>
                      <a:endParaRPr lang="en-US" sz="2400" i="1" dirty="0">
                        <a:effectLst/>
                        <a:latin typeface="Times New Roman" panose="02020603050405020304" pitchFamily="18" charset="0"/>
                        <a:cs typeface="Times New Roman" panose="02020603050405020304" pitchFamily="18" charset="0"/>
                      </a:endParaRPr>
                    </a:p>
                  </a:txBody>
                  <a:tcPr marL="45017" marR="45017" marT="22509" marB="22509"/>
                </a:tc>
                <a:tc>
                  <a:txBody>
                    <a:bodyPr/>
                    <a:lstStyle/>
                    <a:p>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đích</a:t>
                      </a:r>
                      <a:endParaRPr lang="en-US" sz="2400" dirty="0">
                        <a:latin typeface="Times New Roman" panose="02020603050405020304" pitchFamily="18" charset="0"/>
                        <a:cs typeface="Times New Roman" panose="02020603050405020304" pitchFamily="18" charset="0"/>
                      </a:endParaRPr>
                    </a:p>
                  </a:txBody>
                  <a:tcPr marL="45017" marR="45017" marT="22509" marB="22509"/>
                </a:tc>
                <a:extLst>
                  <a:ext uri="{0D108BD9-81ED-4DB2-BD59-A6C34878D82A}">
                    <a16:rowId xmlns:a16="http://schemas.microsoft.com/office/drawing/2014/main" val="470074032"/>
                  </a:ext>
                </a:extLst>
              </a:tr>
              <a:tr h="150057">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Thúc Sinh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i="1">
                          <a:effectLst/>
                          <a:latin typeface="Times New Roman" panose="02020603050405020304" pitchFamily="18" charset="0"/>
                          <a:cs typeface="Times New Roman" panose="02020603050405020304" pitchFamily="18" charset="0"/>
                        </a:rPr>
                        <a:t>Sợ vợ</a:t>
                      </a:r>
                      <a:endParaRPr lang="en-US" sz="24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Luôn lép vế, cúi đầu trước vợ</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extLst>
                  <a:ext uri="{0D108BD9-81ED-4DB2-BD59-A6C34878D82A}">
                    <a16:rowId xmlns:a16="http://schemas.microsoft.com/office/drawing/2014/main" val="4221894098"/>
                  </a:ext>
                </a:extLst>
              </a:tr>
              <a:tr h="70971">
                <a:tc>
                  <a:txBody>
                    <a:bodyPr/>
                    <a:lstStyle/>
                    <a:p>
                      <a:pPr marL="0" marR="0">
                        <a:spcBef>
                          <a:spcPts val="0"/>
                        </a:spcBef>
                        <a:spcAft>
                          <a:spcPts val="0"/>
                        </a:spcAft>
                      </a:pP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Hải</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i="1" dirty="0" err="1">
                          <a:effectLst/>
                          <a:latin typeface="Times New Roman" panose="02020603050405020304" pitchFamily="18" charset="0"/>
                          <a:cs typeface="Times New Roman" panose="02020603050405020304" pitchFamily="18" charset="0"/>
                        </a:rPr>
                        <a:t>Chợt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hiện</a:t>
                      </a:r>
                      <a:r>
                        <a:rPr lang="en-US" sz="2400" i="1" dirty="0">
                          <a:effectLst/>
                          <a:latin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cs typeface="Times New Roman" panose="02020603050405020304" pitchFamily="18" charset="0"/>
                        </a:rPr>
                        <a:t>chợt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biến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vì</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sao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lạ</a:t>
                      </a:r>
                      <a:r>
                        <a:rPr lang="en-US" sz="2400" i="1" dirty="0">
                          <a:effectLst/>
                          <a:latin typeface="Times New Roman" panose="02020603050405020304" pitchFamily="18" charset="0"/>
                          <a:cs typeface="Times New Roman" panose="02020603050405020304" pitchFamily="18" charset="0"/>
                        </a:rPr>
                        <a:t>.</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đứng</a:t>
                      </a:r>
                      <a:r>
                        <a:rPr lang="en-US" sz="2400" dirty="0">
                          <a:effectLst/>
                          <a:latin typeface="Times New Roman" panose="02020603050405020304" pitchFamily="18" charset="0"/>
                          <a:cs typeface="Times New Roman" panose="02020603050405020304" pitchFamily="18" charset="0"/>
                        </a:rPr>
                        <a:t>"</a:t>
                      </a:r>
                    </a:p>
                  </a:txBody>
                  <a:tcPr marL="33763" marR="33763" marT="22509" marB="22509"/>
                </a:tc>
                <a:extLst>
                  <a:ext uri="{0D108BD9-81ED-4DB2-BD59-A6C34878D82A}">
                    <a16:rowId xmlns:a16="http://schemas.microsoft.com/office/drawing/2014/main" val="3740674165"/>
                  </a:ext>
                </a:extLst>
              </a:tr>
              <a:tr h="150057">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Tú Bà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i="1">
                          <a:effectLst/>
                          <a:latin typeface="Times New Roman" panose="02020603050405020304" pitchFamily="18" charset="0"/>
                          <a:cs typeface="Times New Roman" panose="02020603050405020304" pitchFamily="18" charset="0"/>
                        </a:rPr>
                        <a:t>Nhờn nhợt</a:t>
                      </a:r>
                      <a:endParaRPr lang="en-US" sz="24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Sống bằng nghề buôn phấn bán người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extLst>
                  <a:ext uri="{0D108BD9-81ED-4DB2-BD59-A6C34878D82A}">
                    <a16:rowId xmlns:a16="http://schemas.microsoft.com/office/drawing/2014/main" val="269952697"/>
                  </a:ext>
                </a:extLst>
              </a:tr>
              <a:tr h="255097">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Mã Giám Sinh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i="1">
                          <a:effectLst/>
                          <a:latin typeface="Times New Roman" panose="02020603050405020304" pitchFamily="18" charset="0"/>
                          <a:cs typeface="Times New Roman" panose="02020603050405020304" pitchFamily="18" charset="0"/>
                        </a:rPr>
                        <a:t>Mày râu nhẵn nhụi</a:t>
                      </a:r>
                    </a:p>
                    <a:p>
                      <a:pPr marL="0" marR="0">
                        <a:spcBef>
                          <a:spcPts val="0"/>
                        </a:spcBef>
                        <a:spcAft>
                          <a:spcPts val="0"/>
                        </a:spcAft>
                      </a:pPr>
                      <a:r>
                        <a:rPr lang="en-US" sz="2400" i="1">
                          <a:effectLst/>
                          <a:latin typeface="Times New Roman" panose="02020603050405020304" pitchFamily="18" charset="0"/>
                          <a:cs typeface="Times New Roman" panose="02020603050405020304" pitchFamily="18" charset="0"/>
                        </a:rPr>
                        <a:t> </a:t>
                      </a:r>
                      <a:endParaRPr lang="en-US" sz="24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Bản chất sỗ sàng, con buôn thể hiện ngay bằng hành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extLst>
                  <a:ext uri="{0D108BD9-81ED-4DB2-BD59-A6C34878D82A}">
                    <a16:rowId xmlns:a16="http://schemas.microsoft.com/office/drawing/2014/main" val="1653466963"/>
                  </a:ext>
                </a:extLst>
              </a:tr>
              <a:tr h="150057">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Sở khanh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i="1">
                          <a:effectLst/>
                          <a:latin typeface="Times New Roman" panose="02020603050405020304" pitchFamily="18" charset="0"/>
                          <a:cs typeface="Times New Roman" panose="02020603050405020304" pitchFamily="18" charset="0"/>
                        </a:rPr>
                        <a:t>Chải chuốt, dịu dàng</a:t>
                      </a:r>
                      <a:endParaRPr lang="en-US" sz="240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Bề ngoài bóng bẩy nhưng lừa lọc, bội tình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extLst>
                  <a:ext uri="{0D108BD9-81ED-4DB2-BD59-A6C34878D82A}">
                    <a16:rowId xmlns:a16="http://schemas.microsoft.com/office/drawing/2014/main" val="1754324952"/>
                  </a:ext>
                </a:extLst>
              </a:tr>
              <a:tr h="255097">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Bạc Bà, Bạc Hạnh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i="1" dirty="0" err="1">
                          <a:effectLst/>
                          <a:latin typeface="Times New Roman" panose="02020603050405020304" pitchFamily="18" charset="0"/>
                          <a:cs typeface="Times New Roman" panose="02020603050405020304" pitchFamily="18" charset="0"/>
                        </a:rPr>
                        <a:t>Miệng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thề</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xoen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xoét</a:t>
                      </a:r>
                      <a:endParaRPr lang="en-US" sz="2400" i="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i="1" dirty="0">
                          <a:effectLst/>
                          <a:latin typeface="Times New Roman" panose="02020603050405020304" pitchFamily="18" charset="0"/>
                          <a:cs typeface="Times New Roman" panose="02020603050405020304" pitchFamily="18" charset="0"/>
                        </a:rPr>
                        <a:t> </a:t>
                      </a:r>
                      <a:endPar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tc>
                  <a:txBody>
                    <a:bodyPr/>
                    <a:lstStyle/>
                    <a:p>
                      <a:pPr marL="0" marR="0">
                        <a:spcBef>
                          <a:spcPts val="0"/>
                        </a:spcBef>
                        <a:spcAft>
                          <a:spcPts val="0"/>
                        </a:spcAft>
                      </a:pPr>
                      <a:r>
                        <a:rPr lang="en-US" sz="2400" dirty="0" err="1">
                          <a:effectLst/>
                          <a:latin typeface="Times New Roman" panose="02020603050405020304" pitchFamily="18" charset="0"/>
                          <a:cs typeface="Times New Roman" panose="02020603050405020304" pitchFamily="18" charset="0"/>
                        </a:rPr>
                        <a:t>Lừa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763" marR="33763" marT="22509" marB="22509"/>
                </a:tc>
                <a:extLst>
                  <a:ext uri="{0D108BD9-81ED-4DB2-BD59-A6C34878D82A}">
                    <a16:rowId xmlns:a16="http://schemas.microsoft.com/office/drawing/2014/main" val="730027238"/>
                  </a:ext>
                </a:extLst>
              </a:tr>
            </a:tbl>
          </a:graphicData>
        </a:graphic>
      </p:graphicFrame>
    </p:spTree>
    <p:extLst>
      <p:ext uri="{BB962C8B-B14F-4D97-AF65-F5344CB8AC3E}">
        <p14:creationId xmlns:p14="http://schemas.microsoft.com/office/powerpoint/2010/main" val="185772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14A1BA-D99D-4797-9ED1-EC37984E1FCD}"/>
              </a:ext>
            </a:extLst>
          </p:cNvPr>
          <p:cNvPicPr>
            <a:picLocks noChangeAspect="1"/>
          </p:cNvPicPr>
          <p:nvPr/>
        </p:nvPicPr>
        <p:blipFill rotWithShape="1">
          <a:blip r:embed="rId2"/>
          <a:srcRect l="25454" r="8000"/>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CA20FAA4-0BAF-4CC0-A90F-A972B0CEB841}"/>
              </a:ext>
            </a:extLst>
          </p:cNvPr>
          <p:cNvSpPr txBox="1"/>
          <p:nvPr/>
        </p:nvSpPr>
        <p:spPr>
          <a:xfrm>
            <a:off x="5953742" y="561659"/>
            <a:ext cx="5561379" cy="5742189"/>
          </a:xfrm>
          <a:prstGeom prst="rect">
            <a:avLst/>
          </a:prstGeom>
        </p:spPr>
        <p:txBody>
          <a:bodyPr vert="horz" lIns="91440" tIns="45720" rIns="91440" bIns="45720" rtlCol="0" anchor="t">
            <a:normAutofit fontScale="92500"/>
          </a:bodyPr>
          <a:lstStyle/>
          <a:p>
            <a:pPr>
              <a:spcAft>
                <a:spcPts val="600"/>
              </a:spcAft>
            </a:pP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Bài</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tập</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2.T54</a:t>
            </a:r>
          </a:p>
          <a:p>
            <a:pPr>
              <a:spcAft>
                <a:spcPts val="600"/>
              </a:spcAft>
            </a:pP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Đoạn</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văn</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sau</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của</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Chế</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Lan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Viên</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đã</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bị</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lược</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bỏ</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các</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dấu</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câu</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Hãy</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đặt</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các</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dấu</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câu</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cần</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thiết</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vào</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vị</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trí</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thích</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hợp</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để</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đảm</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bảo</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sự</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trong</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sáng</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của</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đoạn</a:t>
            </a:r>
            <a:r>
              <a:rPr lang="en-US" sz="2800" b="1" i="0"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alpha val="80000"/>
                  </a:schemeClr>
                </a:solidFill>
                <a:effectLst/>
                <a:latin typeface="Times New Roman" panose="02020603050405020304" pitchFamily="18" charset="0"/>
                <a:cs typeface="Times New Roman" panose="02020603050405020304" pitchFamily="18" charset="0"/>
              </a:rPr>
              <a:t>văn</a:t>
            </a:r>
            <a:r>
              <a:rPr lang="en-US" sz="2800" b="0" i="0" dirty="0">
                <a:solidFill>
                  <a:schemeClr val="tx1">
                    <a:alpha val="80000"/>
                  </a:schemeClr>
                </a:solidFill>
                <a:effectLst/>
                <a:latin typeface="Times New Roman" panose="02020603050405020304" pitchFamily="18" charset="0"/>
                <a:cs typeface="Times New Roman" panose="02020603050405020304" pitchFamily="18" charset="0"/>
              </a:rPr>
              <a:t>.</a:t>
            </a:r>
          </a:p>
          <a:p>
            <a:pPr>
              <a:spcAft>
                <a:spcPts val="600"/>
              </a:spcAft>
            </a:pP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Tôi</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có</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lấy</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ví</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dụ</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về</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một</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dòng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sông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dòng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sông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vừa</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trôi</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chảy</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vừa</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phải</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tiếp</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nhận</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dọc</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đường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đi</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của</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mình</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những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dòng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nước</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khác</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dòng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ngôn</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ngữ</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cũng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vậy</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một</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mặt</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nó</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phải</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giữ</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bản</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sắc</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cố</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hữu</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của</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dân</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tộc</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nhưng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nó</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không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được</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phép</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gạt</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bỏ</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từ</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chối</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những</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gì</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mà</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thời</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đại</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đem</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 </a:t>
            </a:r>
            <a:r>
              <a:rPr lang="en-US" sz="2800" b="0" i="1" dirty="0" err="1">
                <a:solidFill>
                  <a:schemeClr val="tx1">
                    <a:alpha val="80000"/>
                  </a:schemeClr>
                </a:solidFill>
                <a:effectLst/>
                <a:latin typeface="Times New Roman" panose="02020603050405020304" pitchFamily="18" charset="0"/>
                <a:cs typeface="Times New Roman" panose="02020603050405020304" pitchFamily="18" charset="0"/>
              </a:rPr>
              <a:t>lại</a:t>
            </a:r>
            <a:r>
              <a:rPr lang="en-US" sz="2800" b="0" i="1" dirty="0">
                <a:solidFill>
                  <a:schemeClr val="tx1">
                    <a:alpha val="80000"/>
                  </a:schemeClr>
                </a:solidFill>
                <a:effectLst/>
                <a:latin typeface="Times New Roman" panose="02020603050405020304" pitchFamily="18" charset="0"/>
                <a:cs typeface="Times New Roman" panose="02020603050405020304" pitchFamily="18" charset="0"/>
              </a:rPr>
              <a:t>.</a:t>
            </a:r>
            <a:br>
              <a:rPr lang="en-US" sz="1600" dirty="0">
                <a:solidFill>
                  <a:schemeClr val="tx1">
                    <a:alpha val="80000"/>
                  </a:schemeClr>
                </a:solidFill>
              </a:rPr>
            </a:br>
            <a:endParaRPr lang="en-US" sz="1600" dirty="0">
              <a:solidFill>
                <a:schemeClr val="tx1">
                  <a:alpha val="80000"/>
                </a:schemeClr>
              </a:solidFill>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96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F936D1B8-7F13-4CBB-8A51-4B288CA007CE}"/>
              </a:ext>
            </a:extLst>
          </p:cNvPr>
          <p:cNvSpPr txBox="1"/>
          <p:nvPr/>
        </p:nvSpPr>
        <p:spPr>
          <a:xfrm>
            <a:off x="694842" y="527204"/>
            <a:ext cx="5680078" cy="4351338"/>
          </a:xfrm>
          <a:prstGeom prst="rect">
            <a:avLst/>
          </a:prstGeom>
        </p:spPr>
        <p:txBody>
          <a:bodyPr vert="horz" lIns="91440" tIns="45720" rIns="91440" bIns="45720" rtlCol="0">
            <a:noAutofit/>
          </a:bodyPr>
          <a:lstStyle/>
          <a:p>
            <a:pPr marR="0">
              <a:lnSpc>
                <a:spcPct val="150000"/>
              </a:lnSpc>
              <a:spcBef>
                <a:spcPts val="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lấy</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ví</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dụ</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dòng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sông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Dòng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sông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vừa</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trôi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chảy</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vừa</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phải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tiếp</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nhận</a:t>
            </a:r>
            <a:r>
              <a:rPr lang="en-US" sz="2800" i="1" dirty="0">
                <a:effectLst/>
                <a:latin typeface="Times New Roman" panose="02020603050405020304" pitchFamily="18" charset="0"/>
                <a:cs typeface="Times New Roman" panose="02020603050405020304" pitchFamily="18" charset="0"/>
              </a:rPr>
              <a:t> – </a:t>
            </a:r>
            <a:r>
              <a:rPr lang="en-US" sz="2800" i="1" dirty="0" err="1">
                <a:effectLst/>
                <a:latin typeface="Times New Roman" panose="02020603050405020304" pitchFamily="18" charset="0"/>
                <a:cs typeface="Times New Roman" panose="02020603050405020304" pitchFamily="18" charset="0"/>
              </a:rPr>
              <a:t>dọc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đường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mình</a:t>
            </a:r>
            <a:r>
              <a:rPr lang="en-US" sz="2800" i="1" dirty="0">
                <a:effectLst/>
                <a:latin typeface="Times New Roman" panose="02020603050405020304" pitchFamily="18" charset="0"/>
                <a:cs typeface="Times New Roman" panose="02020603050405020304" pitchFamily="18" charset="0"/>
              </a:rPr>
              <a:t> – </a:t>
            </a:r>
            <a:r>
              <a:rPr lang="en-US" sz="2800" i="1" dirty="0" err="1">
                <a:effectLst/>
                <a:latin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dòng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khác</a:t>
            </a:r>
            <a:r>
              <a:rPr lang="en-US" sz="2800" i="1" dirty="0">
                <a:effectLst/>
                <a:latin typeface="Times New Roman" panose="02020603050405020304" pitchFamily="18" charset="0"/>
                <a:cs typeface="Times New Roman" panose="02020603050405020304" pitchFamily="18" charset="0"/>
              </a:rPr>
              <a:t> . </a:t>
            </a:r>
            <a:r>
              <a:rPr lang="en-US" sz="2800" i="1" dirty="0" err="1">
                <a:effectLst/>
                <a:latin typeface="Times New Roman" panose="02020603050405020304" pitchFamily="18" charset="0"/>
                <a:cs typeface="Times New Roman" panose="02020603050405020304" pitchFamily="18" charset="0"/>
              </a:rPr>
              <a:t>Dòng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ngôn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ngữ</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cũng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vậy</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mặt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nó</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phải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giữ</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bản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sắc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cố</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hữu</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dân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tộc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nhưng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nó</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được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phép</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gạt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bỏ</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từ</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chối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gì</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thời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đại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đem</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 .” </a:t>
            </a:r>
          </a:p>
          <a:p>
            <a:pPr>
              <a:lnSpc>
                <a:spcPct val="150000"/>
              </a:lnSpc>
              <a:spcAft>
                <a:spcPts val="600"/>
              </a:spcAft>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cs typeface="Times New Roman" panose="02020603050405020304" pitchFamily="18" charset="0"/>
              </a:rPr>
              <a:t> Lan </a:t>
            </a:r>
            <a:r>
              <a:rPr lang="en-US" sz="2800" dirty="0" err="1">
                <a:effectLst/>
                <a:latin typeface="Times New Roman" panose="02020603050405020304" pitchFamily="18" charset="0"/>
                <a:cs typeface="Times New Roman" panose="02020603050405020304" pitchFamily="18" charset="0"/>
              </a:rPr>
              <a:t>Viên</a:t>
            </a:r>
            <a:r>
              <a:rPr lang="en-US" sz="2800" dirty="0">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 name="Picture 3" descr="A person in a suit&#10;&#10;Description automatically generated with low confidence">
            <a:extLst>
              <a:ext uri="{FF2B5EF4-FFF2-40B4-BE49-F238E27FC236}">
                <a16:creationId xmlns:a16="http://schemas.microsoft.com/office/drawing/2014/main" id="{ECE6C9C0-6770-4B50-BDF8-EDE135E20329}"/>
              </a:ext>
            </a:extLst>
          </p:cNvPr>
          <p:cNvPicPr>
            <a:picLocks noChangeAspect="1"/>
          </p:cNvPicPr>
          <p:nvPr/>
        </p:nvPicPr>
        <p:blipFill rotWithShape="1">
          <a:blip r:embed="rId2"/>
          <a:srcRect r="1" b="1329"/>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078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5B8C12-235D-4633-BC4C-CA1DD15E9239}"/>
              </a:ext>
            </a:extLst>
          </p:cNvPr>
          <p:cNvSpPr txBox="1"/>
          <p:nvPr/>
        </p:nvSpPr>
        <p:spPr>
          <a:xfrm>
            <a:off x="426445" y="99152"/>
            <a:ext cx="11526856" cy="6478184"/>
          </a:xfrm>
          <a:prstGeom prst="rect">
            <a:avLst/>
          </a:prstGeom>
          <a:noFill/>
        </p:spPr>
        <p:txBody>
          <a:bodyPr wrap="square">
            <a:spAutoFit/>
          </a:bodyPr>
          <a:lstStyle/>
          <a:p>
            <a:pPr>
              <a:lnSpc>
                <a:spcPct val="150000"/>
              </a:lnSpc>
            </a:pPr>
            <a:r>
              <a:rPr lang="en-US" sz="2800" b="1" i="0" dirty="0" err="1">
                <a:solidFill>
                  <a:srgbClr val="000000"/>
                </a:solidFill>
                <a:effectLst/>
                <a:latin typeface="Times New Roman" panose="02020603050405020304" pitchFamily="18" charset="0"/>
                <a:cs typeface="Times New Roman" panose="02020603050405020304" pitchFamily="18" charset="0"/>
              </a:rPr>
              <a:t>Bài</a:t>
            </a:r>
            <a:r>
              <a:rPr lang="en-US" sz="2800" b="1" i="0" dirty="0">
                <a:solidFill>
                  <a:srgbClr val="000000"/>
                </a:solidFill>
                <a:effectLst/>
                <a:latin typeface="Times New Roman" panose="02020603050405020304" pitchFamily="18" charset="0"/>
                <a:cs typeface="Times New Roman" panose="02020603050405020304" pitchFamily="18" charset="0"/>
              </a:rPr>
              <a:t> 1(Trang 44 – SGK)</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Chọn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văn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trong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sáng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trong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những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sau</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và</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phân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tích</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sự</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trong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sáng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đó</a:t>
            </a:r>
            <a:r>
              <a:rPr lang="en-US" sz="2800" b="1" i="0" dirty="0">
                <a:solidFill>
                  <a:srgbClr val="000000"/>
                </a:solidFill>
                <a:effectLst/>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b="0" i="1" dirty="0">
                <a:solidFill>
                  <a:srgbClr val="000000"/>
                </a:solidFill>
                <a:effectLst/>
                <a:latin typeface="Times New Roman" panose="02020603050405020304" pitchFamily="18" charset="0"/>
                <a:cs typeface="Times New Roman" panose="02020603050405020304" pitchFamily="18" charset="0"/>
              </a:rPr>
              <a:t>a. </a:t>
            </a:r>
            <a:r>
              <a:rPr lang="en-US" sz="2800" b="0" i="1" dirty="0" err="1">
                <a:solidFill>
                  <a:srgbClr val="000000"/>
                </a:solidFill>
                <a:effectLst/>
                <a:latin typeface="Times New Roman" panose="02020603050405020304" pitchFamily="18" charset="0"/>
                <a:cs typeface="Times New Roman" panose="02020603050405020304" pitchFamily="18" charset="0"/>
              </a:rPr>
              <a:t>Muốn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xóa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bỏ</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sự</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biệt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giữa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thành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thị</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nông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thôn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đòi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hỏi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chúng</a:t>
            </a:r>
            <a:r>
              <a:rPr lang="en-US" sz="2800" b="0" i="1" dirty="0">
                <a:solidFill>
                  <a:srgbClr val="000000"/>
                </a:solidFill>
                <a:effectLst/>
                <a:latin typeface="Times New Roman" panose="02020603050405020304" pitchFamily="18" charset="0"/>
                <a:cs typeface="Times New Roman" panose="02020603050405020304" pitchFamily="18" charset="0"/>
              </a:rPr>
              <a:t> ta </a:t>
            </a:r>
            <a:r>
              <a:rPr lang="en-US" sz="2800" b="0" i="1" dirty="0" err="1">
                <a:solidFill>
                  <a:srgbClr val="000000"/>
                </a:solidFill>
                <a:effectLst/>
                <a:latin typeface="Times New Roman" panose="02020603050405020304" pitchFamily="18" charset="0"/>
                <a:cs typeface="Times New Roman" panose="02020603050405020304" pitchFamily="18" charset="0"/>
              </a:rPr>
              <a:t>phải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có</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những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kế</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hoạch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cụ</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r>
              <a:rPr lang="en-US" sz="2800" b="0" i="1" dirty="0">
                <a:solidFill>
                  <a:srgbClr val="000000"/>
                </a:solidFill>
                <a:effectLst/>
                <a:latin typeface="Times New Roman" panose="02020603050405020304" pitchFamily="18" charset="0"/>
                <a:cs typeface="Times New Roman" panose="02020603050405020304" pitchFamily="18" charset="0"/>
              </a:rPr>
              <a:t>b. </a:t>
            </a:r>
            <a:r>
              <a:rPr lang="en-US" sz="2800" b="0" i="1" dirty="0" err="1">
                <a:solidFill>
                  <a:srgbClr val="000000"/>
                </a:solidFill>
                <a:effectLst/>
                <a:latin typeface="Times New Roman" panose="02020603050405020304" pitchFamily="18" charset="0"/>
                <a:cs typeface="Times New Roman" panose="02020603050405020304" pitchFamily="18" charset="0"/>
              </a:rPr>
              <a:t>Muốn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xóa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bỏ</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sự</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biệt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giữa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thành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thị</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nông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thôn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chúng</a:t>
            </a:r>
            <a:r>
              <a:rPr lang="en-US" sz="2800" b="0" i="1" dirty="0">
                <a:solidFill>
                  <a:srgbClr val="000000"/>
                </a:solidFill>
                <a:effectLst/>
                <a:latin typeface="Times New Roman" panose="02020603050405020304" pitchFamily="18" charset="0"/>
                <a:cs typeface="Times New Roman" panose="02020603050405020304" pitchFamily="18" charset="0"/>
              </a:rPr>
              <a:t> ta </a:t>
            </a:r>
            <a:r>
              <a:rPr lang="en-US" sz="2800" b="0" i="1" dirty="0" err="1">
                <a:solidFill>
                  <a:srgbClr val="000000"/>
                </a:solidFill>
                <a:effectLst/>
                <a:latin typeface="Times New Roman" panose="02020603050405020304" pitchFamily="18" charset="0"/>
                <a:cs typeface="Times New Roman" panose="02020603050405020304" pitchFamily="18" charset="0"/>
              </a:rPr>
              <a:t>phải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có</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những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kế</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hoạch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cụ</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r>
              <a:rPr lang="en-US" sz="2800" b="0" i="1" dirty="0">
                <a:solidFill>
                  <a:srgbClr val="000000"/>
                </a:solidFill>
                <a:effectLst/>
                <a:latin typeface="Times New Roman" panose="02020603050405020304" pitchFamily="18" charset="0"/>
                <a:cs typeface="Times New Roman" panose="02020603050405020304" pitchFamily="18" charset="0"/>
              </a:rPr>
              <a:t>c. </a:t>
            </a:r>
            <a:r>
              <a:rPr lang="en-US" sz="2800" b="0" i="1" dirty="0" err="1">
                <a:solidFill>
                  <a:srgbClr val="000000"/>
                </a:solidFill>
                <a:effectLst/>
                <a:latin typeface="Times New Roman" panose="02020603050405020304" pitchFamily="18" charset="0"/>
                <a:cs typeface="Times New Roman" panose="02020603050405020304" pitchFamily="18" charset="0"/>
              </a:rPr>
              <a:t>Việc</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xóa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bỏ</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sự</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biệt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giữa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thành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thị</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nông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thôn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đòi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hỏi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chúng</a:t>
            </a:r>
            <a:r>
              <a:rPr lang="en-US" sz="2800" b="0" i="1" dirty="0">
                <a:solidFill>
                  <a:srgbClr val="000000"/>
                </a:solidFill>
                <a:effectLst/>
                <a:latin typeface="Times New Roman" panose="02020603050405020304" pitchFamily="18" charset="0"/>
                <a:cs typeface="Times New Roman" panose="02020603050405020304" pitchFamily="18" charset="0"/>
              </a:rPr>
              <a:t> ta </a:t>
            </a:r>
            <a:r>
              <a:rPr lang="en-US" sz="2800" b="0" i="1" dirty="0" err="1">
                <a:solidFill>
                  <a:srgbClr val="000000"/>
                </a:solidFill>
                <a:effectLst/>
                <a:latin typeface="Times New Roman" panose="02020603050405020304" pitchFamily="18" charset="0"/>
                <a:cs typeface="Times New Roman" panose="02020603050405020304" pitchFamily="18" charset="0"/>
              </a:rPr>
              <a:t>phải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có</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những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kế</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hoạch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cụ</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r>
              <a:rPr lang="en-US" sz="2800" b="0" i="1" dirty="0">
                <a:solidFill>
                  <a:srgbClr val="000000"/>
                </a:solidFill>
                <a:effectLst/>
                <a:latin typeface="Times New Roman" panose="02020603050405020304" pitchFamily="18" charset="0"/>
                <a:cs typeface="Times New Roman" panose="02020603050405020304" pitchFamily="18" charset="0"/>
              </a:rPr>
              <a:t>d. </a:t>
            </a:r>
            <a:r>
              <a:rPr lang="en-US" sz="2800" b="0" i="1" dirty="0" err="1">
                <a:solidFill>
                  <a:srgbClr val="000000"/>
                </a:solidFill>
                <a:effectLst/>
                <a:latin typeface="Times New Roman" panose="02020603050405020304" pitchFamily="18" charset="0"/>
                <a:cs typeface="Times New Roman" panose="02020603050405020304" pitchFamily="18" charset="0"/>
              </a:rPr>
              <a:t>Chúng</a:t>
            </a:r>
            <a:r>
              <a:rPr lang="en-US" sz="2800" b="0" i="1" dirty="0">
                <a:solidFill>
                  <a:srgbClr val="000000"/>
                </a:solidFill>
                <a:effectLst/>
                <a:latin typeface="Times New Roman" panose="02020603050405020304" pitchFamily="18" charset="0"/>
                <a:cs typeface="Times New Roman" panose="02020603050405020304" pitchFamily="18" charset="0"/>
              </a:rPr>
              <a:t> ta </a:t>
            </a:r>
            <a:r>
              <a:rPr lang="en-US" sz="2800" b="0" i="1" dirty="0" err="1">
                <a:solidFill>
                  <a:srgbClr val="000000"/>
                </a:solidFill>
                <a:effectLst/>
                <a:latin typeface="Times New Roman" panose="02020603050405020304" pitchFamily="18" charset="0"/>
                <a:cs typeface="Times New Roman" panose="02020603050405020304" pitchFamily="18" charset="0"/>
              </a:rPr>
              <a:t>phải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có</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những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kế</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hoạch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cụ</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để</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xóa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bỏ</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sự</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biệt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giữa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thành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thị</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nông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thôn</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856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7BEBFF-4A33-4758-9C5C-7EF08B5F3509}"/>
              </a:ext>
            </a:extLst>
          </p:cNvPr>
          <p:cNvSpPr txBox="1"/>
          <p:nvPr/>
        </p:nvSpPr>
        <p:spPr>
          <a:xfrm>
            <a:off x="332572" y="286439"/>
            <a:ext cx="11526856" cy="5185522"/>
          </a:xfrm>
          <a:prstGeom prst="rect">
            <a:avLst/>
          </a:prstGeom>
          <a:noFill/>
        </p:spPr>
        <p:txBody>
          <a:bodyPr wrap="square">
            <a:spAutoFit/>
          </a:bodyPr>
          <a:lstStyle/>
          <a:p>
            <a:pPr>
              <a:lnSpc>
                <a:spcPct val="150000"/>
              </a:lnSpc>
            </a:pPr>
            <a:r>
              <a:rPr lang="en-US" sz="2800" b="0" i="1" dirty="0">
                <a:solidFill>
                  <a:srgbClr val="000000"/>
                </a:solidFill>
                <a:effectLst/>
                <a:latin typeface="Times New Roman" panose="02020603050405020304" pitchFamily="18" charset="0"/>
                <a:cs typeface="Times New Roman" panose="02020603050405020304" pitchFamily="18" charset="0"/>
              </a:rPr>
              <a:t>a. </a:t>
            </a:r>
            <a:r>
              <a:rPr lang="en-US" sz="2800" b="0" i="1" dirty="0" err="1">
                <a:solidFill>
                  <a:srgbClr val="000000"/>
                </a:solidFill>
                <a:effectLst/>
                <a:latin typeface="Times New Roman" panose="02020603050405020304" pitchFamily="18" charset="0"/>
                <a:cs typeface="Times New Roman" panose="02020603050405020304" pitchFamily="18" charset="0"/>
              </a:rPr>
              <a:t>Muốn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xóa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bỏ</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sự</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biệt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giữa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thành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thị</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nông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thôn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đòi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hỏi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chúng</a:t>
            </a:r>
            <a:r>
              <a:rPr lang="en-US" sz="2800" b="0" i="1" dirty="0">
                <a:solidFill>
                  <a:srgbClr val="000000"/>
                </a:solidFill>
                <a:effectLst/>
                <a:latin typeface="Times New Roman" panose="02020603050405020304" pitchFamily="18" charset="0"/>
                <a:cs typeface="Times New Roman" panose="02020603050405020304" pitchFamily="18" charset="0"/>
              </a:rPr>
              <a:t> ta </a:t>
            </a:r>
            <a:r>
              <a:rPr lang="en-US" sz="2800" b="0" i="1" dirty="0" err="1">
                <a:solidFill>
                  <a:srgbClr val="000000"/>
                </a:solidFill>
                <a:effectLst/>
                <a:latin typeface="Times New Roman" panose="02020603050405020304" pitchFamily="18" charset="0"/>
                <a:cs typeface="Times New Roman" panose="02020603050405020304" pitchFamily="18" charset="0"/>
              </a:rPr>
              <a:t>phải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có</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những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kế</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hoạch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cụ</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r>
              <a:rPr lang="en-US" sz="2800" b="0" i="1" dirty="0">
                <a:solidFill>
                  <a:srgbClr val="000000"/>
                </a:solidFill>
                <a:effectLst/>
                <a:latin typeface="Times New Roman" panose="02020603050405020304" pitchFamily="18" charset="0"/>
                <a:cs typeface="Times New Roman" panose="02020603050405020304" pitchFamily="18" charset="0"/>
              </a:rPr>
              <a:t>b. </a:t>
            </a:r>
            <a:r>
              <a:rPr lang="en-US" sz="2800" b="0" i="1" dirty="0" err="1">
                <a:solidFill>
                  <a:srgbClr val="000000"/>
                </a:solidFill>
                <a:effectLst/>
                <a:latin typeface="Times New Roman" panose="02020603050405020304" pitchFamily="18" charset="0"/>
                <a:cs typeface="Times New Roman" panose="02020603050405020304" pitchFamily="18" charset="0"/>
              </a:rPr>
              <a:t>Muốn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xóa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bỏ</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sự</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biệt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giữa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thành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thị</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nông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thôn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chúng</a:t>
            </a:r>
            <a:r>
              <a:rPr lang="en-US" sz="2800" b="0" i="1" dirty="0">
                <a:solidFill>
                  <a:srgbClr val="000000"/>
                </a:solidFill>
                <a:effectLst/>
                <a:latin typeface="Times New Roman" panose="02020603050405020304" pitchFamily="18" charset="0"/>
                <a:cs typeface="Times New Roman" panose="02020603050405020304" pitchFamily="18" charset="0"/>
              </a:rPr>
              <a:t> ta </a:t>
            </a:r>
            <a:r>
              <a:rPr lang="en-US" sz="2800" b="0" i="1" dirty="0" err="1">
                <a:solidFill>
                  <a:srgbClr val="000000"/>
                </a:solidFill>
                <a:effectLst/>
                <a:latin typeface="Times New Roman" panose="02020603050405020304" pitchFamily="18" charset="0"/>
                <a:cs typeface="Times New Roman" panose="02020603050405020304" pitchFamily="18" charset="0"/>
              </a:rPr>
              <a:t>phải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có</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những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kế</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hoạch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cụ</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r>
              <a:rPr lang="en-US" sz="2800" b="0" i="1" dirty="0">
                <a:solidFill>
                  <a:srgbClr val="000000"/>
                </a:solidFill>
                <a:effectLst/>
                <a:latin typeface="Times New Roman" panose="02020603050405020304" pitchFamily="18" charset="0"/>
                <a:cs typeface="Times New Roman" panose="02020603050405020304" pitchFamily="18" charset="0"/>
              </a:rPr>
              <a:t>c. </a:t>
            </a:r>
            <a:r>
              <a:rPr lang="en-US" sz="2800" b="0" i="1" dirty="0" err="1">
                <a:solidFill>
                  <a:srgbClr val="000000"/>
                </a:solidFill>
                <a:effectLst/>
                <a:latin typeface="Times New Roman" panose="02020603050405020304" pitchFamily="18" charset="0"/>
                <a:cs typeface="Times New Roman" panose="02020603050405020304" pitchFamily="18" charset="0"/>
              </a:rPr>
              <a:t>Việc</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xóa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bỏ</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sự</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biệt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giữa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thành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thị</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nông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thôn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đòi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hỏi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chúng</a:t>
            </a:r>
            <a:r>
              <a:rPr lang="en-US" sz="2800" b="0" i="1" dirty="0">
                <a:solidFill>
                  <a:srgbClr val="000000"/>
                </a:solidFill>
                <a:effectLst/>
                <a:latin typeface="Times New Roman" panose="02020603050405020304" pitchFamily="18" charset="0"/>
                <a:cs typeface="Times New Roman" panose="02020603050405020304" pitchFamily="18" charset="0"/>
              </a:rPr>
              <a:t> ta </a:t>
            </a:r>
            <a:r>
              <a:rPr lang="en-US" sz="2800" b="0" i="1" dirty="0" err="1">
                <a:solidFill>
                  <a:srgbClr val="000000"/>
                </a:solidFill>
                <a:effectLst/>
                <a:latin typeface="Times New Roman" panose="02020603050405020304" pitchFamily="18" charset="0"/>
                <a:cs typeface="Times New Roman" panose="02020603050405020304" pitchFamily="18" charset="0"/>
              </a:rPr>
              <a:t>phải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có</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những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kế</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hoạch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cụ</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r>
              <a:rPr lang="en-US" sz="2800" b="0" i="1" dirty="0">
                <a:solidFill>
                  <a:srgbClr val="000000"/>
                </a:solidFill>
                <a:effectLst/>
                <a:latin typeface="Times New Roman" panose="02020603050405020304" pitchFamily="18" charset="0"/>
                <a:cs typeface="Times New Roman" panose="02020603050405020304" pitchFamily="18" charset="0"/>
              </a:rPr>
              <a:t>d. </a:t>
            </a:r>
            <a:r>
              <a:rPr lang="en-US" sz="2800" b="0" i="1" dirty="0" err="1">
                <a:solidFill>
                  <a:srgbClr val="000000"/>
                </a:solidFill>
                <a:effectLst/>
                <a:latin typeface="Times New Roman" panose="02020603050405020304" pitchFamily="18" charset="0"/>
                <a:cs typeface="Times New Roman" panose="02020603050405020304" pitchFamily="18" charset="0"/>
              </a:rPr>
              <a:t>Chúng</a:t>
            </a:r>
            <a:r>
              <a:rPr lang="en-US" sz="2800" b="0" i="1" dirty="0">
                <a:solidFill>
                  <a:srgbClr val="000000"/>
                </a:solidFill>
                <a:effectLst/>
                <a:latin typeface="Times New Roman" panose="02020603050405020304" pitchFamily="18" charset="0"/>
                <a:cs typeface="Times New Roman" panose="02020603050405020304" pitchFamily="18" charset="0"/>
              </a:rPr>
              <a:t> ta </a:t>
            </a:r>
            <a:r>
              <a:rPr lang="en-US" sz="2800" b="0" i="1" dirty="0" err="1">
                <a:solidFill>
                  <a:srgbClr val="000000"/>
                </a:solidFill>
                <a:effectLst/>
                <a:latin typeface="Times New Roman" panose="02020603050405020304" pitchFamily="18" charset="0"/>
                <a:cs typeface="Times New Roman" panose="02020603050405020304" pitchFamily="18" charset="0"/>
              </a:rPr>
              <a:t>phải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có</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những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kế</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hoạch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cụ</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thể</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để</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xóa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bỏ</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sự</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cách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biệt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giữa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thành</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thị</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nông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thôn</a:t>
            </a:r>
            <a:endParaRPr lang="en-US" sz="2800"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A157E0D-69EA-45A2-8C36-1C34BE6C3D7F}"/>
              </a:ext>
            </a:extLst>
          </p:cNvPr>
          <p:cNvSpPr txBox="1"/>
          <p:nvPr/>
        </p:nvSpPr>
        <p:spPr>
          <a:xfrm>
            <a:off x="8590403" y="426769"/>
            <a:ext cx="1258677" cy="523220"/>
          </a:xfrm>
          <a:prstGeom prst="rect">
            <a:avLst/>
          </a:prstGeom>
          <a:noFill/>
        </p:spPr>
        <p:txBody>
          <a:bodyPr wrap="square">
            <a:spAutoFit/>
          </a:bodyPr>
          <a:lstStyle/>
          <a:p>
            <a:r>
              <a:rPr lang="en-US" sz="2800" b="0" i="1" dirty="0" err="1">
                <a:solidFill>
                  <a:srgbClr val="FF0000"/>
                </a:solidFill>
                <a:effectLst/>
                <a:latin typeface="Times New Roman" panose="02020603050405020304" pitchFamily="18" charset="0"/>
                <a:cs typeface="Times New Roman" panose="02020603050405020304" pitchFamily="18" charset="0"/>
              </a:rPr>
              <a:t>đòi</a:t>
            </a:r>
            <a:r>
              <a:rPr lang="en-US" sz="2800" b="0" i="1" dirty="0">
                <a:solidFill>
                  <a:srgbClr val="FF0000"/>
                </a:solidFill>
                <a:effectLst/>
                <a:latin typeface="Times New Roman" panose="02020603050405020304" pitchFamily="18" charset="0"/>
                <a:cs typeface="Times New Roman" panose="02020603050405020304" pitchFamily="18" charset="0"/>
              </a:rPr>
              <a:t> </a:t>
            </a:r>
            <a:r>
              <a:rPr lang="en-US" sz="2800" b="0" i="1" dirty="0" err="1">
                <a:solidFill>
                  <a:srgbClr val="FF0000"/>
                </a:solidFill>
                <a:effectLst/>
                <a:latin typeface="Times New Roman" panose="02020603050405020304" pitchFamily="18" charset="0"/>
                <a:cs typeface="Times New Roman" panose="02020603050405020304" pitchFamily="18" charset="0"/>
              </a:rPr>
              <a:t>hỏi</a:t>
            </a:r>
            <a:r>
              <a:rPr lang="en-US" sz="2800" b="0" i="1"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8" name="TextBox 7">
            <a:extLst>
              <a:ext uri="{FF2B5EF4-FFF2-40B4-BE49-F238E27FC236}">
                <a16:creationId xmlns:a16="http://schemas.microsoft.com/office/drawing/2014/main" id="{9BF27286-2928-42C6-88DC-F2DFA38F8719}"/>
              </a:ext>
            </a:extLst>
          </p:cNvPr>
          <p:cNvSpPr txBox="1"/>
          <p:nvPr/>
        </p:nvSpPr>
        <p:spPr>
          <a:xfrm>
            <a:off x="4519211" y="1030788"/>
            <a:ext cx="3153578" cy="523220"/>
          </a:xfrm>
          <a:prstGeom prst="rect">
            <a:avLst/>
          </a:prstGeom>
          <a:noFill/>
        </p:spPr>
        <p:txBody>
          <a:bodyPr wrap="square">
            <a:spAutoFit/>
          </a:bodyPr>
          <a:lstStyle/>
          <a:p>
            <a:r>
              <a:rPr lang="nl-NL" sz="2800" b="1" dirty="0">
                <a:solidFill>
                  <a:srgbClr val="FF0000"/>
                </a:solidFill>
                <a:effectLst/>
                <a:latin typeface="Times New Roman" panose="02020603050405020304" pitchFamily="18" charset="0"/>
                <a:ea typeface="Times New Roman" panose="02020603050405020304" pitchFamily="18" charset="0"/>
              </a:rPr>
              <a:t>không trong sáng </a:t>
            </a:r>
            <a:endParaRPr lang="en-US" sz="2800" b="1" dirty="0">
              <a:solidFill>
                <a:srgbClr val="FF0000"/>
              </a:solidFill>
            </a:endParaRPr>
          </a:p>
        </p:txBody>
      </p:sp>
      <p:sp>
        <p:nvSpPr>
          <p:cNvPr id="9" name="TextBox 8">
            <a:extLst>
              <a:ext uri="{FF2B5EF4-FFF2-40B4-BE49-F238E27FC236}">
                <a16:creationId xmlns:a16="http://schemas.microsoft.com/office/drawing/2014/main" id="{1AF8437D-50FA-455D-9ED6-BE8AE4BA7FA8}"/>
              </a:ext>
            </a:extLst>
          </p:cNvPr>
          <p:cNvSpPr txBox="1"/>
          <p:nvPr/>
        </p:nvSpPr>
        <p:spPr>
          <a:xfrm>
            <a:off x="4347532" y="2419999"/>
            <a:ext cx="1998184" cy="523220"/>
          </a:xfrm>
          <a:prstGeom prst="rect">
            <a:avLst/>
          </a:prstGeom>
          <a:noFill/>
        </p:spPr>
        <p:txBody>
          <a:bodyPr wrap="square">
            <a:spAutoFit/>
          </a:bodyPr>
          <a:lstStyle/>
          <a:p>
            <a:r>
              <a:rPr lang="nl-NL" sz="2800" b="1" dirty="0">
                <a:solidFill>
                  <a:srgbClr val="FF0000"/>
                </a:solidFill>
                <a:effectLst/>
                <a:latin typeface="Times New Roman" panose="02020603050405020304" pitchFamily="18" charset="0"/>
                <a:ea typeface="Times New Roman" panose="02020603050405020304" pitchFamily="18" charset="0"/>
              </a:rPr>
              <a:t>trong sáng </a:t>
            </a:r>
            <a:endParaRPr lang="en-US" sz="2800" b="1" dirty="0">
              <a:solidFill>
                <a:srgbClr val="FF0000"/>
              </a:solidFill>
            </a:endParaRPr>
          </a:p>
        </p:txBody>
      </p:sp>
      <p:sp>
        <p:nvSpPr>
          <p:cNvPr id="10" name="TextBox 9">
            <a:extLst>
              <a:ext uri="{FF2B5EF4-FFF2-40B4-BE49-F238E27FC236}">
                <a16:creationId xmlns:a16="http://schemas.microsoft.com/office/drawing/2014/main" id="{1FC0F5AD-2B66-4771-B8AE-D1E78274CF9A}"/>
              </a:ext>
            </a:extLst>
          </p:cNvPr>
          <p:cNvSpPr txBox="1"/>
          <p:nvPr/>
        </p:nvSpPr>
        <p:spPr>
          <a:xfrm>
            <a:off x="4130867" y="3718349"/>
            <a:ext cx="1998184" cy="523220"/>
          </a:xfrm>
          <a:prstGeom prst="rect">
            <a:avLst/>
          </a:prstGeom>
          <a:noFill/>
        </p:spPr>
        <p:txBody>
          <a:bodyPr wrap="square">
            <a:spAutoFit/>
          </a:bodyPr>
          <a:lstStyle/>
          <a:p>
            <a:r>
              <a:rPr lang="nl-NL" sz="2800" b="1" dirty="0">
                <a:solidFill>
                  <a:srgbClr val="FF0000"/>
                </a:solidFill>
                <a:effectLst/>
                <a:latin typeface="Times New Roman" panose="02020603050405020304" pitchFamily="18" charset="0"/>
                <a:ea typeface="Times New Roman" panose="02020603050405020304" pitchFamily="18" charset="0"/>
              </a:rPr>
              <a:t>trong sáng </a:t>
            </a:r>
            <a:endParaRPr lang="en-US" sz="2800" b="1" dirty="0">
              <a:solidFill>
                <a:srgbClr val="FF0000"/>
              </a:solidFill>
            </a:endParaRPr>
          </a:p>
        </p:txBody>
      </p:sp>
      <p:sp>
        <p:nvSpPr>
          <p:cNvPr id="11" name="TextBox 10">
            <a:extLst>
              <a:ext uri="{FF2B5EF4-FFF2-40B4-BE49-F238E27FC236}">
                <a16:creationId xmlns:a16="http://schemas.microsoft.com/office/drawing/2014/main" id="{867750B1-4BBE-43A0-8A06-73705766B1F8}"/>
              </a:ext>
            </a:extLst>
          </p:cNvPr>
          <p:cNvSpPr txBox="1"/>
          <p:nvPr/>
        </p:nvSpPr>
        <p:spPr>
          <a:xfrm>
            <a:off x="3180203" y="5016699"/>
            <a:ext cx="1998184" cy="523220"/>
          </a:xfrm>
          <a:prstGeom prst="rect">
            <a:avLst/>
          </a:prstGeom>
          <a:noFill/>
        </p:spPr>
        <p:txBody>
          <a:bodyPr wrap="square">
            <a:spAutoFit/>
          </a:bodyPr>
          <a:lstStyle/>
          <a:p>
            <a:r>
              <a:rPr lang="nl-NL" sz="2800" b="1" dirty="0">
                <a:solidFill>
                  <a:srgbClr val="FF0000"/>
                </a:solidFill>
                <a:effectLst/>
                <a:latin typeface="Times New Roman" panose="02020603050405020304" pitchFamily="18" charset="0"/>
                <a:ea typeface="Times New Roman" panose="02020603050405020304" pitchFamily="18" charset="0"/>
              </a:rPr>
              <a:t>trong sáng </a:t>
            </a:r>
            <a:endParaRPr lang="en-US" sz="2800" b="1" dirty="0">
              <a:solidFill>
                <a:srgbClr val="FF0000"/>
              </a:solidFill>
            </a:endParaRPr>
          </a:p>
        </p:txBody>
      </p:sp>
    </p:spTree>
    <p:extLst>
      <p:ext uri="{BB962C8B-B14F-4D97-AF65-F5344CB8AC3E}">
        <p14:creationId xmlns:p14="http://schemas.microsoft.com/office/powerpoint/2010/main" val="24324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6A99B-1420-4C5E-B8C9-0006DEEC2ADA}"/>
              </a:ext>
            </a:extLst>
          </p:cNvPr>
          <p:cNvSpPr txBox="1"/>
          <p:nvPr/>
        </p:nvSpPr>
        <p:spPr>
          <a:xfrm>
            <a:off x="316276" y="198305"/>
            <a:ext cx="11559448" cy="5570756"/>
          </a:xfrm>
          <a:prstGeom prst="rect">
            <a:avLst/>
          </a:prstGeom>
          <a:noFill/>
        </p:spPr>
        <p:txBody>
          <a:bodyPr wrap="square">
            <a:spAutoFit/>
          </a:bodyPr>
          <a:lstStyle/>
          <a:p>
            <a:pPr>
              <a:spcBef>
                <a:spcPts val="1200"/>
              </a:spcBef>
              <a:spcAft>
                <a:spcPts val="1200"/>
              </a:spcAft>
            </a:pPr>
            <a:r>
              <a:rPr lang="en-US" sz="2800" b="1" i="0" dirty="0" err="1">
                <a:solidFill>
                  <a:srgbClr val="000000"/>
                </a:solidFill>
                <a:effectLst/>
                <a:latin typeface="Times New Roman" panose="02020603050405020304" pitchFamily="18" charset="0"/>
                <a:cs typeface="Times New Roman" panose="02020603050405020304" pitchFamily="18" charset="0"/>
              </a:rPr>
              <a:t>Bài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 2 (Trang 45 – SGK)</a:t>
            </a:r>
            <a:r>
              <a:rPr lang="vi-VN" sz="2800" b="0"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Hãy đọc lời quảng cáo sau đây và cho biết từ nước ngoài nào không cần thiết sử dụng vì đã có từ tiếng việt có ý nghĩa và sắc thái biểu cảm thích hợp với nội dung cần biểu đạt.</a:t>
            </a:r>
            <a:endParaRPr lang="en-US" sz="2800" b="1" i="0" dirty="0">
              <a:solidFill>
                <a:srgbClr val="000000"/>
              </a:solidFill>
              <a:effectLst/>
              <a:latin typeface="Times New Roman" panose="02020603050405020304" pitchFamily="18" charset="0"/>
              <a:cs typeface="Times New Roman" panose="02020603050405020304" pitchFamily="18" charset="0"/>
            </a:endParaRPr>
          </a:p>
          <a:p>
            <a:pPr>
              <a:spcBef>
                <a:spcPts val="1200"/>
              </a:spcBef>
              <a:spcAft>
                <a:spcPts val="1200"/>
              </a:spcAft>
            </a:pPr>
            <a:br>
              <a:rPr lang="vi-VN" sz="2800" dirty="0">
                <a:latin typeface="Times New Roman" panose="02020603050405020304" pitchFamily="18" charset="0"/>
                <a:cs typeface="Times New Roman" panose="02020603050405020304" pitchFamily="18" charset="0"/>
              </a:rPr>
            </a:br>
            <a:r>
              <a:rPr lang="vi-VN" sz="2800" b="0" i="1" dirty="0">
                <a:solidFill>
                  <a:srgbClr val="000000"/>
                </a:solidFill>
                <a:effectLst/>
                <a:latin typeface="Times New Roman" panose="02020603050405020304" pitchFamily="18" charset="0"/>
                <a:cs typeface="Times New Roman" panose="02020603050405020304" pitchFamily="18" charset="0"/>
              </a:rPr>
              <a:t>Bạn chờ đợi gì trong ngày lễ Tình nhân – một ngày hạnh phúc của những đôi lứa yêu nhau và luôn mong muốn mang đến cho nhau những gì ngọt ngào nhất?</a:t>
            </a:r>
            <a:br>
              <a:rPr lang="vi-VN" sz="2800" dirty="0">
                <a:latin typeface="Times New Roman" panose="02020603050405020304" pitchFamily="18" charset="0"/>
                <a:cs typeface="Times New Roman" panose="02020603050405020304" pitchFamily="18" charset="0"/>
              </a:rPr>
            </a:br>
            <a:r>
              <a:rPr lang="vi-VN" sz="2800" b="0" i="1" dirty="0">
                <a:solidFill>
                  <a:srgbClr val="000000"/>
                </a:solidFill>
                <a:effectLst/>
                <a:latin typeface="Times New Roman" panose="02020603050405020304" pitchFamily="18" charset="0"/>
                <a:cs typeface="Times New Roman" panose="02020603050405020304" pitchFamily="18" charset="0"/>
              </a:rPr>
              <a:t>Ca sĩ V tiết lộ: :Tôi là con người dễ thương và lãng mạn, hiện tại tôi cũng yêu như thế”. Vậy lãng mạn trong ngày Valentine của chàng hoàng tử này sẽ như thế nào?</a:t>
            </a:r>
            <a:br>
              <a:rPr lang="vi-VN" sz="2800" dirty="0">
                <a:latin typeface="Times New Roman" panose="02020603050405020304" pitchFamily="18" charset="0"/>
                <a:cs typeface="Times New Roman" panose="02020603050405020304" pitchFamily="18" charset="0"/>
              </a:rPr>
            </a:br>
            <a:r>
              <a:rPr lang="vi-VN" sz="2800" b="0" i="1" dirty="0">
                <a:solidFill>
                  <a:srgbClr val="000000"/>
                </a:solidFill>
                <a:effectLst/>
                <a:latin typeface="Times New Roman" panose="02020603050405020304" pitchFamily="18" charset="0"/>
                <a:cs typeface="Times New Roman" panose="02020603050405020304" pitchFamily="18" charset="0"/>
              </a:rPr>
              <a:t>Còn ca sĩ T vẫn luôn mơ về một chàng “bạch mã hoàng tử”, vậy nàng mong chờ chàng hoàng tử của mình sẽ ra sao trong ngày Tình yêu?</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B314D96-9FF6-41CB-9EC5-26715EEAB02D}"/>
              </a:ext>
            </a:extLst>
          </p:cNvPr>
          <p:cNvSpPr txBox="1"/>
          <p:nvPr/>
        </p:nvSpPr>
        <p:spPr>
          <a:xfrm>
            <a:off x="5450594" y="3930134"/>
            <a:ext cx="2536634" cy="523220"/>
          </a:xfrm>
          <a:prstGeom prst="rect">
            <a:avLst/>
          </a:prstGeom>
          <a:noFill/>
        </p:spPr>
        <p:txBody>
          <a:bodyPr wrap="square">
            <a:spAutoFit/>
          </a:bodyPr>
          <a:lstStyle/>
          <a:p>
            <a:r>
              <a:rPr lang="vi-VN" sz="2800" b="0" i="1" dirty="0">
                <a:solidFill>
                  <a:srgbClr val="FF0000"/>
                </a:solidFill>
                <a:effectLst/>
                <a:latin typeface="Times New Roman" panose="02020603050405020304" pitchFamily="18" charset="0"/>
                <a:cs typeface="Times New Roman" panose="02020603050405020304" pitchFamily="18" charset="0"/>
              </a:rPr>
              <a:t>Valentine </a:t>
            </a:r>
            <a:endParaRPr lang="en-US" sz="2800" dirty="0">
              <a:solidFill>
                <a:srgbClr val="FF0000"/>
              </a:solidFill>
            </a:endParaRPr>
          </a:p>
        </p:txBody>
      </p:sp>
    </p:spTree>
    <p:extLst>
      <p:ext uri="{BB962C8B-B14F-4D97-AF65-F5344CB8AC3E}">
        <p14:creationId xmlns:p14="http://schemas.microsoft.com/office/powerpoint/2010/main" val="27339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Freeform: Shape 15">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8" name="Isosceles Triangle 17">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9A300202-2680-489B-BED0-98D01739DA2E}"/>
              </a:ext>
            </a:extLst>
          </p:cNvPr>
          <p:cNvPicPr>
            <a:picLocks noChangeAspect="1"/>
          </p:cNvPicPr>
          <p:nvPr/>
        </p:nvPicPr>
        <p:blipFill>
          <a:blip r:embed="rId2"/>
          <a:stretch>
            <a:fillRect/>
          </a:stretch>
        </p:blipFill>
        <p:spPr>
          <a:xfrm>
            <a:off x="5936748" y="358236"/>
            <a:ext cx="2706904" cy="2167680"/>
          </a:xfrm>
          <a:prstGeom prst="rect">
            <a:avLst/>
          </a:prstGeom>
        </p:spPr>
      </p:pic>
      <p:sp>
        <p:nvSpPr>
          <p:cNvPr id="30" name="Isosceles Triangle 29">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AA950FA-D6D3-431F-BC8F-FD2C344D6684}"/>
              </a:ext>
            </a:extLst>
          </p:cNvPr>
          <p:cNvPicPr>
            <a:picLocks noChangeAspect="1"/>
          </p:cNvPicPr>
          <p:nvPr/>
        </p:nvPicPr>
        <p:blipFill>
          <a:blip r:embed="rId3"/>
          <a:stretch>
            <a:fillRect/>
          </a:stretch>
        </p:blipFill>
        <p:spPr>
          <a:xfrm>
            <a:off x="8349156" y="2211967"/>
            <a:ext cx="2520258" cy="2167680"/>
          </a:xfrm>
          <a:prstGeom prst="rect">
            <a:avLst/>
          </a:prstGeom>
        </p:spPr>
      </p:pic>
      <p:pic>
        <p:nvPicPr>
          <p:cNvPr id="6" name="Picture 5">
            <a:extLst>
              <a:ext uri="{FF2B5EF4-FFF2-40B4-BE49-F238E27FC236}">
                <a16:creationId xmlns:a16="http://schemas.microsoft.com/office/drawing/2014/main" id="{C0D8B4B6-189A-4AB7-B042-E0FF84F40A07}"/>
              </a:ext>
            </a:extLst>
          </p:cNvPr>
          <p:cNvPicPr>
            <a:picLocks noChangeAspect="1"/>
          </p:cNvPicPr>
          <p:nvPr/>
        </p:nvPicPr>
        <p:blipFill>
          <a:blip r:embed="rId4"/>
          <a:stretch>
            <a:fillRect/>
          </a:stretch>
        </p:blipFill>
        <p:spPr>
          <a:xfrm>
            <a:off x="5926892" y="4412847"/>
            <a:ext cx="2969271" cy="2167680"/>
          </a:xfrm>
          <a:prstGeom prst="rect">
            <a:avLst/>
          </a:prstGeom>
        </p:spPr>
      </p:pic>
      <p:sp>
        <p:nvSpPr>
          <p:cNvPr id="21" name="WordArt 3">
            <a:extLst>
              <a:ext uri="{FF2B5EF4-FFF2-40B4-BE49-F238E27FC236}">
                <a16:creationId xmlns:a16="http://schemas.microsoft.com/office/drawing/2014/main" id="{087D2F3F-1736-4314-A875-9AF8D81B6522}"/>
              </a:ext>
            </a:extLst>
          </p:cNvPr>
          <p:cNvSpPr>
            <a:spLocks noChangeArrowheads="1" noChangeShapeType="1" noTextEdit="1"/>
          </p:cNvSpPr>
          <p:nvPr/>
        </p:nvSpPr>
        <p:spPr bwMode="auto">
          <a:xfrm>
            <a:off x="292821" y="2025577"/>
            <a:ext cx="6265875" cy="2701984"/>
          </a:xfrm>
          <a:prstGeom prst="rect">
            <a:avLst/>
          </a:prstGeom>
        </p:spPr>
        <p:txBody>
          <a:bodyPr wrap="none" fromWordArt="1">
            <a:prstTxWarp prst="textPlain">
              <a:avLst>
                <a:gd name="adj" fmla="val 49908"/>
              </a:avLst>
            </a:prstTxWarp>
          </a:bodyPr>
          <a:lstStyle/>
          <a:p>
            <a:pPr algn="ctr"/>
            <a:r>
              <a:rPr lang="en-US" sz="3600" b="1" kern="10" dirty="0">
                <a:ln w="12700">
                  <a:solidFill>
                    <a:srgbClr val="FF0000"/>
                  </a:solidFill>
                  <a:round/>
                  <a:headEnd/>
                  <a:tailEnd/>
                </a:ln>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GIỮ GÌN SỰ TRONG SÁNG </a:t>
            </a:r>
          </a:p>
          <a:p>
            <a:pPr algn="ctr"/>
            <a:r>
              <a:rPr lang="en-US" sz="3600" b="1" kern="10" dirty="0">
                <a:ln w="12700">
                  <a:solidFill>
                    <a:srgbClr val="FF0000"/>
                  </a:solidFill>
                  <a:round/>
                  <a:headEnd/>
                  <a:tailEnd/>
                </a:ln>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CỦA TIẾNG VIỆT</a:t>
            </a:r>
          </a:p>
        </p:txBody>
      </p:sp>
    </p:spTree>
    <p:extLst>
      <p:ext uri="{BB962C8B-B14F-4D97-AF65-F5344CB8AC3E}">
        <p14:creationId xmlns:p14="http://schemas.microsoft.com/office/powerpoint/2010/main" val="319004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557B71-0C1B-43F6-A1F1-8AA328E0015A}"/>
              </a:ext>
            </a:extLst>
          </p:cNvPr>
          <p:cNvSpPr txBox="1"/>
          <p:nvPr/>
        </p:nvSpPr>
        <p:spPr>
          <a:xfrm>
            <a:off x="297456" y="429658"/>
            <a:ext cx="11766014" cy="5840189"/>
          </a:xfrm>
          <a:prstGeom prst="rect">
            <a:avLst/>
          </a:prstGeom>
          <a:noFill/>
        </p:spPr>
        <p:txBody>
          <a:bodyPr wrap="square">
            <a:spAutoFit/>
          </a:bodyPr>
          <a:lstStyle/>
          <a:p>
            <a:pPr marL="0" marR="0" algn="ctr">
              <a:lnSpc>
                <a:spcPct val="150000"/>
              </a:lnSpc>
              <a:spcBef>
                <a:spcPts val="0"/>
              </a:spcBef>
              <a:spcAft>
                <a:spcPts val="0"/>
              </a:spcAft>
            </a:pPr>
            <a:r>
              <a:rPr lang="nl-NL" sz="2800" b="1" dirty="0">
                <a:effectLst/>
                <a:latin typeface="Times New Roman" panose="02020603050405020304" pitchFamily="18" charset="0"/>
                <a:ea typeface="Times New Roman" panose="02020603050405020304" pitchFamily="18" charset="0"/>
              </a:rPr>
              <a:t>BÀI TẬP VỀ NHÀ </a:t>
            </a:r>
          </a:p>
          <a:p>
            <a:pPr marL="0" marR="0">
              <a:lnSpc>
                <a:spcPct val="15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Sưu tầm những thành ngữ, tục ngữ, ca dao về lời ăn tiếng nói về sự học hỏi trong cách nói năng hàng ngày. </a:t>
            </a:r>
            <a:endParaRPr lang="en-US" sz="2800" i="1"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Xem lại bài văn của chính mình và chữa những lỗi diễn đạt chưa trong sáng. </a:t>
            </a:r>
            <a:endParaRPr lang="en-US" sz="2800" i="1" dirty="0">
              <a:effectLst/>
              <a:latin typeface="Times New Roman" panose="02020603050405020304" pitchFamily="18" charset="0"/>
              <a:ea typeface="Times New Roman" panose="02020603050405020304" pitchFamily="18" charset="0"/>
            </a:endParaRPr>
          </a:p>
          <a:p>
            <a:pPr>
              <a:lnSpc>
                <a:spcPct val="150000"/>
              </a:lnSpc>
            </a:pPr>
            <a:r>
              <a:rPr lang="fr-FR" sz="2800" i="1" dirty="0">
                <a:effectLst/>
                <a:latin typeface="Times New Roman" panose="02020603050405020304" pitchFamily="18" charset="0"/>
                <a:ea typeface="Times New Roman" panose="02020603050405020304" pitchFamily="18" charset="0"/>
              </a:rPr>
              <a:t>- Anh (</a:t>
            </a:r>
            <a:r>
              <a:rPr lang="fr-FR" sz="2800" i="1" dirty="0" err="1">
                <a:effectLst/>
                <a:latin typeface="Times New Roman" panose="02020603050405020304" pitchFamily="18" charset="0"/>
                <a:ea typeface="Times New Roman" panose="02020603050405020304" pitchFamily="18" charset="0"/>
              </a:rPr>
              <a:t>chị</a:t>
            </a:r>
            <a:r>
              <a:rPr lang="fr-FR" sz="2800" i="1" dirty="0">
                <a:effectLst/>
                <a:latin typeface="Times New Roman" panose="02020603050405020304" pitchFamily="18" charset="0"/>
                <a:ea typeface="Times New Roman" panose="02020603050405020304" pitchFamily="18" charset="0"/>
              </a:rPr>
              <a:t> ) </a:t>
            </a:r>
            <a:r>
              <a:rPr lang="fr-FR" sz="2800" i="1" dirty="0" err="1">
                <a:effectLst/>
                <a:latin typeface="Times New Roman" panose="02020603050405020304" pitchFamily="18" charset="0"/>
                <a:ea typeface="Times New Roman" panose="02020603050405020304" pitchFamily="18" charset="0"/>
              </a:rPr>
              <a:t>hãy</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cho</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biết</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nguyên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nhân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nào</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dẫn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đến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việc</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sử</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dụng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ngôn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ngữ</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một</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cách</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kì</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quặc</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của</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một</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bộ</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phận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không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nhỏ</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học</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sinh</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hiện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nay</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Từ</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những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thực</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trạng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và</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nguyên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nhân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sử</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dụng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tiếng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Việt</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như</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trên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anh</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chị</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hãy</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được</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đưa</a:t>
            </a:r>
            <a:r>
              <a:rPr lang="fr-FR" sz="2800" i="1" dirty="0">
                <a:effectLst/>
                <a:latin typeface="Times New Roman" panose="02020603050405020304" pitchFamily="18" charset="0"/>
                <a:ea typeface="Times New Roman" panose="02020603050405020304" pitchFamily="18" charset="0"/>
              </a:rPr>
              <a:t> ra </a:t>
            </a:r>
            <a:r>
              <a:rPr lang="fr-FR" sz="2800" i="1" dirty="0" err="1">
                <a:effectLst/>
                <a:latin typeface="Times New Roman" panose="02020603050405020304" pitchFamily="18" charset="0"/>
                <a:ea typeface="Times New Roman" panose="02020603050405020304" pitchFamily="18" charset="0"/>
              </a:rPr>
              <a:t>một</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số</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giải</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pháp</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nhằm</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giữ</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gìn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sự</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trong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sáng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của</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Tiếng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Việt</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trong</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giai</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đoạn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hiện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nay</a:t>
            </a:r>
            <a:r>
              <a:rPr lang="fr-FR" sz="2800" i="1" dirty="0">
                <a:effectLst/>
                <a:latin typeface="Times New Roman" panose="02020603050405020304" pitchFamily="18" charset="0"/>
                <a:ea typeface="Times New Roman" panose="02020603050405020304" pitchFamily="18" charset="0"/>
              </a:rPr>
              <a:t> ? </a:t>
            </a:r>
            <a:r>
              <a:rPr lang="fr-FR" sz="2800" i="1" dirty="0" err="1">
                <a:effectLst/>
                <a:latin typeface="Times New Roman" panose="02020603050405020304" pitchFamily="18" charset="0"/>
                <a:ea typeface="Times New Roman" panose="02020603050405020304" pitchFamily="18" charset="0"/>
              </a:rPr>
              <a:t>Nêu</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cách</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sửa</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chữa</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của</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bản</a:t>
            </a:r>
            <a:r>
              <a:rPr lang="fr-FR" sz="2800" i="1" dirty="0">
                <a:effectLst/>
                <a:latin typeface="Times New Roman" panose="02020603050405020304" pitchFamily="18" charset="0"/>
                <a:ea typeface="Times New Roman" panose="02020603050405020304" pitchFamily="18" charset="0"/>
              </a:rPr>
              <a:t> </a:t>
            </a:r>
            <a:r>
              <a:rPr lang="fr-FR" sz="2800" i="1" dirty="0" err="1">
                <a:effectLst/>
                <a:latin typeface="Times New Roman" panose="02020603050405020304" pitchFamily="18" charset="0"/>
                <a:ea typeface="Times New Roman" panose="02020603050405020304" pitchFamily="18" charset="0"/>
              </a:rPr>
              <a:t>thân</a:t>
            </a:r>
            <a:endParaRPr lang="en-US" sz="2800" i="1" dirty="0"/>
          </a:p>
        </p:txBody>
      </p:sp>
    </p:spTree>
    <p:extLst>
      <p:ext uri="{BB962C8B-B14F-4D97-AF65-F5344CB8AC3E}">
        <p14:creationId xmlns:p14="http://schemas.microsoft.com/office/powerpoint/2010/main" val="366724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588px-Alphonse_Daudet_2">
            <a:hlinkClick r:id="rId2"/>
            <a:extLst>
              <a:ext uri="{FF2B5EF4-FFF2-40B4-BE49-F238E27FC236}">
                <a16:creationId xmlns:a16="http://schemas.microsoft.com/office/drawing/2014/main" id="{CC14BC22-5C59-4313-ACC6-97E20BA34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328" y="556536"/>
            <a:ext cx="3739793" cy="412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A706848C-82F2-434D-A7EC-C99C9C075851}"/>
              </a:ext>
            </a:extLst>
          </p:cNvPr>
          <p:cNvSpPr>
            <a:spLocks noChangeArrowheads="1"/>
          </p:cNvSpPr>
          <p:nvPr/>
        </p:nvSpPr>
        <p:spPr bwMode="auto">
          <a:xfrm>
            <a:off x="6835962" y="36161"/>
            <a:ext cx="52325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An-</a:t>
            </a:r>
            <a:r>
              <a:rPr lang="en-US" altLang="en-US" sz="2400" dirty="0" err="1"/>
              <a:t>phông</a:t>
            </a:r>
            <a:r>
              <a:rPr lang="en-US" altLang="en-US" sz="2400" dirty="0"/>
              <a:t>-</a:t>
            </a:r>
            <a:r>
              <a:rPr lang="en-US" altLang="en-US" sz="2400" dirty="0" err="1"/>
              <a:t>xơ</a:t>
            </a:r>
            <a:r>
              <a:rPr lang="en-US" altLang="en-US" sz="2400" dirty="0"/>
              <a:t> </a:t>
            </a:r>
            <a:r>
              <a:rPr lang="en-US" altLang="en-US" sz="2400" dirty="0" err="1"/>
              <a:t>Đô-đê</a:t>
            </a:r>
            <a:r>
              <a:rPr lang="en-US" altLang="en-US" sz="2400" dirty="0"/>
              <a:t> ( </a:t>
            </a:r>
            <a:r>
              <a:rPr lang="en-US" altLang="en-US" sz="2400" dirty="0" err="1"/>
              <a:t>Nhà</a:t>
            </a:r>
            <a:r>
              <a:rPr lang="en-US" altLang="en-US" sz="2400" dirty="0"/>
              <a:t> </a:t>
            </a:r>
            <a:r>
              <a:rPr lang="en-US" altLang="en-US" sz="2400" dirty="0" err="1"/>
              <a:t>văn</a:t>
            </a:r>
            <a:r>
              <a:rPr lang="en-US" altLang="en-US" sz="2400" dirty="0"/>
              <a:t> </a:t>
            </a:r>
            <a:r>
              <a:rPr lang="en-US" altLang="en-US" sz="2400" dirty="0" err="1"/>
              <a:t>Pháp</a:t>
            </a:r>
            <a:r>
              <a:rPr lang="en-US" altLang="en-US" sz="2400" dirty="0"/>
              <a:t>)</a:t>
            </a:r>
          </a:p>
        </p:txBody>
      </p:sp>
      <p:sp>
        <p:nvSpPr>
          <p:cNvPr id="7" name="Text Box 2">
            <a:extLst>
              <a:ext uri="{FF2B5EF4-FFF2-40B4-BE49-F238E27FC236}">
                <a16:creationId xmlns:a16="http://schemas.microsoft.com/office/drawing/2014/main" id="{FCA5EC11-F56B-46F6-8016-27F01E38D169}"/>
              </a:ext>
            </a:extLst>
          </p:cNvPr>
          <p:cNvSpPr txBox="1">
            <a:spLocks noChangeArrowheads="1"/>
          </p:cNvSpPr>
          <p:nvPr/>
        </p:nvSpPr>
        <p:spPr bwMode="auto">
          <a:xfrm>
            <a:off x="6167919" y="4634901"/>
            <a:ext cx="5684749" cy="211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2800" b="1" i="1" dirty="0">
                <a:latin typeface="Times New Roman" panose="02020603050405020304" pitchFamily="18" charset="0"/>
              </a:rPr>
              <a:t>“Khi </a:t>
            </a:r>
            <a:r>
              <a:rPr lang="en-US" altLang="en-US" sz="2800" b="1" i="1" dirty="0" err="1">
                <a:latin typeface="Times New Roman" panose="02020603050405020304" pitchFamily="18" charset="0"/>
              </a:rPr>
              <a:t>một</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dân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tộc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rơi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vào</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vòng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nô</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lệ</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chừng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nào</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họ</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vẫn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giữ</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vững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tiếng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nói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của</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mình</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thì</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chẳng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khác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gì</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nắm</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được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chìa</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khoá</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chốn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lao</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tù</a:t>
            </a:r>
            <a:r>
              <a:rPr lang="en-US" altLang="en-US" sz="2800" b="1" i="1" dirty="0">
                <a:latin typeface="Times New Roman" panose="02020603050405020304" pitchFamily="18" charset="0"/>
              </a:rPr>
              <a:t>…” </a:t>
            </a:r>
          </a:p>
          <a:p>
            <a:pPr eaLnBrk="1" hangingPunct="1">
              <a:lnSpc>
                <a:spcPct val="90000"/>
              </a:lnSpc>
              <a:spcBef>
                <a:spcPct val="20000"/>
              </a:spcBef>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Buổi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học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cuối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cùng</a:t>
            </a:r>
            <a:r>
              <a:rPr lang="en-US" altLang="en-US" sz="2800" b="1" dirty="0">
                <a:latin typeface="Times New Roman" panose="02020603050405020304" pitchFamily="18" charset="0"/>
              </a:rPr>
              <a:t>). </a:t>
            </a:r>
          </a:p>
        </p:txBody>
      </p:sp>
      <p:pic>
        <p:nvPicPr>
          <p:cNvPr id="9" name="Picture 6" descr="ANd9GcTKK1qcagSFrxybO-rbBSN2kO7_A0jH6sesA45a8whHU8aIH8uRgyoOgKs">
            <a:hlinkClick r:id="rId4"/>
            <a:extLst>
              <a:ext uri="{FF2B5EF4-FFF2-40B4-BE49-F238E27FC236}">
                <a16:creationId xmlns:a16="http://schemas.microsoft.com/office/drawing/2014/main" id="{35E579C1-9B2D-470A-BEAF-47307C15A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17" y="1754116"/>
            <a:ext cx="4469456" cy="500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a:extLst>
              <a:ext uri="{FF2B5EF4-FFF2-40B4-BE49-F238E27FC236}">
                <a16:creationId xmlns:a16="http://schemas.microsoft.com/office/drawing/2014/main" id="{800CBC77-AA14-450E-AD3A-81D667DBE50C}"/>
              </a:ext>
            </a:extLst>
          </p:cNvPr>
          <p:cNvSpPr txBox="1">
            <a:spLocks noChangeArrowheads="1"/>
          </p:cNvSpPr>
          <p:nvPr/>
        </p:nvSpPr>
        <p:spPr bwMode="auto">
          <a:xfrm>
            <a:off x="1141047" y="6302146"/>
            <a:ext cx="2608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C00000"/>
                </a:solidFill>
              </a:rPr>
              <a:t>Nguyễn</a:t>
            </a:r>
            <a:r>
              <a:rPr lang="en-US" altLang="en-US" sz="2400" b="1" dirty="0">
                <a:solidFill>
                  <a:srgbClr val="C00000"/>
                </a:solidFill>
              </a:rPr>
              <a:t> </a:t>
            </a:r>
            <a:r>
              <a:rPr lang="en-US" altLang="en-US" sz="2400" b="1" dirty="0" err="1">
                <a:solidFill>
                  <a:srgbClr val="C00000"/>
                </a:solidFill>
              </a:rPr>
              <a:t>Trãi</a:t>
            </a:r>
            <a:endParaRPr lang="en-US" altLang="en-US" sz="2400" b="1" dirty="0">
              <a:solidFill>
                <a:srgbClr val="C00000"/>
              </a:solidFill>
            </a:endParaRPr>
          </a:p>
        </p:txBody>
      </p:sp>
      <p:sp>
        <p:nvSpPr>
          <p:cNvPr id="12" name="Text Box 5">
            <a:extLst>
              <a:ext uri="{FF2B5EF4-FFF2-40B4-BE49-F238E27FC236}">
                <a16:creationId xmlns:a16="http://schemas.microsoft.com/office/drawing/2014/main" id="{028E4446-8E8C-4DDF-8564-A5033DBD001B}"/>
              </a:ext>
            </a:extLst>
          </p:cNvPr>
          <p:cNvSpPr txBox="1">
            <a:spLocks noChangeArrowheads="1"/>
          </p:cNvSpPr>
          <p:nvPr/>
        </p:nvSpPr>
        <p:spPr bwMode="auto">
          <a:xfrm>
            <a:off x="266234" y="110589"/>
            <a:ext cx="5232523"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2800" b="1" i="1" dirty="0">
                <a:latin typeface="Times New Roman" panose="02020603050405020304" pitchFamily="18" charset="0"/>
              </a:rPr>
              <a:t>“</a:t>
            </a:r>
            <a:r>
              <a:rPr lang="en-US" altLang="en-US" sz="2800" b="1" i="1" dirty="0" err="1">
                <a:latin typeface="Times New Roman" panose="02020603050405020304" pitchFamily="18" charset="0"/>
              </a:rPr>
              <a:t>Người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nước</a:t>
            </a:r>
            <a:r>
              <a:rPr lang="en-US" altLang="en-US" sz="2800" b="1" i="1" dirty="0">
                <a:latin typeface="Times New Roman" panose="02020603050405020304" pitchFamily="18" charset="0"/>
              </a:rPr>
              <a:t> ta </a:t>
            </a:r>
            <a:r>
              <a:rPr lang="en-US" altLang="en-US" sz="2800" b="1" i="1" dirty="0" err="1">
                <a:latin typeface="Times New Roman" panose="02020603050405020304" pitchFamily="18" charset="0"/>
              </a:rPr>
              <a:t>không</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được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bắt</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chước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ngôn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ngữ</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và</a:t>
            </a:r>
            <a:r>
              <a:rPr lang="en-US" altLang="en-US" sz="2800" b="1" i="1" dirty="0">
                <a:latin typeface="Times New Roman" panose="02020603050405020304" pitchFamily="18" charset="0"/>
              </a:rPr>
              <a:t> y </a:t>
            </a:r>
            <a:r>
              <a:rPr lang="en-US" altLang="en-US" sz="2800" b="1" i="1" dirty="0" err="1">
                <a:latin typeface="Times New Roman" panose="02020603050405020304" pitchFamily="18" charset="0"/>
              </a:rPr>
              <a:t>phục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nước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ngoài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để</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làm</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loạn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ngôn</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ngữ</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và</a:t>
            </a:r>
            <a:r>
              <a:rPr lang="en-US" altLang="en-US" sz="2800" b="1" i="1" dirty="0">
                <a:latin typeface="Times New Roman" panose="02020603050405020304" pitchFamily="18" charset="0"/>
              </a:rPr>
              <a:t> y </a:t>
            </a:r>
            <a:r>
              <a:rPr lang="en-US" altLang="en-US" sz="2800" b="1" i="1" dirty="0" err="1">
                <a:latin typeface="Times New Roman" panose="02020603050405020304" pitchFamily="18" charset="0"/>
              </a:rPr>
              <a:t>phục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nước</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nhà</a:t>
            </a:r>
            <a:r>
              <a:rPr lang="en-US" altLang="en-US" sz="2800" b="1" i="1" dirty="0">
                <a:latin typeface="Times New Roman" panose="02020603050405020304" pitchFamily="18" charset="0"/>
              </a:rPr>
              <a:t>” ( </a:t>
            </a:r>
            <a:r>
              <a:rPr lang="en-US" altLang="en-US" sz="2800" b="1" i="1" dirty="0" err="1">
                <a:latin typeface="Times New Roman" panose="02020603050405020304" pitchFamily="18" charset="0"/>
              </a:rPr>
              <a:t>Dư</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địa</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chí</a:t>
            </a:r>
            <a:r>
              <a:rPr lang="en-US" altLang="en-US" sz="2800" b="1" i="1" dirty="0">
                <a:latin typeface="Times New Roman" panose="02020603050405020304" pitchFamily="18" charset="0"/>
              </a:rPr>
              <a:t>)</a:t>
            </a:r>
            <a:endParaRPr lang="en-US" altLang="en-US" sz="2800" b="1" dirty="0">
              <a:latin typeface="Times New Roman" panose="02020603050405020304" pitchFamily="18" charset="0"/>
            </a:endParaRPr>
          </a:p>
        </p:txBody>
      </p:sp>
    </p:spTree>
    <p:extLst>
      <p:ext uri="{BB962C8B-B14F-4D97-AF65-F5344CB8AC3E}">
        <p14:creationId xmlns:p14="http://schemas.microsoft.com/office/powerpoint/2010/main" val="7367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xit" presetSubtype="10" fill="hold" nodeType="withEffect">
                                  <p:stCondLst>
                                    <p:cond delay="0"/>
                                  </p:stCondLst>
                                  <p:childTnLst>
                                    <p:animEffect transition="out" filter="checkerboard(across)">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5" presetClass="exit" presetSubtype="10" fill="hold" grpId="1" nodeType="withEffect">
                                  <p:stCondLst>
                                    <p:cond delay="0"/>
                                  </p:stCondLst>
                                  <p:childTnLst>
                                    <p:animEffect transition="out" filter="checkerboard(across)">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1" nodeType="clickEffect">
                                  <p:stCondLst>
                                    <p:cond delay="0"/>
                                  </p:stCondLst>
                                  <p:childTnLst>
                                    <p:animEffect transition="out" filter="checkerboard(across)">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5"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3668AA-55FD-4675-99BC-8D6C4E16EF06}"/>
              </a:ext>
            </a:extLst>
          </p:cNvPr>
          <p:cNvPicPr>
            <a:picLocks noChangeAspect="1"/>
          </p:cNvPicPr>
          <p:nvPr/>
        </p:nvPicPr>
        <p:blipFill rotWithShape="1">
          <a:blip r:embed="rId2"/>
          <a:srcRect l="12498" r="31503" b="2"/>
          <a:stretch/>
        </p:blipFill>
        <p:spPr>
          <a:xfrm>
            <a:off x="3666813" y="966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7" name="Picture 6">
            <a:extLst>
              <a:ext uri="{FF2B5EF4-FFF2-40B4-BE49-F238E27FC236}">
                <a16:creationId xmlns:a16="http://schemas.microsoft.com/office/drawing/2014/main" id="{87E03D46-3A35-4D15-ADCE-CA5680AF4332}"/>
              </a:ext>
            </a:extLst>
          </p:cNvPr>
          <p:cNvPicPr>
            <a:picLocks noChangeAspect="1"/>
          </p:cNvPicPr>
          <p:nvPr/>
        </p:nvPicPr>
        <p:blipFill rotWithShape="1">
          <a:blip r:embed="rId3"/>
          <a:srcRect t="2022" r="1" b="2"/>
          <a:stretch/>
        </p:blipFill>
        <p:spPr>
          <a:xfrm>
            <a:off x="1192706" y="11099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a:extLst>
              <a:ext uri="{FF2B5EF4-FFF2-40B4-BE49-F238E27FC236}">
                <a16:creationId xmlns:a16="http://schemas.microsoft.com/office/drawing/2014/main" id="{7954BB74-B461-48D9-A3CD-6380B37C10DC}"/>
              </a:ext>
            </a:extLst>
          </p:cNvPr>
          <p:cNvPicPr>
            <a:picLocks noChangeAspect="1"/>
          </p:cNvPicPr>
          <p:nvPr/>
        </p:nvPicPr>
        <p:blipFill rotWithShape="1">
          <a:blip r:embed="rId4"/>
          <a:srcRect l="20104" r="30356" b="2"/>
          <a:stretch/>
        </p:blipFill>
        <p:spPr>
          <a:xfrm>
            <a:off x="8170994" y="11099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11" name="TextBox 10">
            <a:extLst>
              <a:ext uri="{FF2B5EF4-FFF2-40B4-BE49-F238E27FC236}">
                <a16:creationId xmlns:a16="http://schemas.microsoft.com/office/drawing/2014/main" id="{23013037-FC00-4C0D-8464-5D01E638B691}"/>
              </a:ext>
            </a:extLst>
          </p:cNvPr>
          <p:cNvSpPr txBox="1"/>
          <p:nvPr/>
        </p:nvSpPr>
        <p:spPr>
          <a:xfrm>
            <a:off x="173486" y="4595842"/>
            <a:ext cx="11845027" cy="1384995"/>
          </a:xfrm>
          <a:prstGeom prst="rect">
            <a:avLst/>
          </a:prstGeom>
          <a:noFill/>
        </p:spPr>
        <p:txBody>
          <a:bodyPr wrap="square">
            <a:spAutoFit/>
          </a:bodyPr>
          <a:lstStyle/>
          <a:p>
            <a:pPr algn="l"/>
            <a:r>
              <a:rPr lang="en-US" b="1" i="1" dirty="0">
                <a:solidFill>
                  <a:srgbClr val="C00000"/>
                </a:solidFill>
                <a:effectLst/>
                <a:latin typeface="Arial" panose="020B0604020202020204" pitchFamily="34" charset="0"/>
              </a:rPr>
              <a:t>“</a:t>
            </a:r>
            <a:r>
              <a:rPr lang="en-US" sz="2800" b="1" i="1" dirty="0" err="1">
                <a:solidFill>
                  <a:srgbClr val="C00000"/>
                </a:solidFill>
                <a:effectLst/>
                <a:latin typeface="Times New Roman" panose="02020603050405020304" pitchFamily="18" charset="0"/>
                <a:cs typeface="Times New Roman" panose="02020603050405020304" pitchFamily="18" charset="0"/>
              </a:rPr>
              <a:t>Tiếng</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nói</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là</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thứ</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của</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cải</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vô</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cùng</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lâu</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đời</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và</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vô</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cùng</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quý</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báu</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của</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dân</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tộc</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Chúng</a:t>
            </a:r>
            <a:r>
              <a:rPr lang="en-US" sz="2800" b="1" i="1" dirty="0">
                <a:solidFill>
                  <a:srgbClr val="C00000"/>
                </a:solidFill>
                <a:effectLst/>
                <a:latin typeface="Times New Roman" panose="02020603050405020304" pitchFamily="18" charset="0"/>
                <a:cs typeface="Times New Roman" panose="02020603050405020304" pitchFamily="18" charset="0"/>
              </a:rPr>
              <a:t> ta </a:t>
            </a:r>
            <a:r>
              <a:rPr lang="en-US" sz="2800" b="1" i="1" dirty="0" err="1">
                <a:solidFill>
                  <a:srgbClr val="C00000"/>
                </a:solidFill>
                <a:effectLst/>
                <a:latin typeface="Times New Roman" panose="02020603050405020304" pitchFamily="18" charset="0"/>
                <a:cs typeface="Times New Roman" panose="02020603050405020304" pitchFamily="18" charset="0"/>
              </a:rPr>
              <a:t>phải</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giữ</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gìn</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nó</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quý</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trọng</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nó</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làm</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cho</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nó</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phổ</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biến</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ngày</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càng</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rộng</a:t>
            </a:r>
            <a:r>
              <a:rPr lang="en-US" sz="2800" b="1" i="1" dirty="0">
                <a:solidFill>
                  <a:srgbClr val="C00000"/>
                </a:solidFill>
                <a:effectLst/>
                <a:latin typeface="Times New Roman" panose="02020603050405020304" pitchFamily="18" charset="0"/>
                <a:cs typeface="Times New Roman" panose="02020603050405020304" pitchFamily="18" charset="0"/>
              </a:rPr>
              <a:t> </a:t>
            </a:r>
            <a:r>
              <a:rPr lang="en-US" sz="2800" b="1" i="1" dirty="0" err="1">
                <a:solidFill>
                  <a:srgbClr val="C00000"/>
                </a:solidFill>
                <a:effectLst/>
                <a:latin typeface="Times New Roman" panose="02020603050405020304" pitchFamily="18" charset="0"/>
                <a:cs typeface="Times New Roman" panose="02020603050405020304" pitchFamily="18" charset="0"/>
              </a:rPr>
              <a:t>khắp</a:t>
            </a:r>
            <a:r>
              <a:rPr lang="en-US" sz="2800" b="1" i="1" dirty="0">
                <a:solidFill>
                  <a:srgbClr val="C00000"/>
                </a:solidFill>
                <a:effectLst/>
                <a:latin typeface="Times New Roman" panose="02020603050405020304" pitchFamily="18" charset="0"/>
                <a:cs typeface="Times New Roman" panose="02020603050405020304" pitchFamily="18" charset="0"/>
              </a:rPr>
              <a:t>”</a:t>
            </a:r>
            <a:endParaRPr lang="en-US" b="1" i="1" dirty="0">
              <a:solidFill>
                <a:srgbClr val="C00000"/>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19AF6DC-6803-40E2-968B-5D9D8E3D9CDF}"/>
              </a:ext>
            </a:extLst>
          </p:cNvPr>
          <p:cNvSpPr txBox="1"/>
          <p:nvPr/>
        </p:nvSpPr>
        <p:spPr>
          <a:xfrm>
            <a:off x="1192706" y="5662565"/>
            <a:ext cx="10643123" cy="1754326"/>
          </a:xfrm>
          <a:prstGeom prst="rect">
            <a:avLst/>
          </a:prstGeom>
          <a:noFill/>
        </p:spPr>
        <p:txBody>
          <a:bodyPr wrap="square">
            <a:spAutoFit/>
          </a:bodyPr>
          <a:lstStyle/>
          <a:p>
            <a:pPr algn="just"/>
            <a:r>
              <a:rPr lang="vi-VN" sz="2400" b="1" dirty="0">
                <a:effectLst/>
                <a:latin typeface="Times New Roman" panose="02020603050405020304" pitchFamily="18" charset="0"/>
                <a:cs typeface="Times New Roman" panose="02020603050405020304" pitchFamily="18" charset="0"/>
              </a:rPr>
              <a:t>trích trong “Bài nói chuyện tại Đại hội lần thứ III của Hội nhà báo Việt Nam”, ngày 8 tháng 9 năm 1962, được đăng trên Báo Nhân dân, số 3089, ra ngày 09 tháng 9 năm 1962</a:t>
            </a:r>
            <a:r>
              <a:rPr lang="vi-VN" b="1" dirty="0">
                <a:solidFill>
                  <a:srgbClr val="777777"/>
                </a:solidFill>
                <a:effectLst/>
                <a:latin typeface="Arial" panose="020B0604020202020204" pitchFamily="34" charset="0"/>
              </a:rPr>
              <a:t>.</a:t>
            </a:r>
            <a:endParaRPr lang="vi-VN" b="0" dirty="0">
              <a:solidFill>
                <a:srgbClr val="777777"/>
              </a:solidFill>
              <a:effectLst/>
              <a:latin typeface="Arial" panose="020B0604020202020204" pitchFamily="34" charset="0"/>
            </a:endParaRPr>
          </a:p>
          <a:p>
            <a:br>
              <a:rPr lang="vi-VN" b="0" dirty="0">
                <a:solidFill>
                  <a:srgbClr val="333333"/>
                </a:solidFill>
                <a:effectLst/>
                <a:latin typeface="Arial" panose="020B0604020202020204" pitchFamily="34" charset="0"/>
              </a:rPr>
            </a:br>
            <a:endParaRPr lang="en-US" dirty="0"/>
          </a:p>
        </p:txBody>
      </p:sp>
    </p:spTree>
    <p:extLst>
      <p:ext uri="{BB962C8B-B14F-4D97-AF65-F5344CB8AC3E}">
        <p14:creationId xmlns:p14="http://schemas.microsoft.com/office/powerpoint/2010/main" val="390723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a:extLst>
              <a:ext uri="{FF2B5EF4-FFF2-40B4-BE49-F238E27FC236}">
                <a16:creationId xmlns:a16="http://schemas.microsoft.com/office/drawing/2014/main" id="{D08B1004-0260-4383-813A-61DB780CA1B2}"/>
              </a:ext>
            </a:extLst>
          </p:cNvPr>
          <p:cNvSpPr>
            <a:spLocks noGrp="1"/>
          </p:cNvSpPr>
          <p:nvPr>
            <p:ph type="title"/>
          </p:nvPr>
        </p:nvSpPr>
        <p:spPr>
          <a:xfrm>
            <a:off x="5021821" y="3812954"/>
            <a:ext cx="6465287" cy="1516014"/>
          </a:xfrm>
        </p:spPr>
        <p:txBody>
          <a:bodyPr vert="horz" lIns="91440" tIns="45720" rIns="91440" bIns="45720" rtlCol="0" anchor="b">
            <a:normAutofit/>
          </a:bodyPr>
          <a:lstStyle/>
          <a:p>
            <a:pPr>
              <a:defRPr/>
            </a:pPr>
            <a:r>
              <a:rPr lang="en-US" sz="4800" b="1" kern="1200">
                <a:solidFill>
                  <a:srgbClr val="FFFFFF"/>
                </a:solidFill>
                <a:latin typeface="+mj-lt"/>
                <a:ea typeface="+mj-ea"/>
                <a:cs typeface="+mj-cs"/>
              </a:rPr>
              <a:t>Quan sát các hình ảnh và nhận xét</a:t>
            </a:r>
          </a:p>
        </p:txBody>
      </p:sp>
      <p:pic>
        <p:nvPicPr>
          <p:cNvPr id="8" name="Picture 7">
            <a:extLst>
              <a:ext uri="{FF2B5EF4-FFF2-40B4-BE49-F238E27FC236}">
                <a16:creationId xmlns:a16="http://schemas.microsoft.com/office/drawing/2014/main" id="{1F4D126B-35F1-4BD8-BA96-1CF73FD720C1}"/>
              </a:ext>
            </a:extLst>
          </p:cNvPr>
          <p:cNvPicPr>
            <a:picLocks noChangeAspect="1"/>
          </p:cNvPicPr>
          <p:nvPr/>
        </p:nvPicPr>
        <p:blipFill rotWithShape="1">
          <a:blip r:embed="rId2"/>
          <a:srcRect l="613" r="5245" b="-2"/>
          <a:stretch/>
        </p:blipFill>
        <p:spPr>
          <a:xfrm>
            <a:off x="317635" y="321733"/>
            <a:ext cx="4151681" cy="3026834"/>
          </a:xfrm>
          <a:prstGeom prst="rect">
            <a:avLst/>
          </a:prstGeom>
        </p:spPr>
      </p:pic>
      <p:pic>
        <p:nvPicPr>
          <p:cNvPr id="5" name="Picture 4">
            <a:extLst>
              <a:ext uri="{FF2B5EF4-FFF2-40B4-BE49-F238E27FC236}">
                <a16:creationId xmlns:a16="http://schemas.microsoft.com/office/drawing/2014/main" id="{BFC3B1C6-0DBE-4322-91AC-D0EFE5FF5E79}"/>
              </a:ext>
            </a:extLst>
          </p:cNvPr>
          <p:cNvPicPr>
            <a:picLocks noChangeAspect="1"/>
          </p:cNvPicPr>
          <p:nvPr/>
        </p:nvPicPr>
        <p:blipFill rotWithShape="1">
          <a:blip r:embed="rId3"/>
          <a:srcRect l="8948" r="2248" b="1"/>
          <a:stretch/>
        </p:blipFill>
        <p:spPr>
          <a:xfrm>
            <a:off x="4638955" y="321733"/>
            <a:ext cx="3539976" cy="2985818"/>
          </a:xfrm>
          <a:prstGeom prst="rect">
            <a:avLst/>
          </a:prstGeom>
        </p:spPr>
      </p:pic>
      <p:pic>
        <p:nvPicPr>
          <p:cNvPr id="7" name="Picture 6">
            <a:extLst>
              <a:ext uri="{FF2B5EF4-FFF2-40B4-BE49-F238E27FC236}">
                <a16:creationId xmlns:a16="http://schemas.microsoft.com/office/drawing/2014/main" id="{F167A809-E3C7-4BA5-8CE3-CD178B9CE23B}"/>
              </a:ext>
            </a:extLst>
          </p:cNvPr>
          <p:cNvPicPr>
            <a:picLocks noChangeAspect="1"/>
          </p:cNvPicPr>
          <p:nvPr/>
        </p:nvPicPr>
        <p:blipFill rotWithShape="1">
          <a:blip r:embed="rId4"/>
          <a:srcRect l="12886" r="3038" b="-4"/>
          <a:stretch/>
        </p:blipFill>
        <p:spPr>
          <a:xfrm>
            <a:off x="8348570" y="321734"/>
            <a:ext cx="3535590" cy="2985818"/>
          </a:xfrm>
          <a:prstGeom prst="rect">
            <a:avLst/>
          </a:prstGeom>
        </p:spPr>
      </p:pic>
      <p:cxnSp>
        <p:nvCxnSpPr>
          <p:cNvPr id="20" name="Straight Connector 19">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8582ADD-2D7B-4223-AF7E-36F91526AA42}"/>
              </a:ext>
            </a:extLst>
          </p:cNvPr>
          <p:cNvPicPr>
            <a:picLocks noChangeAspect="1"/>
          </p:cNvPicPr>
          <p:nvPr/>
        </p:nvPicPr>
        <p:blipFill rotWithShape="1">
          <a:blip r:embed="rId5"/>
          <a:srcRect r="10312" b="-1"/>
          <a:stretch/>
        </p:blipFill>
        <p:spPr>
          <a:xfrm>
            <a:off x="317635" y="3509433"/>
            <a:ext cx="4160452" cy="3026833"/>
          </a:xfrm>
          <a:prstGeom prst="rect">
            <a:avLst/>
          </a:prstGeom>
        </p:spPr>
      </p:pic>
    </p:spTree>
    <p:extLst>
      <p:ext uri="{BB962C8B-B14F-4D97-AF65-F5344CB8AC3E}">
        <p14:creationId xmlns:p14="http://schemas.microsoft.com/office/powerpoint/2010/main" val="380077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C7336F7B-7038-4227-BCAC-E417CC3F6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15" descr="baoVanNghe_saichinhta.jpg">
            <a:extLst>
              <a:ext uri="{FF2B5EF4-FFF2-40B4-BE49-F238E27FC236}">
                <a16:creationId xmlns:a16="http://schemas.microsoft.com/office/drawing/2014/main" id="{0572F52D-FB82-45D6-90D6-48F060C03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34" r="10097" b="2"/>
          <a:stretch/>
        </p:blipFill>
        <p:spPr bwMode="auto">
          <a:xfrm>
            <a:off x="196731" y="175147"/>
            <a:ext cx="3792174" cy="31743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descr="“Xử lý” chứ không phải “sử lý”">
            <a:extLst>
              <a:ext uri="{FF2B5EF4-FFF2-40B4-BE49-F238E27FC236}">
                <a16:creationId xmlns:a16="http://schemas.microsoft.com/office/drawing/2014/main" id="{FB10D6DF-20B3-48C8-8BA7-1997B9897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5" r="13341" b="1"/>
          <a:stretch/>
        </p:blipFill>
        <p:spPr bwMode="auto">
          <a:xfrm>
            <a:off x="8194217" y="175147"/>
            <a:ext cx="3792174" cy="31743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descr="Những tấm biển sai chính tả ‘vô duyên’ nhất">
            <a:extLst>
              <a:ext uri="{FF2B5EF4-FFF2-40B4-BE49-F238E27FC236}">
                <a16:creationId xmlns:a16="http://schemas.microsoft.com/office/drawing/2014/main" id="{103950DC-54CE-4781-B450-887D38F4B2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329" b="1"/>
          <a:stretch/>
        </p:blipFill>
        <p:spPr bwMode="auto">
          <a:xfrm>
            <a:off x="191088" y="3508511"/>
            <a:ext cx="3792174" cy="3171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3" descr="bien_saichinhta4.jpg">
            <a:extLst>
              <a:ext uri="{FF2B5EF4-FFF2-40B4-BE49-F238E27FC236}">
                <a16:creationId xmlns:a16="http://schemas.microsoft.com/office/drawing/2014/main" id="{1E0FF1BA-ECAC-4F0C-BA8A-86FAA061C2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975" r="21330" b="-2"/>
          <a:stretch/>
        </p:blipFill>
        <p:spPr bwMode="auto">
          <a:xfrm>
            <a:off x="4203448" y="3508511"/>
            <a:ext cx="3792174" cy="3171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7" descr="bien_saichinhta9.jpg">
            <a:extLst>
              <a:ext uri="{FF2B5EF4-FFF2-40B4-BE49-F238E27FC236}">
                <a16:creationId xmlns:a16="http://schemas.microsoft.com/office/drawing/2014/main" id="{89EAE552-20F3-4F14-BCFE-A6C25FF8BA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710" r="-5" b="10655"/>
          <a:stretch/>
        </p:blipFill>
        <p:spPr bwMode="auto">
          <a:xfrm>
            <a:off x="8188574" y="3508511"/>
            <a:ext cx="3792174" cy="31714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B837B53-9E3B-4880-AC3D-AC9149FBB402}"/>
              </a:ext>
            </a:extLst>
          </p:cNvPr>
          <p:cNvPicPr>
            <a:picLocks noChangeAspect="1"/>
          </p:cNvPicPr>
          <p:nvPr/>
        </p:nvPicPr>
        <p:blipFill>
          <a:blip r:embed="rId7"/>
          <a:stretch>
            <a:fillRect/>
          </a:stretch>
        </p:blipFill>
        <p:spPr>
          <a:xfrm>
            <a:off x="4203448" y="288924"/>
            <a:ext cx="3690016" cy="3140075"/>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CE19575D-E669-43DF-8BBE-8F5D999ECD60}"/>
              </a:ext>
            </a:extLst>
          </p:cNvPr>
          <p:cNvSpPr>
            <a:spLocks noChangeArrowheads="1"/>
          </p:cNvSpPr>
          <p:nvPr/>
        </p:nvSpPr>
        <p:spPr bwMode="auto">
          <a:xfrm>
            <a:off x="1524001" y="-446604"/>
            <a:ext cx="184731" cy="369332"/>
          </a:xfrm>
          <a:prstGeom prst="rect">
            <a:avLst/>
          </a:prstGeom>
          <a:solidFill>
            <a:srgbClr val="000000"/>
          </a:solidFill>
          <a:ln w="9525">
            <a:solidFill>
              <a:schemeClr val="tx1"/>
            </a:solidFill>
            <a:miter lim="800000"/>
            <a:headEnd/>
            <a:tailEnd/>
          </a:ln>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5363" name="Picture 8" descr="wol_error">
            <a:extLst>
              <a:ext uri="{FF2B5EF4-FFF2-40B4-BE49-F238E27FC236}">
                <a16:creationId xmlns:a16="http://schemas.microsoft.com/office/drawing/2014/main" id="{0C86184C-8A2B-444D-9C81-D5A7002C5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438" y="36449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image002">
            <a:extLst>
              <a:ext uri="{FF2B5EF4-FFF2-40B4-BE49-F238E27FC236}">
                <a16:creationId xmlns:a16="http://schemas.microsoft.com/office/drawing/2014/main" id="{73837E9A-F9A2-450D-828B-C115A3632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0"/>
            <a:ext cx="1173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8D0B22B5-B84C-4337-8CEF-4672F9E8F556}"/>
              </a:ext>
            </a:extLst>
          </p:cNvPr>
          <p:cNvCxnSpPr/>
          <p:nvPr/>
        </p:nvCxnSpPr>
        <p:spPr>
          <a:xfrm>
            <a:off x="8305800" y="3962400"/>
            <a:ext cx="990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7FF6F6CB-32F9-4C9A-9179-40F7B1F322B1}"/>
              </a:ext>
            </a:extLst>
          </p:cNvPr>
          <p:cNvCxnSpPr/>
          <p:nvPr/>
        </p:nvCxnSpPr>
        <p:spPr>
          <a:xfrm>
            <a:off x="3962400" y="4114800"/>
            <a:ext cx="8382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B9E49-3C46-4341-99BF-6072D934F621}"/>
              </a:ext>
            </a:extLst>
          </p:cNvPr>
          <p:cNvSpPr>
            <a:spLocks noGrp="1"/>
          </p:cNvSpPr>
          <p:nvPr>
            <p:ph type="title"/>
          </p:nvPr>
        </p:nvSpPr>
        <p:spPr>
          <a:xfrm>
            <a:off x="204353" y="591344"/>
            <a:ext cx="3758565" cy="4461163"/>
          </a:xfrm>
        </p:spPr>
        <p:txBody>
          <a:bodyPr>
            <a:normAutofit/>
          </a:bodyPr>
          <a:lstStyle/>
          <a:p>
            <a:pPr>
              <a:lnSpc>
                <a:spcPct val="150000"/>
              </a:lnSpc>
              <a:defRPr/>
            </a:pPr>
            <a:r>
              <a:rPr lang="en-US" sz="4000" b="1" dirty="0">
                <a:solidFill>
                  <a:srgbClr val="FFFFFF"/>
                </a:solidFill>
                <a:latin typeface="Times New Roman" panose="02020603050405020304" pitchFamily="18" charset="0"/>
                <a:cs typeface="Times New Roman" panose="02020603050405020304" pitchFamily="18" charset="0"/>
              </a:rPr>
              <a:t>I. </a:t>
            </a:r>
            <a:r>
              <a:rPr lang="en-US" sz="4000" b="1" dirty="0" err="1">
                <a:solidFill>
                  <a:srgbClr val="FFFFFF"/>
                </a:solidFill>
                <a:latin typeface="Times New Roman" panose="02020603050405020304" pitchFamily="18" charset="0"/>
                <a:cs typeface="Times New Roman" panose="02020603050405020304" pitchFamily="18" charset="0"/>
              </a:rPr>
              <a:t>Sự</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trong</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sáng</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của</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Tiếng</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Việt</a:t>
            </a:r>
            <a:endParaRPr lang="en-US" sz="4000" b="1" dirty="0">
              <a:solidFill>
                <a:srgbClr val="FFFFFF"/>
              </a:solidFill>
              <a:latin typeface="Times New Roman" panose="02020603050405020304" pitchFamily="18"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06014CE-94EF-439E-8C7A-D22CEE475761}"/>
              </a:ext>
            </a:extLst>
          </p:cNvPr>
          <p:cNvSpPr>
            <a:spLocks noGrp="1"/>
          </p:cNvSpPr>
          <p:nvPr>
            <p:ph idx="1"/>
          </p:nvPr>
        </p:nvSpPr>
        <p:spPr>
          <a:xfrm>
            <a:off x="3852809" y="71130"/>
            <a:ext cx="8239874" cy="2234049"/>
          </a:xfrm>
        </p:spPr>
        <p:txBody>
          <a:bodyPr anchor="ctr">
            <a:normAutofit/>
          </a:bodyPr>
          <a:lstStyle/>
          <a:p>
            <a:pPr marL="0" indent="0" eaLnBrk="1" hangingPunct="1">
              <a:lnSpc>
                <a:spcPct val="150000"/>
              </a:lnSpc>
              <a:buNone/>
            </a:pPr>
            <a:r>
              <a:rPr lang="en-US" altLang="en-US" b="1" dirty="0">
                <a:solidFill>
                  <a:srgbClr val="ED7D31"/>
                </a:solidFill>
                <a:latin typeface="Times New Roman" panose="02020603050405020304" pitchFamily="18" charset="0"/>
                <a:cs typeface="Times New Roman" panose="02020603050405020304" pitchFamily="18" charset="0"/>
              </a:rPr>
              <a:t>1. </a:t>
            </a:r>
            <a:r>
              <a:rPr lang="en-US" altLang="en-US" b="1" dirty="0" err="1">
                <a:solidFill>
                  <a:srgbClr val="ED7D31"/>
                </a:solidFill>
                <a:latin typeface="Times New Roman" panose="02020603050405020304" pitchFamily="18" charset="0"/>
                <a:cs typeface="Times New Roman" panose="02020603050405020304" pitchFamily="18" charset="0"/>
              </a:rPr>
              <a:t>Tiếng</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Việt</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có</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hệ</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thống</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chuẩn</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mực</a:t>
            </a:r>
            <a:r>
              <a:rPr lang="en-US" altLang="en-US" b="1" dirty="0">
                <a:solidFill>
                  <a:srgbClr val="ED7D31"/>
                </a:solidFill>
                <a:latin typeface="Times New Roman" panose="02020603050405020304" pitchFamily="18" charset="0"/>
                <a:cs typeface="Times New Roman" panose="02020603050405020304" pitchFamily="18" charset="0"/>
              </a:rPr>
              <a:t>, qui </a:t>
            </a:r>
            <a:r>
              <a:rPr lang="en-US" altLang="en-US" b="1" dirty="0" err="1">
                <a:solidFill>
                  <a:srgbClr val="ED7D31"/>
                </a:solidFill>
                <a:latin typeface="Times New Roman" panose="02020603050405020304" pitchFamily="18" charset="0"/>
                <a:cs typeface="Times New Roman" panose="02020603050405020304" pitchFamily="18" charset="0"/>
              </a:rPr>
              <a:t>tắc</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chung</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về</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phát</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âm</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chữ</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viết</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về</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dùng</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từ</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đặt</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câu</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về</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cấu</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tạo</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lời</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nói</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bài</a:t>
            </a:r>
            <a:r>
              <a:rPr lang="en-US" altLang="en-US" b="1" dirty="0">
                <a:solidFill>
                  <a:srgbClr val="ED7D31"/>
                </a:solidFill>
                <a:latin typeface="Times New Roman" panose="02020603050405020304" pitchFamily="18" charset="0"/>
                <a:cs typeface="Times New Roman" panose="02020603050405020304" pitchFamily="18" charset="0"/>
              </a:rPr>
              <a:t> </a:t>
            </a:r>
            <a:r>
              <a:rPr lang="en-US" altLang="en-US" b="1" dirty="0" err="1">
                <a:solidFill>
                  <a:srgbClr val="ED7D31"/>
                </a:solidFill>
                <a:latin typeface="Times New Roman" panose="02020603050405020304" pitchFamily="18" charset="0"/>
                <a:cs typeface="Times New Roman" panose="02020603050405020304" pitchFamily="18" charset="0"/>
              </a:rPr>
              <a:t>văn</a:t>
            </a:r>
            <a:r>
              <a:rPr lang="en-US" altLang="en-US" b="1" dirty="0">
                <a:solidFill>
                  <a:srgbClr val="ED7D31"/>
                </a:solidFill>
                <a:latin typeface="Times New Roman" panose="02020603050405020304" pitchFamily="18" charset="0"/>
                <a:cs typeface="Times New Roman" panose="02020603050405020304" pitchFamily="18" charset="0"/>
              </a:rPr>
              <a:t> ...</a:t>
            </a:r>
          </a:p>
          <a:p>
            <a:pPr eaLnBrk="1" hangingPunct="1">
              <a:lnSpc>
                <a:spcPct val="150000"/>
              </a:lnSpc>
            </a:pPr>
            <a:endParaRPr lang="en-US" alt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117CF74-8560-49CE-8FEE-021D3AF3334A}"/>
              </a:ext>
            </a:extLst>
          </p:cNvPr>
          <p:cNvSpPr txBox="1"/>
          <p:nvPr/>
        </p:nvSpPr>
        <p:spPr>
          <a:xfrm>
            <a:off x="4219576" y="1968357"/>
            <a:ext cx="7820803" cy="4401205"/>
          </a:xfrm>
          <a:prstGeom prst="rect">
            <a:avLst/>
          </a:prstGeom>
          <a:noFill/>
        </p:spPr>
        <p:txBody>
          <a:bodyPr wrap="square">
            <a:spAutoFit/>
          </a:bodyPr>
          <a:lstStyle/>
          <a:p>
            <a:r>
              <a:rPr lang="nl-NL" sz="2800" dirty="0">
                <a:latin typeface="Times New Roman" panose="02020603050405020304" pitchFamily="18" charset="0"/>
                <a:cs typeface="Times New Roman" panose="02020603050405020304" pitchFamily="18" charset="0"/>
              </a:rPr>
              <a:t>+ Phát âm theo chuẩn của một phương ngữ nhất định, chú ý cách phát âm ở phụ âm đầu, phụ âm cuối, thanh điệu.</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Tuân theo quy tắc chính tả, viết đúng phụ âm đầu, cuối, </a:t>
            </a:r>
            <a:r>
              <a:rPr lang="nl-NL" sz="2800">
                <a:latin typeface="Times New Roman" panose="02020603050405020304" pitchFamily="18" charset="0"/>
                <a:cs typeface="Times New Roman" panose="02020603050405020304" pitchFamily="18" charset="0"/>
              </a:rPr>
              <a:t>thanh điệu.</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Khi nói viết phải dùng từ đúng nghĩa và đầy đủ các thành phần câu</a:t>
            </a:r>
            <a:endParaRPr lang="en-US" sz="2800" dirty="0">
              <a:latin typeface="Times New Roman" panose="02020603050405020304" pitchFamily="18" charset="0"/>
              <a:cs typeface="Times New Roman" panose="02020603050405020304" pitchFamily="18" charset="0"/>
            </a:endParaRPr>
          </a:p>
          <a:p>
            <a:r>
              <a:rPr lang="nl-NL" sz="2800" b="1" dirty="0">
                <a:latin typeface="Times New Roman" panose="02020603050405020304" pitchFamily="18" charset="0"/>
                <a:cs typeface="Times New Roman" panose="02020603050405020304" pitchFamily="18" charset="0"/>
              </a:rPr>
              <a:t> +  </a:t>
            </a:r>
            <a:r>
              <a:rPr lang="nl-NL" sz="2800" dirty="0">
                <a:latin typeface="Times New Roman" panose="02020603050405020304" pitchFamily="18" charset="0"/>
                <a:cs typeface="Times New Roman" panose="02020603050405020304" pitchFamily="18" charset="0"/>
              </a:rPr>
              <a:t>Những sự chuyển đổi, sáng tạo vẫn đảm bảo sự trong sáng khi tuân thủ theo những quy tắc chung của tiếng Việt.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arn(inVertic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barn(inVertical)">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3128</Words>
  <Application>Microsoft Office PowerPoint</Application>
  <PresentationFormat>Màn hình rộng</PresentationFormat>
  <Paragraphs>163</Paragraphs>
  <Slides>30</Slides>
  <Notes>1</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30</vt:i4>
      </vt:variant>
    </vt:vector>
  </HeadingPairs>
  <TitlesOfParts>
    <vt:vector size="36" baseType="lpstr">
      <vt:lpstr>Arial</vt:lpstr>
      <vt:lpstr>Calibri</vt:lpstr>
      <vt:lpstr>Calibri Light</vt:lpstr>
      <vt:lpstr>Times New Roman</vt:lpstr>
      <vt:lpstr>Wingdings 3</vt:lpstr>
      <vt:lpstr>Office Theme</vt:lpstr>
      <vt:lpstr>Bản trình bày PowerPoint</vt:lpstr>
      <vt:lpstr>Bản trình bày PowerPoint</vt:lpstr>
      <vt:lpstr>Bản trình bày PowerPoint</vt:lpstr>
      <vt:lpstr>Bản trình bày PowerPoint</vt:lpstr>
      <vt:lpstr>Bản trình bày PowerPoint</vt:lpstr>
      <vt:lpstr>Quan sát các hình ảnh và nhận xét</vt:lpstr>
      <vt:lpstr>Bản trình bày PowerPoint</vt:lpstr>
      <vt:lpstr>Bản trình bày PowerPoint</vt:lpstr>
      <vt:lpstr>I. Sự trong sáng của Tiếng Việt</vt:lpstr>
      <vt:lpstr>Nhận xét về những câu sau:</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 Nịnh</dc:creator>
  <cp:lastModifiedBy>Windows 10</cp:lastModifiedBy>
  <cp:revision>4</cp:revision>
  <dcterms:created xsi:type="dcterms:W3CDTF">2021-07-17T13:50:25Z</dcterms:created>
  <dcterms:modified xsi:type="dcterms:W3CDTF">2021-09-23T10:06:44Z</dcterms:modified>
</cp:coreProperties>
</file>