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0" r:id="rId4"/>
    <p:sldMasterId id="2147483702" r:id="rId5"/>
  </p:sldMasterIdLst>
  <p:sldIdLst>
    <p:sldId id="277" r:id="rId6"/>
    <p:sldId id="258" r:id="rId7"/>
    <p:sldId id="260" r:id="rId8"/>
    <p:sldId id="278" r:id="rId9"/>
    <p:sldId id="264" r:id="rId10"/>
    <p:sldId id="279" r:id="rId11"/>
    <p:sldId id="280" r:id="rId12"/>
    <p:sldId id="281" r:id="rId13"/>
    <p:sldId id="282" r:id="rId14"/>
    <p:sldId id="267" r:id="rId15"/>
    <p:sldId id="284" r:id="rId16"/>
    <p:sldId id="288" r:id="rId17"/>
    <p:sldId id="276" r:id="rId18"/>
    <p:sldId id="286" r:id="rId19"/>
    <p:sldId id="274" r:id="rId20"/>
    <p:sldId id="275" r:id="rId21"/>
    <p:sldId id="285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33C8"/>
    <a:srgbClr val="D75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/>
              <a:t>07/04/2020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09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/>
              <a:t>07/04/2020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696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/>
              <a:t>07/04/2020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2736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1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09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99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47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82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77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37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2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/>
              <a:t>07/04/2020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386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7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91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00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8919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52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49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39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161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84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82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/>
              <a:t>07/04/2020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712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73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38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82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94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36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78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23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98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41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10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/>
              <a:t>07/04/2020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9150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49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47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33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99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80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41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762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140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33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36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/>
              <a:t>07/04/2020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9987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220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237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41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043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65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79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632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74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64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7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/>
              <a:t>07/04/2020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9322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780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6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/>
              <a:t>07/04/2020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25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/>
              <a:t>07/04/2020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96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5AD-84DC-4B49-9A7D-DE1DEEB95EFE}" type="datetimeFigureOut">
              <a:rPr lang="vi-VN" smtClean="0"/>
              <a:t>07/04/2020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5204-B9DF-4ECB-B437-1AB0724807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66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B5AD-84DC-4B49-9A7D-DE1DEEB95EFE}" type="datetimeFigureOut">
              <a:rPr lang="vi-VN" smtClean="0"/>
              <a:t>07/04/2020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45204-B9DF-4ECB-B437-1AB0724807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97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77E7C69-DBFA-4E15-BAA1-E095C434E6FE}" type="datetimeFigureOut">
              <a:rPr lang="vi-VN" smtClean="0">
                <a:solidFill>
                  <a:prstClr val="black"/>
                </a:solidFill>
              </a:rPr>
              <a:pPr/>
              <a:t>07/04/2020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8BDC488-FB39-4231-9161-6A794BDF462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7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6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D2B568E-B125-49B5-A69B-6B4D3DD36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6EEFFB5-F0F7-42CF-8FAF-81EFD5AF6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6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B5AD-84DC-4B49-9A7D-DE1DEEB95EF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45204-B9DF-4ECB-B437-1AB0724807F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5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RfH5a46tEs" TargetMode="Externa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65" y="106018"/>
            <a:ext cx="12099235" cy="2703443"/>
          </a:xfrm>
        </p:spPr>
        <p:txBody>
          <a:bodyPr>
            <a:normAutofit/>
          </a:bodyPr>
          <a:lstStyle/>
          <a:p>
            <a:r>
              <a:rPr lang="en-US" b="1" dirty="0" err="1"/>
              <a:t>Bài</a:t>
            </a:r>
            <a:r>
              <a:rPr lang="en-US" b="1" dirty="0"/>
              <a:t> 47 </a:t>
            </a:r>
            <a:r>
              <a:rPr lang="en-US" b="1" dirty="0" err="1"/>
              <a:t>Điều</a:t>
            </a:r>
            <a:r>
              <a:rPr lang="en-US" b="1" dirty="0"/>
              <a:t> </a:t>
            </a:r>
            <a:r>
              <a:rPr lang="en-US" b="1" dirty="0" err="1"/>
              <a:t>khiển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sản</a:t>
            </a:r>
            <a:r>
              <a:rPr lang="en-US" b="1" dirty="0"/>
              <a:t> ở </a:t>
            </a:r>
            <a:r>
              <a:rPr lang="en-US" b="1" dirty="0" err="1"/>
              <a:t>động</a:t>
            </a:r>
            <a:r>
              <a:rPr lang="en-US" b="1" dirty="0"/>
              <a:t> </a:t>
            </a:r>
            <a:r>
              <a:rPr lang="en-US" b="1" dirty="0" err="1"/>
              <a:t>vật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đẻ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kế</a:t>
            </a:r>
            <a:r>
              <a:rPr lang="en-US" b="1" dirty="0"/>
              <a:t> </a:t>
            </a:r>
            <a:r>
              <a:rPr lang="en-US" b="1" dirty="0" err="1"/>
              <a:t>hoạch</a:t>
            </a:r>
            <a:r>
              <a:rPr lang="en-US" b="1" dirty="0"/>
              <a:t> ở </a:t>
            </a:r>
            <a:r>
              <a:rPr lang="en-US" b="1" dirty="0" err="1"/>
              <a:t>người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                                       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6764" y="3962400"/>
            <a:ext cx="8401879" cy="2093844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22" y="2388117"/>
            <a:ext cx="6586330" cy="283324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5733142" y="5886253"/>
            <a:ext cx="6458858" cy="97608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5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12191999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AN TOÀN</a:t>
            </a:r>
            <a:endParaRPr lang="vi-VN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Quan hệ lần đầu có thai không? Có nên dùng bao cao su khô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97" y="3629608"/>
            <a:ext cx="36957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284376" y="522513"/>
            <a:ext cx="5374433" cy="2724539"/>
          </a:xfrm>
          <a:prstGeom prst="cloudCallout">
            <a:avLst>
              <a:gd name="adj1" fmla="val -68276"/>
              <a:gd name="adj2" fmla="val 8362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35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540155"/>
              </p:ext>
            </p:extLst>
          </p:nvPr>
        </p:nvGraphicFramePr>
        <p:xfrm>
          <a:off x="205273" y="1343609"/>
          <a:ext cx="11644604" cy="5519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9756"/>
                <a:gridCol w="4864342"/>
                <a:gridCol w="2970253"/>
                <a:gridCol w="2970253"/>
              </a:tblGrid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6531" y="466531"/>
            <a:ext cx="11383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9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97720"/>
              </p:ext>
            </p:extLst>
          </p:nvPr>
        </p:nvGraphicFramePr>
        <p:xfrm>
          <a:off x="261256" y="167951"/>
          <a:ext cx="11644604" cy="60668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9756"/>
                <a:gridCol w="2332653"/>
                <a:gridCol w="4142792"/>
                <a:gridCol w="4329403"/>
              </a:tblGrid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rụng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rụng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rụng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QHTD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sỹ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sỹ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553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Đặt Câu Hỏi Hình ảnh PNG | Vector và các tập tin PSD | Tải về miễ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1612900" y="246743"/>
            <a:ext cx="6154057" cy="3447143"/>
          </a:xfrm>
          <a:prstGeom prst="cloudCallout">
            <a:avLst>
              <a:gd name="adj1" fmla="val -39630"/>
              <a:gd name="adj2" fmla="val 6390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ướng dẫn sử dụng bao cao su nam_SucKhoe24H.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4294" y="0"/>
            <a:ext cx="8627706" cy="624218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6129"/>
            <a:ext cx="3901384" cy="34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0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3201" y="660401"/>
            <a:ext cx="11988799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Left Arrow 2">
            <a:hlinkClick r:id="rId2" action="ppaction://hlinksldjump"/>
          </p:cNvPr>
          <p:cNvSpPr/>
          <p:nvPr/>
        </p:nvSpPr>
        <p:spPr>
          <a:xfrm>
            <a:off x="10879494" y="5952931"/>
            <a:ext cx="601306" cy="3249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60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ễ Thương Nhân Vật Hoạt Hình Cô Gái Dễ Thương Cô Gái Tóc Ngắn, ảnh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2401"/>
            <a:ext cx="41656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698170" y="0"/>
            <a:ext cx="6154057" cy="3447143"/>
          </a:xfrm>
          <a:prstGeom prst="cloudCallout">
            <a:avLst>
              <a:gd name="adj1" fmla="val -35856"/>
              <a:gd name="adj2" fmla="val 533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659" y="804883"/>
            <a:ext cx="11988799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6-8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12-24h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3-5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14=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>
            <a:hlinkClick r:id="rId3" action="ppaction://hlinksldjump"/>
          </p:cNvPr>
          <p:cNvSpPr/>
          <p:nvPr/>
        </p:nvSpPr>
        <p:spPr>
          <a:xfrm rot="10800000">
            <a:off x="10916816" y="5971592"/>
            <a:ext cx="839755" cy="597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69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ách Tính Ngày Rụng Trứng Của Phụ Nữ Chính Xác - Giadinhtre.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48"/>
          <a:stretch/>
        </p:blipFill>
        <p:spPr bwMode="auto">
          <a:xfrm>
            <a:off x="653143" y="0"/>
            <a:ext cx="9390743" cy="677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01475"/>
              </p:ext>
            </p:extLst>
          </p:nvPr>
        </p:nvGraphicFramePr>
        <p:xfrm>
          <a:off x="261256" y="167951"/>
          <a:ext cx="11644604" cy="6493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9756"/>
                <a:gridCol w="2332653"/>
                <a:gridCol w="4142792"/>
                <a:gridCol w="4329403"/>
              </a:tblGrid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https://www.youtube.com/watch?v=oRfH5a46tEs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rụng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6-8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rụng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kinh-14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rụng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rụng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QHTD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sỹ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4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sỹ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2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4886"/>
          </a:xfrm>
        </p:spPr>
        <p:txBody>
          <a:bodyPr/>
          <a:lstStyle/>
          <a:p>
            <a:r>
              <a:rPr lang="en-US" dirty="0"/>
              <a:t>I.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87" y="3797300"/>
            <a:ext cx="2116107" cy="2857500"/>
          </a:xfrm>
        </p:spPr>
      </p:pic>
      <p:sp>
        <p:nvSpPr>
          <p:cNvPr id="5" name="Thought Bubble: Cloud 4"/>
          <p:cNvSpPr/>
          <p:nvPr/>
        </p:nvSpPr>
        <p:spPr>
          <a:xfrm>
            <a:off x="6487886" y="696686"/>
            <a:ext cx="4397828" cy="3318329"/>
          </a:xfrm>
          <a:prstGeom prst="cloudCallout">
            <a:avLst>
              <a:gd name="adj1" fmla="val -34571"/>
              <a:gd name="adj2" fmla="val 8138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Thought Bubble: Cloud 4"/>
          <p:cNvSpPr/>
          <p:nvPr/>
        </p:nvSpPr>
        <p:spPr>
          <a:xfrm>
            <a:off x="543837" y="769256"/>
            <a:ext cx="4412792" cy="3028044"/>
          </a:xfrm>
          <a:prstGeom prst="cloudCallout">
            <a:avLst>
              <a:gd name="adj1" fmla="val 44422"/>
              <a:gd name="adj2" fmla="val 8464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artoon Vẽ Tay Suy Nghĩ Câu Hỏi Cậu Bé, Hoạt Hình, Bằng Tay, Suy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8970"/>
            <a:ext cx="3839029" cy="383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ular Callout 7"/>
          <p:cNvSpPr/>
          <p:nvPr/>
        </p:nvSpPr>
        <p:spPr>
          <a:xfrm>
            <a:off x="3425372" y="954316"/>
            <a:ext cx="8897257" cy="2380343"/>
          </a:xfrm>
          <a:prstGeom prst="wedgeRectCallout">
            <a:avLst>
              <a:gd name="adj1" fmla="val -50849"/>
              <a:gd name="adj2" fmla="val 11680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khiển sinh sản là thay đổi số con hay thay đổi giới tính của động 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Điểu khiển sinh sản nhằm tăng giảm số con hay giới tính của động vật theo mong muốn</a:t>
            </a:r>
          </a:p>
        </p:txBody>
      </p:sp>
    </p:spTree>
    <p:extLst>
      <p:ext uri="{BB962C8B-B14F-4D97-AF65-F5344CB8AC3E}">
        <p14:creationId xmlns:p14="http://schemas.microsoft.com/office/powerpoint/2010/main" val="43848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149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26400" y="5731087"/>
            <a:ext cx="3860800" cy="333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6" name="TextBox 5"/>
          <p:cNvSpPr txBox="1"/>
          <p:nvPr/>
        </p:nvSpPr>
        <p:spPr>
          <a:xfrm>
            <a:off x="10935430" y="6729945"/>
            <a:ext cx="2403198" cy="605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348342" y="1001928"/>
            <a:ext cx="83021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Một số biện pháp làm thay đổi số </a:t>
            </a:r>
            <a:r>
              <a:rPr lang="vi-VN" sz="2800" dirty="0" smtClean="0">
                <a:latin typeface="+mj-lt"/>
              </a:rPr>
              <a:t>con</a:t>
            </a:r>
            <a:r>
              <a:rPr lang="en-US" sz="2800" dirty="0" smtClean="0">
                <a:latin typeface="+mj-lt"/>
              </a:rPr>
              <a:t>: </a:t>
            </a:r>
          </a:p>
          <a:p>
            <a:pPr marL="457200" indent="-457200">
              <a:buFontTx/>
              <a:buChar char="-"/>
            </a:pPr>
            <a:r>
              <a:rPr lang="vi-VN" sz="2800" dirty="0" smtClean="0">
                <a:latin typeface="+mj-lt"/>
              </a:rPr>
              <a:t>Sử </a:t>
            </a:r>
            <a:r>
              <a:rPr lang="vi-VN" sz="2800" dirty="0">
                <a:latin typeface="+mj-lt"/>
              </a:rPr>
              <a:t>dụng hoocmon hoặc chất kích thích tổng </a:t>
            </a:r>
            <a:r>
              <a:rPr lang="vi-VN" sz="2800" dirty="0" smtClean="0">
                <a:latin typeface="+mj-lt"/>
              </a:rPr>
              <a:t>hợp</a:t>
            </a:r>
            <a:endParaRPr lang="en-US" sz="2800" dirty="0" smtClean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2800" dirty="0" smtClean="0">
                <a:latin typeface="+mj-lt"/>
              </a:rPr>
              <a:t>Thay </a:t>
            </a:r>
            <a:r>
              <a:rPr lang="vi-VN" sz="2800" dirty="0">
                <a:latin typeface="+mj-lt"/>
              </a:rPr>
              <a:t>đổi yếu tố môi </a:t>
            </a:r>
            <a:r>
              <a:rPr lang="vi-VN" sz="2800" dirty="0" smtClean="0">
                <a:latin typeface="+mj-lt"/>
              </a:rPr>
              <a:t>trường</a:t>
            </a:r>
            <a:endParaRPr lang="en-US" sz="2800" dirty="0" smtClean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2800" dirty="0" smtClean="0">
                <a:latin typeface="+mj-lt"/>
              </a:rPr>
              <a:t>Nuôi </a:t>
            </a:r>
            <a:r>
              <a:rPr lang="vi-VN" sz="2800" dirty="0">
                <a:latin typeface="+mj-lt"/>
              </a:rPr>
              <a:t>cấy </a:t>
            </a:r>
            <a:r>
              <a:rPr lang="vi-VN" sz="2800" dirty="0" smtClean="0">
                <a:latin typeface="+mj-lt"/>
              </a:rPr>
              <a:t>phôi</a:t>
            </a:r>
            <a:endParaRPr lang="en-US" sz="2800" dirty="0" smtClean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vi-VN" sz="2800" dirty="0" smtClean="0">
                <a:latin typeface="+mj-lt"/>
              </a:rPr>
              <a:t>Thụ </a:t>
            </a:r>
            <a:r>
              <a:rPr lang="vi-VN" sz="2800" dirty="0">
                <a:latin typeface="+mj-lt"/>
              </a:rPr>
              <a:t>tinh nhân tạo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657" y="478708"/>
            <a:ext cx="1149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50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149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26400" y="5731087"/>
            <a:ext cx="3860800" cy="333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4" y="1480636"/>
            <a:ext cx="2380343" cy="2563658"/>
          </a:xfrm>
          <a:prstGeom prst="rect">
            <a:avLst/>
          </a:prstGeom>
        </p:spPr>
      </p:pic>
      <p:pic>
        <p:nvPicPr>
          <p:cNvPr id="7" name="Picture 2" descr="Lý thuyết Sinh11 - Loga.vn: Bài 47: Điều Khiển Sinh Sản Ở Động Vậ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42" y="1468228"/>
            <a:ext cx="2352401" cy="256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935430" y="6729945"/>
            <a:ext cx="2403198" cy="605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054" name="Picture 6" descr="Điều khiển sinh sản ở động vật và sinh đẻ có kế hoạch ở ngư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514" y="1468228"/>
            <a:ext cx="3236686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0243" y="4931663"/>
            <a:ext cx="310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C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hất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kích thích tổng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hợp</a:t>
            </a:r>
            <a:endParaRPr lang="en-US" sz="2800" dirty="0" smtClean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657" y="478708"/>
            <a:ext cx="1149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Trung Quốc nhân bản vô tính khỉ thành công - BBC News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603240" y="1767116"/>
            <a:ext cx="2965999" cy="166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93142" y="4776980"/>
            <a:ext cx="2239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Thay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đổi yếu tố môi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trường</a:t>
            </a:r>
            <a:endParaRPr lang="en-US" sz="2800" dirty="0" smtClean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8254" y="4931663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Nuôi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cấy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phôi</a:t>
            </a:r>
            <a:endParaRPr lang="en-US" sz="2800" dirty="0" smtClean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32572" y="4953902"/>
            <a:ext cx="30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Thụ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tinh nhân tạo</a:t>
            </a:r>
          </a:p>
        </p:txBody>
      </p:sp>
    </p:spTree>
    <p:extLst>
      <p:ext uri="{BB962C8B-B14F-4D97-AF65-F5344CB8AC3E}">
        <p14:creationId xmlns:p14="http://schemas.microsoft.com/office/powerpoint/2010/main" val="20256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935430" y="6729945"/>
            <a:ext cx="2403198" cy="605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/>
          </a:p>
        </p:txBody>
      </p:sp>
      <p:pic>
        <p:nvPicPr>
          <p:cNvPr id="1026" name="Picture 2" descr="Hy vọng mới cho các cặp vợ chồng hiếm muộn | HỆ VĂN HÓA ĐỜI SỐ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3282706"/>
            <a:ext cx="3835853" cy="215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ụ tinh nhân tạo IUI ở đâu tốt tại Hà Nội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53" y="3132783"/>
            <a:ext cx="4691289" cy="245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119086" y="2212223"/>
            <a:ext cx="8157029" cy="21481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6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00468 -0.230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149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26400" y="5731087"/>
            <a:ext cx="3860800" cy="333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35430" y="6729945"/>
            <a:ext cx="2403198" cy="605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342" y="1001928"/>
            <a:ext cx="8302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Một số biện pháp làm thay đổi số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con</a:t>
            </a:r>
            <a:r>
              <a:rPr lang="en-US" sz="3200" dirty="0" smtClean="0">
                <a:solidFill>
                  <a:prstClr val="black"/>
                </a:solidFill>
              </a:rPr>
              <a:t>: </a:t>
            </a: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hoocmon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657" y="478708"/>
            <a:ext cx="1149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41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12" grpId="0"/>
      <p:bldP spid="12" grpId="1"/>
      <p:bldP spid="1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8" r="1" b="7036"/>
          <a:stretch/>
        </p:blipFill>
        <p:spPr>
          <a:xfrm>
            <a:off x="7315200" y="1944915"/>
            <a:ext cx="4876800" cy="4913086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hought Bubble: Cloud 3"/>
          <p:cNvSpPr/>
          <p:nvPr/>
        </p:nvSpPr>
        <p:spPr>
          <a:xfrm>
            <a:off x="164526" y="0"/>
            <a:ext cx="6617448" cy="4068418"/>
          </a:xfrm>
          <a:prstGeom prst="cloudCallout">
            <a:avLst>
              <a:gd name="adj1" fmla="val 56411"/>
              <a:gd name="adj2" fmla="val 2975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8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32" y="3968992"/>
            <a:ext cx="1847850" cy="2476500"/>
          </a:xfrm>
          <a:prstGeom prst="rect">
            <a:avLst/>
          </a:prstGeom>
        </p:spPr>
      </p:pic>
      <p:sp>
        <p:nvSpPr>
          <p:cNvPr id="5" name="Thought Bubble: Cloud 4"/>
          <p:cNvSpPr/>
          <p:nvPr/>
        </p:nvSpPr>
        <p:spPr>
          <a:xfrm>
            <a:off x="4384832" y="633492"/>
            <a:ext cx="4118979" cy="2663686"/>
          </a:xfrm>
          <a:prstGeom prst="cloudCallout">
            <a:avLst>
              <a:gd name="adj1" fmla="val -10692"/>
              <a:gd name="adj2" fmla="val 7375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Thought Bubble: Cloud 5"/>
          <p:cNvSpPr/>
          <p:nvPr/>
        </p:nvSpPr>
        <p:spPr>
          <a:xfrm>
            <a:off x="8503811" y="1965335"/>
            <a:ext cx="3821010" cy="2279374"/>
          </a:xfrm>
          <a:prstGeom prst="cloudCallout">
            <a:avLst>
              <a:gd name="adj1" fmla="val -85102"/>
              <a:gd name="adj2" fmla="val 682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hought Bubble: Cloud 6"/>
          <p:cNvSpPr/>
          <p:nvPr/>
        </p:nvSpPr>
        <p:spPr>
          <a:xfrm>
            <a:off x="52804" y="1391479"/>
            <a:ext cx="4201144" cy="2389264"/>
          </a:xfrm>
          <a:prstGeom prst="cloudCallout">
            <a:avLst>
              <a:gd name="adj1" fmla="val 69907"/>
              <a:gd name="adj2" fmla="val 10804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04" y="145775"/>
            <a:ext cx="48107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</a:rPr>
              <a:t>II. </a:t>
            </a:r>
            <a:r>
              <a:rPr lang="en-US" sz="2600" dirty="0" err="1">
                <a:latin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</a:rPr>
              <a:t>đẻ</a:t>
            </a:r>
            <a:r>
              <a:rPr lang="en-US" sz="2600" dirty="0"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</a:rPr>
              <a:t>kế</a:t>
            </a:r>
            <a:r>
              <a:rPr lang="en-US" sz="2600" dirty="0"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</a:rPr>
              <a:t>hoạch</a:t>
            </a:r>
            <a:r>
              <a:rPr lang="en-US" sz="2600" dirty="0">
                <a:latin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</a:rPr>
              <a:t>người</a:t>
            </a:r>
            <a:endParaRPr lang="en-US" sz="2600" dirty="0"/>
          </a:p>
        </p:txBody>
      </p:sp>
      <p:sp>
        <p:nvSpPr>
          <p:cNvPr id="8" name="Thought Bubble: Cloud 6"/>
          <p:cNvSpPr/>
          <p:nvPr/>
        </p:nvSpPr>
        <p:spPr>
          <a:xfrm>
            <a:off x="66190" y="1391479"/>
            <a:ext cx="4201144" cy="2389264"/>
          </a:xfrm>
          <a:prstGeom prst="cloudCallout">
            <a:avLst>
              <a:gd name="adj1" fmla="val 69907"/>
              <a:gd name="adj2" fmla="val 10804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1-2 con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hought Bubble: Cloud 4"/>
          <p:cNvSpPr/>
          <p:nvPr/>
        </p:nvSpPr>
        <p:spPr>
          <a:xfrm>
            <a:off x="4427505" y="633492"/>
            <a:ext cx="4118979" cy="2663686"/>
          </a:xfrm>
          <a:prstGeom prst="cloudCallout">
            <a:avLst>
              <a:gd name="adj1" fmla="val -10692"/>
              <a:gd name="adj2" fmla="val 7375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hought Bubble: Cloud 5"/>
          <p:cNvSpPr/>
          <p:nvPr/>
        </p:nvSpPr>
        <p:spPr>
          <a:xfrm>
            <a:off x="8482475" y="1965335"/>
            <a:ext cx="3821010" cy="2279374"/>
          </a:xfrm>
          <a:prstGeom prst="cloudCallout">
            <a:avLst>
              <a:gd name="adj1" fmla="val -85102"/>
              <a:gd name="adj2" fmla="val 682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18-35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5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4" y="177089"/>
            <a:ext cx="7786312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II. </a:t>
            </a:r>
            <a:r>
              <a:rPr lang="en-US" dirty="0" err="1">
                <a:latin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đẻ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kế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</a:rPr>
              <a:t>hoạch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</a:rPr>
              <a:t>ở </a:t>
            </a:r>
            <a:r>
              <a:rPr lang="en-US" dirty="0" err="1">
                <a:latin typeface="Times New Roman" panose="02020603050405020304" pitchFamily="18" charset="0"/>
              </a:rPr>
              <a:t>người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2200" y="1724114"/>
            <a:ext cx="7318766" cy="173963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Là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điều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chỉnh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số</a:t>
            </a:r>
            <a:r>
              <a:rPr lang="en-US" sz="2800" cap="none" dirty="0" smtClean="0">
                <a:latin typeface="Times New Roman" panose="02020603050405020304" pitchFamily="18" charset="0"/>
              </a:rPr>
              <a:t> con,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thời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điểm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sinh</a:t>
            </a:r>
            <a:r>
              <a:rPr lang="en-US" sz="2800" cap="none" dirty="0" smtClean="0">
                <a:latin typeface="Times New Roman" panose="02020603050405020304" pitchFamily="18" charset="0"/>
              </a:rPr>
              <a:t> con,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khoảng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cách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sinh</a:t>
            </a:r>
            <a:r>
              <a:rPr lang="en-US" sz="2800" cap="none" dirty="0" smtClean="0">
                <a:latin typeface="Times New Roman" panose="02020603050405020304" pitchFamily="18" charset="0"/>
              </a:rPr>
              <a:t> con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phù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hợp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để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nâng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cao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chất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lượng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cuộc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sống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của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mỗi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cá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nhân</a:t>
            </a:r>
            <a:r>
              <a:rPr lang="en-US" sz="2800" cap="none" dirty="0" smtClean="0">
                <a:latin typeface="Times New Roman" panose="02020603050405020304" pitchFamily="18" charset="0"/>
              </a:rPr>
              <a:t>,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gia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đình</a:t>
            </a:r>
            <a:r>
              <a:rPr lang="en-US" sz="2800" cap="none" dirty="0" smtClean="0">
                <a:latin typeface="Times New Roman" panose="02020603050405020304" pitchFamily="18" charset="0"/>
              </a:rPr>
              <a:t>,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xã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hội</a:t>
            </a:r>
            <a:r>
              <a:rPr lang="en-US" sz="2800" cap="none" dirty="0" smtClean="0">
                <a:latin typeface="Times New Roman" panose="02020603050405020304" pitchFamily="18" charset="0"/>
              </a:rPr>
              <a:t>.</a:t>
            </a:r>
            <a:endParaRPr lang="en-US" sz="2800" i="1" cap="none" dirty="0" smtClean="0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0" r="-4" b="7727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6" b="26845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7288" y="839870"/>
            <a:ext cx="77863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cap="none" dirty="0" err="1" smtClean="0">
                <a:latin typeface="Times New Roman" panose="02020603050405020304" pitchFamily="18" charset="0"/>
              </a:rPr>
              <a:t>Sinh</a:t>
            </a:r>
            <a:r>
              <a:rPr lang="en-US" sz="3200" cap="none" dirty="0" smtClean="0">
                <a:latin typeface="Times New Roman" panose="02020603050405020304" pitchFamily="18" charset="0"/>
              </a:rPr>
              <a:t> </a:t>
            </a:r>
            <a:r>
              <a:rPr lang="en-US" sz="3200" cap="none" dirty="0" err="1" smtClean="0">
                <a:latin typeface="Times New Roman" panose="02020603050405020304" pitchFamily="18" charset="0"/>
              </a:rPr>
              <a:t>đẻ</a:t>
            </a:r>
            <a:r>
              <a:rPr lang="en-US" sz="3200" cap="none" dirty="0" smtClean="0">
                <a:latin typeface="Times New Roman" panose="02020603050405020304" pitchFamily="18" charset="0"/>
              </a:rPr>
              <a:t> </a:t>
            </a:r>
            <a:r>
              <a:rPr lang="en-US" sz="3200" cap="none" dirty="0" err="1" smtClean="0">
                <a:latin typeface="Times New Roman" panose="02020603050405020304" pitchFamily="18" charset="0"/>
              </a:rPr>
              <a:t>có</a:t>
            </a:r>
            <a:r>
              <a:rPr lang="en-US" sz="3200" cap="none" dirty="0" smtClean="0">
                <a:latin typeface="Times New Roman" panose="02020603050405020304" pitchFamily="18" charset="0"/>
              </a:rPr>
              <a:t> </a:t>
            </a:r>
            <a:r>
              <a:rPr lang="en-US" sz="3200" cap="none" dirty="0" err="1" smtClean="0">
                <a:latin typeface="Times New Roman" panose="02020603050405020304" pitchFamily="18" charset="0"/>
              </a:rPr>
              <a:t>kế</a:t>
            </a:r>
            <a:r>
              <a:rPr lang="en-US" sz="3200" cap="none" dirty="0" smtClean="0">
                <a:latin typeface="Times New Roman" panose="02020603050405020304" pitchFamily="18" charset="0"/>
              </a:rPr>
              <a:t> </a:t>
            </a:r>
            <a:r>
              <a:rPr lang="en-US" sz="3200" cap="none" dirty="0" err="1" smtClean="0">
                <a:latin typeface="Times New Roman" panose="02020603050405020304" pitchFamily="18" charset="0"/>
              </a:rPr>
              <a:t>hoạch</a:t>
            </a:r>
            <a:r>
              <a:rPr lang="en-US" sz="3200" cap="none" dirty="0" smtClean="0">
                <a:latin typeface="Times New Roman" panose="02020603050405020304" pitchFamily="18" charset="0"/>
              </a:rPr>
              <a:t> </a:t>
            </a:r>
            <a:r>
              <a:rPr lang="en-US" sz="3200" cap="none" dirty="0" err="1" smtClean="0">
                <a:latin typeface="Times New Roman" panose="02020603050405020304" pitchFamily="18" charset="0"/>
              </a:rPr>
              <a:t>là</a:t>
            </a:r>
            <a:r>
              <a:rPr lang="en-US" sz="3200" cap="none" dirty="0" smtClean="0">
                <a:latin typeface="Times New Roman" panose="02020603050405020304" pitchFamily="18" charset="0"/>
              </a:rPr>
              <a:t> </a:t>
            </a:r>
            <a:r>
              <a:rPr lang="en-US" sz="3200" cap="none" dirty="0" err="1" smtClean="0">
                <a:latin typeface="Times New Roman" panose="02020603050405020304" pitchFamily="18" charset="0"/>
              </a:rPr>
              <a:t>gì</a:t>
            </a:r>
            <a:r>
              <a:rPr lang="en-US" sz="3200" cap="none" dirty="0" smtClean="0">
                <a:latin typeface="Times New Roman" panose="02020603050405020304" pitchFamily="18" charset="0"/>
              </a:rPr>
              <a:t>?</a:t>
            </a:r>
            <a:endParaRPr lang="en-US" sz="3200" cap="none" dirty="0">
              <a:latin typeface="Times New Roman" panose="02020603050405020304" pitchFamily="18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371061" y="3463744"/>
            <a:ext cx="7318766" cy="173963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800" i="1" cap="none" dirty="0" smtClean="0">
                <a:latin typeface="Times New Roman" panose="02020603050405020304" pitchFamily="18" charset="0"/>
              </a:rPr>
              <a:t>   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Tại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sao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phải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sinh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đẻ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có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kế</a:t>
            </a:r>
            <a:r>
              <a:rPr lang="en-US" sz="2800" cap="none" dirty="0" smtClean="0">
                <a:latin typeface="Times New Roman" panose="02020603050405020304" pitchFamily="18" charset="0"/>
              </a:rPr>
              <a:t> </a:t>
            </a:r>
            <a:r>
              <a:rPr lang="en-US" sz="2800" cap="none" dirty="0" err="1" smtClean="0">
                <a:latin typeface="Times New Roman" panose="02020603050405020304" pitchFamily="18" charset="0"/>
              </a:rPr>
              <a:t>hoạch</a:t>
            </a:r>
            <a:r>
              <a:rPr lang="en-US" sz="2800" cap="none" dirty="0" smtClean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Action Button: Help 5">
            <a:hlinkClick r:id="" action="ppaction://noaction" highlightClick="1"/>
          </p:cNvPr>
          <p:cNvSpPr/>
          <p:nvPr/>
        </p:nvSpPr>
        <p:spPr>
          <a:xfrm>
            <a:off x="371061" y="3495837"/>
            <a:ext cx="335902" cy="425794"/>
          </a:xfrm>
          <a:prstGeom prst="actionButtonHelp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                       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5043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8" grpId="1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2009</TotalTime>
  <Words>846</Words>
  <Application>Microsoft Office PowerPoint</Application>
  <PresentationFormat>Widescreen</PresentationFormat>
  <Paragraphs>136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Tw Cen MT</vt:lpstr>
      <vt:lpstr>Office Theme</vt:lpstr>
      <vt:lpstr>Droplet</vt:lpstr>
      <vt:lpstr>1_Office Theme</vt:lpstr>
      <vt:lpstr>2_Office Theme</vt:lpstr>
      <vt:lpstr>3_Office Theme</vt:lpstr>
      <vt:lpstr>Bài 47 Điều khiển sinh sản ở động vật và sinh đẻ có kế hoạch ở người                                          </vt:lpstr>
      <vt:lpstr>I. Điều khiển sinh sản ở động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Sinh đẻ có kế hoạch ở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ĐIỀU KHIỂN SINH SẢN Ở ĐỘNG VẬT</dc:title>
  <dc:creator>hongnguyen27498@gmail.com</dc:creator>
  <cp:lastModifiedBy>hongnguyen27498@gmail.com</cp:lastModifiedBy>
  <cp:revision>71</cp:revision>
  <dcterms:created xsi:type="dcterms:W3CDTF">2020-04-03T08:43:15Z</dcterms:created>
  <dcterms:modified xsi:type="dcterms:W3CDTF">2020-04-07T12:26:58Z</dcterms:modified>
</cp:coreProperties>
</file>