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0" roundtripDataSignature="AMtx7mhY8yEbky1gMzYM8XSrA7bfZZoS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C328D4C-1EFC-4281-9678-625B1B236F4A}">
  <a:tblStyle styleId="{1C328D4C-1EFC-4281-9678-625B1B236F4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3"/>
          <p:cNvSpPr/>
          <p:nvPr>
            <p:ph idx="2" type="pic"/>
          </p:nvPr>
        </p:nvSpPr>
        <p:spPr>
          <a:xfrm>
            <a:off x="5183188" y="987425"/>
            <a:ext cx="6172200" cy="4873625"/>
          </a:xfrm>
          <a:prstGeom prst="rect">
            <a:avLst/>
          </a:prstGeom>
          <a:noFill/>
          <a:ln>
            <a:noFill/>
          </a:ln>
        </p:spPr>
      </p:sp>
      <p:sp>
        <p:nvSpPr>
          <p:cNvPr id="68" name="Google Shape;68;p3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21.png"/><Relationship Id="rId7" Type="http://schemas.openxmlformats.org/officeDocument/2006/relationships/image" Target="../media/image24.png"/><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png"/><Relationship Id="rId10" Type="http://schemas.openxmlformats.org/officeDocument/2006/relationships/image" Target="../media/image34.png"/><Relationship Id="rId9" Type="http://schemas.openxmlformats.org/officeDocument/2006/relationships/image" Target="../media/image29.png"/><Relationship Id="rId5" Type="http://schemas.openxmlformats.org/officeDocument/2006/relationships/image" Target="../media/image3.png"/><Relationship Id="rId6" Type="http://schemas.openxmlformats.org/officeDocument/2006/relationships/image" Target="../media/image25.png"/><Relationship Id="rId7" Type="http://schemas.openxmlformats.org/officeDocument/2006/relationships/image" Target="../media/image5.png"/><Relationship Id="rId8"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43.png"/><Relationship Id="rId5" Type="http://schemas.openxmlformats.org/officeDocument/2006/relationships/image" Target="../media/image3.png"/><Relationship Id="rId6" Type="http://schemas.openxmlformats.org/officeDocument/2006/relationships/image" Target="../media/image36.png"/><Relationship Id="rId7" Type="http://schemas.openxmlformats.org/officeDocument/2006/relationships/image" Target="../media/image5.png"/><Relationship Id="rId8"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39.png"/><Relationship Id="rId5" Type="http://schemas.openxmlformats.org/officeDocument/2006/relationships/image" Target="../media/image3.png"/><Relationship Id="rId6" Type="http://schemas.openxmlformats.org/officeDocument/2006/relationships/image" Target="../media/image37.png"/><Relationship Id="rId7" Type="http://schemas.openxmlformats.org/officeDocument/2006/relationships/image" Target="../media/image5.png"/><Relationship Id="rId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42.png"/><Relationship Id="rId5" Type="http://schemas.openxmlformats.org/officeDocument/2006/relationships/image" Target="../media/image38.jpg"/><Relationship Id="rId6"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1.jpg"/><Relationship Id="rId7"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5.png"/><Relationship Id="rId7" Type="http://schemas.openxmlformats.org/officeDocument/2006/relationships/image" Target="../media/image5.png"/><Relationship Id="rId8"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41.jpg"/><Relationship Id="rId5" Type="http://schemas.openxmlformats.org/officeDocument/2006/relationships/image" Target="../media/image4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png"/><Relationship Id="rId11" Type="http://schemas.openxmlformats.org/officeDocument/2006/relationships/image" Target="../media/image51.png"/><Relationship Id="rId10" Type="http://schemas.openxmlformats.org/officeDocument/2006/relationships/image" Target="../media/image53.png"/><Relationship Id="rId12" Type="http://schemas.openxmlformats.org/officeDocument/2006/relationships/image" Target="../media/image57.png"/><Relationship Id="rId9" Type="http://schemas.openxmlformats.org/officeDocument/2006/relationships/image" Target="../media/image56.png"/><Relationship Id="rId5" Type="http://schemas.openxmlformats.org/officeDocument/2006/relationships/image" Target="../media/image3.png"/><Relationship Id="rId6" Type="http://schemas.openxmlformats.org/officeDocument/2006/relationships/image" Target="../media/image47.png"/><Relationship Id="rId7" Type="http://schemas.openxmlformats.org/officeDocument/2006/relationships/image" Target="../media/image52.png"/><Relationship Id="rId8"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54.png"/><Relationship Id="rId5"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8.jpg"/><Relationship Id="rId6"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6.jpg"/><Relationship Id="rId7"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car dashboard&#10;&#10;Description automatically generated with medium confidence" id="89" name="Google Shape;89;p1"/>
          <p:cNvPicPr preferRelativeResize="0"/>
          <p:nvPr>
            <p:ph idx="1" type="body"/>
          </p:nvPr>
        </p:nvPicPr>
        <p:blipFill rotWithShape="1">
          <a:blip r:embed="rId3">
            <a:alphaModFix/>
          </a:blip>
          <a:srcRect b="10017" l="0" r="0" t="0"/>
          <a:stretch/>
        </p:blipFill>
        <p:spPr>
          <a:xfrm>
            <a:off x="20" y="1282"/>
            <a:ext cx="12191980" cy="6856718"/>
          </a:xfrm>
          <a:prstGeom prst="rect">
            <a:avLst/>
          </a:prstGeom>
          <a:noFill/>
          <a:ln>
            <a:noFill/>
          </a:ln>
        </p:spPr>
      </p:pic>
      <p:sp>
        <p:nvSpPr>
          <p:cNvPr id="90" name="Google Shape;90;p1"/>
          <p:cNvSpPr/>
          <p:nvPr/>
        </p:nvSpPr>
        <p:spPr>
          <a:xfrm>
            <a:off x="0" y="3199842"/>
            <a:ext cx="12192000" cy="929827"/>
          </a:xfrm>
          <a:prstGeom prst="rect">
            <a:avLst/>
          </a:prstGeom>
          <a:solidFill>
            <a:schemeClr val="lt1">
              <a:alpha val="80784"/>
            </a:schemeClr>
          </a:solidFill>
          <a:ln>
            <a:noFill/>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b="0" i="0" sz="2000" u="none" cap="none" strike="noStrike">
              <a:solidFill>
                <a:schemeClr val="dk1"/>
              </a:solidFill>
              <a:latin typeface="Arial"/>
              <a:ea typeface="Arial"/>
              <a:cs typeface="Arial"/>
              <a:sym typeface="Arial"/>
            </a:endParaRPr>
          </a:p>
        </p:txBody>
      </p:sp>
      <p:sp>
        <p:nvSpPr>
          <p:cNvPr id="91" name="Google Shape;91;p1"/>
          <p:cNvSpPr/>
          <p:nvPr/>
        </p:nvSpPr>
        <p:spPr>
          <a:xfrm>
            <a:off x="2286000" y="3199842"/>
            <a:ext cx="8250056" cy="953453"/>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5000" u="none" cap="none" strike="noStrike">
                <a:solidFill>
                  <a:srgbClr val="7030A0"/>
                </a:solidFill>
                <a:latin typeface="Arial"/>
                <a:ea typeface="Arial"/>
                <a:cs typeface="Arial"/>
                <a:sym typeface="Arial"/>
              </a:rPr>
              <a:t>Tốc độ và vận tốc</a:t>
            </a:r>
            <a:endParaRPr b="1" i="0" sz="5000" u="none" cap="none" strike="noStrike">
              <a:solidFill>
                <a:srgbClr val="7030A0"/>
              </a:solidFill>
              <a:latin typeface="Arial"/>
              <a:ea typeface="Arial"/>
              <a:cs typeface="Arial"/>
              <a:sym typeface="Arial"/>
            </a:endParaRPr>
          </a:p>
        </p:txBody>
      </p:sp>
      <p:sp>
        <p:nvSpPr>
          <p:cNvPr id="92" name="Google Shape;92;p1"/>
          <p:cNvSpPr/>
          <p:nvPr/>
        </p:nvSpPr>
        <p:spPr>
          <a:xfrm>
            <a:off x="-143236" y="3199842"/>
            <a:ext cx="2067910" cy="646986"/>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3200" u="none" cap="none" strike="noStrike">
                <a:solidFill>
                  <a:srgbClr val="002060"/>
                </a:solidFill>
                <a:latin typeface="Times New Roman"/>
                <a:ea typeface="Times New Roman"/>
                <a:cs typeface="Times New Roman"/>
                <a:sym typeface="Times New Roman"/>
              </a:rPr>
              <a:t>Bài 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grpSp>
        <p:nvGrpSpPr>
          <p:cNvPr id="234" name="Google Shape;234;p10"/>
          <p:cNvGrpSpPr/>
          <p:nvPr/>
        </p:nvGrpSpPr>
        <p:grpSpPr>
          <a:xfrm>
            <a:off x="-76200" y="65599"/>
            <a:ext cx="8603569" cy="541686"/>
            <a:chOff x="74035" y="2231322"/>
            <a:chExt cx="8550261" cy="756153"/>
          </a:xfrm>
        </p:grpSpPr>
        <p:grpSp>
          <p:nvGrpSpPr>
            <p:cNvPr id="235" name="Google Shape;235;p10"/>
            <p:cNvGrpSpPr/>
            <p:nvPr/>
          </p:nvGrpSpPr>
          <p:grpSpPr>
            <a:xfrm>
              <a:off x="330533" y="2267004"/>
              <a:ext cx="3378440" cy="708275"/>
              <a:chOff x="587624" y="3377549"/>
              <a:chExt cx="1739739" cy="1364238"/>
            </a:xfrm>
          </p:grpSpPr>
          <p:pic>
            <p:nvPicPr>
              <p:cNvPr descr="empty-green-rectangle" id="236" name="Google Shape;236;p10"/>
              <p:cNvPicPr preferRelativeResize="0"/>
              <p:nvPr/>
            </p:nvPicPr>
            <p:blipFill rotWithShape="1">
              <a:blip r:embed="rId3">
                <a:alphaModFix/>
              </a:blip>
              <a:srcRect b="0" l="0" r="0" t="0"/>
              <a:stretch/>
            </p:blipFill>
            <p:spPr>
              <a:xfrm>
                <a:off x="587624" y="3377549"/>
                <a:ext cx="1739739" cy="1364238"/>
              </a:xfrm>
              <a:prstGeom prst="rect">
                <a:avLst/>
              </a:prstGeom>
              <a:noFill/>
              <a:ln>
                <a:noFill/>
              </a:ln>
            </p:spPr>
          </p:pic>
          <p:pic>
            <p:nvPicPr>
              <p:cNvPr descr="green-top-faded" id="237" name="Google Shape;237;p10"/>
              <p:cNvPicPr preferRelativeResize="0"/>
              <p:nvPr/>
            </p:nvPicPr>
            <p:blipFill rotWithShape="1">
              <a:blip r:embed="rId4">
                <a:alphaModFix/>
              </a:blip>
              <a:srcRect b="0" l="0" r="0" t="0"/>
              <a:stretch/>
            </p:blipFill>
            <p:spPr>
              <a:xfrm rot="-5400000">
                <a:off x="205129" y="3887447"/>
                <a:ext cx="1273934" cy="396005"/>
              </a:xfrm>
              <a:prstGeom prst="rect">
                <a:avLst/>
              </a:prstGeom>
              <a:noFill/>
              <a:ln>
                <a:noFill/>
              </a:ln>
            </p:spPr>
          </p:pic>
        </p:grpSp>
        <p:sp>
          <p:nvSpPr>
            <p:cNvPr id="238" name="Google Shape;238;p10"/>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II</a:t>
              </a:r>
              <a:endParaRPr sz="2600">
                <a:solidFill>
                  <a:schemeClr val="dk1"/>
                </a:solidFill>
                <a:latin typeface="Arial"/>
                <a:ea typeface="Arial"/>
                <a:cs typeface="Arial"/>
                <a:sym typeface="Arial"/>
              </a:endParaRPr>
            </a:p>
          </p:txBody>
        </p:sp>
        <p:sp>
          <p:nvSpPr>
            <p:cNvPr id="239" name="Google Shape;239;p10"/>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Vận tốc</a:t>
              </a:r>
              <a:endParaRPr sz="2800">
                <a:solidFill>
                  <a:schemeClr val="dk1"/>
                </a:solidFill>
                <a:latin typeface="Arial"/>
                <a:ea typeface="Arial"/>
                <a:cs typeface="Arial"/>
                <a:sym typeface="Arial"/>
              </a:endParaRPr>
            </a:p>
          </p:txBody>
        </p:sp>
      </p:grpSp>
      <p:pic>
        <p:nvPicPr>
          <p:cNvPr descr="empty-blue-rectangle" id="240" name="Google Shape;240;p10"/>
          <p:cNvPicPr preferRelativeResize="0"/>
          <p:nvPr/>
        </p:nvPicPr>
        <p:blipFill rotWithShape="1">
          <a:blip r:embed="rId5">
            <a:alphaModFix/>
          </a:blip>
          <a:srcRect b="0" l="0" r="0" t="0"/>
          <a:stretch/>
        </p:blipFill>
        <p:spPr>
          <a:xfrm>
            <a:off x="181897" y="1151173"/>
            <a:ext cx="11506200" cy="1973027"/>
          </a:xfrm>
          <a:prstGeom prst="rect">
            <a:avLst/>
          </a:prstGeom>
          <a:noFill/>
          <a:ln>
            <a:noFill/>
          </a:ln>
        </p:spPr>
      </p:pic>
      <p:sp>
        <p:nvSpPr>
          <p:cNvPr id="241" name="Google Shape;241;p10"/>
          <p:cNvSpPr txBox="1"/>
          <p:nvPr/>
        </p:nvSpPr>
        <p:spPr>
          <a:xfrm>
            <a:off x="800100" y="1241860"/>
            <a:ext cx="10363200" cy="88575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7000"/>
              </a:lnSpc>
              <a:spcBef>
                <a:spcPts val="0"/>
              </a:spcBef>
              <a:spcAft>
                <a:spcPts val="0"/>
              </a:spcAft>
              <a:buClr>
                <a:srgbClr val="000000"/>
              </a:buClr>
              <a:buSzPts val="2500"/>
              <a:buFont typeface="Noto Sans Symbols"/>
              <a:buChar char="❖"/>
            </a:pPr>
            <a:r>
              <a:rPr lang="en-US" sz="2500">
                <a:solidFill>
                  <a:srgbClr val="000000"/>
                </a:solidFill>
                <a:latin typeface="Arial"/>
                <a:ea typeface="Arial"/>
                <a:cs typeface="Arial"/>
                <a:sym typeface="Arial"/>
              </a:rPr>
              <a:t>Biết tốc độ và thời gian chuyển động nhưng chưa biết hướng chuyển động thì chưa thể xác định được vị trí của vật. </a:t>
            </a:r>
            <a:endParaRPr/>
          </a:p>
        </p:txBody>
      </p:sp>
      <p:sp>
        <p:nvSpPr>
          <p:cNvPr id="242" name="Google Shape;242;p10"/>
          <p:cNvSpPr txBox="1"/>
          <p:nvPr/>
        </p:nvSpPr>
        <p:spPr>
          <a:xfrm>
            <a:off x="5715000" y="4077471"/>
            <a:ext cx="25908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facebook:vatlytrucquan</a:t>
            </a:r>
            <a:endParaRPr/>
          </a:p>
        </p:txBody>
      </p:sp>
      <p:sp>
        <p:nvSpPr>
          <p:cNvPr id="243" name="Google Shape;243;p10"/>
          <p:cNvSpPr txBox="1"/>
          <p:nvPr/>
        </p:nvSpPr>
        <p:spPr>
          <a:xfrm>
            <a:off x="457200" y="689508"/>
            <a:ext cx="6096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1. Vận tốc trung bình</a:t>
            </a:r>
            <a:endParaRPr/>
          </a:p>
        </p:txBody>
      </p:sp>
      <p:pic>
        <p:nvPicPr>
          <p:cNvPr descr="Map&#10;&#10;Description automatically generated" id="244" name="Google Shape;244;p10"/>
          <p:cNvPicPr preferRelativeResize="0"/>
          <p:nvPr>
            <p:ph idx="1" type="body"/>
          </p:nvPr>
        </p:nvPicPr>
        <p:blipFill rotWithShape="1">
          <a:blip r:embed="rId6">
            <a:alphaModFix/>
          </a:blip>
          <a:srcRect b="8962" l="0" r="144" t="4717"/>
          <a:stretch/>
        </p:blipFill>
        <p:spPr>
          <a:xfrm>
            <a:off x="800100" y="3352800"/>
            <a:ext cx="4900007" cy="3213983"/>
          </a:xfrm>
          <a:prstGeom prst="rect">
            <a:avLst/>
          </a:prstGeom>
          <a:noFill/>
          <a:ln>
            <a:noFill/>
          </a:ln>
        </p:spPr>
      </p:pic>
      <p:sp>
        <p:nvSpPr>
          <p:cNvPr id="245" name="Google Shape;245;p10"/>
          <p:cNvSpPr txBox="1"/>
          <p:nvPr/>
        </p:nvSpPr>
        <p:spPr>
          <a:xfrm>
            <a:off x="5833397" y="5083578"/>
            <a:ext cx="5867400" cy="1246495"/>
          </a:xfrm>
          <a:prstGeom prst="rect">
            <a:avLst/>
          </a:prstGeom>
          <a:noFill/>
          <a:ln>
            <a:noFill/>
          </a:ln>
        </p:spPr>
        <p:txBody>
          <a:bodyPr anchorCtr="0" anchor="t" bIns="45700" lIns="91425" spcFirstLastPara="1" rIns="91425" wrap="square" tIns="45700">
            <a:spAutoFit/>
          </a:bodyPr>
          <a:lstStyle/>
          <a:p>
            <a:pPr indent="-285750" lvl="0" marL="285750" marR="0" rtl="0" algn="ctr">
              <a:spcBef>
                <a:spcPts val="0"/>
              </a:spcBef>
              <a:spcAft>
                <a:spcPts val="0"/>
              </a:spcAft>
              <a:buClr>
                <a:schemeClr val="dk1"/>
              </a:buClr>
              <a:buSzPts val="2500"/>
              <a:buFont typeface="Noto Sans Symbols"/>
              <a:buChar char="→"/>
            </a:pPr>
            <a:r>
              <a:rPr b="1" lang="en-US" sz="2500">
                <a:solidFill>
                  <a:schemeClr val="dk1"/>
                </a:solidFill>
                <a:latin typeface="Arial"/>
                <a:ea typeface="Arial"/>
                <a:cs typeface="Arial"/>
                <a:sym typeface="Arial"/>
              </a:rPr>
              <a:t>Phải chỉ rõ hướng </a:t>
            </a:r>
            <a:r>
              <a:rPr lang="en-US" sz="2500">
                <a:solidFill>
                  <a:schemeClr val="dk1"/>
                </a:solidFill>
                <a:latin typeface="Arial"/>
                <a:ea typeface="Arial"/>
                <a:cs typeface="Arial"/>
                <a:sym typeface="Arial"/>
              </a:rPr>
              <a:t>“Dự báo trong 24 giờ tới, </a:t>
            </a:r>
            <a:r>
              <a:rPr b="1" lang="en-US" sz="2500">
                <a:solidFill>
                  <a:srgbClr val="FF0000"/>
                </a:solidFill>
                <a:latin typeface="Arial"/>
                <a:ea typeface="Arial"/>
                <a:cs typeface="Arial"/>
                <a:sym typeface="Arial"/>
              </a:rPr>
              <a:t>bão di chuyển theo hướng tây bắc</a:t>
            </a:r>
            <a:r>
              <a:rPr lang="en-US" sz="2500">
                <a:solidFill>
                  <a:schemeClr val="dk1"/>
                </a:solidFill>
                <a:latin typeface="Arial"/>
                <a:ea typeface="Arial"/>
                <a:cs typeface="Arial"/>
                <a:sym typeface="Arial"/>
              </a:rPr>
              <a:t>, mỗi giờ đi được 10-15km”</a:t>
            </a:r>
            <a:endParaRPr/>
          </a:p>
        </p:txBody>
      </p:sp>
      <p:sp>
        <p:nvSpPr>
          <p:cNvPr id="246" name="Google Shape;246;p10"/>
          <p:cNvSpPr txBox="1"/>
          <p:nvPr/>
        </p:nvSpPr>
        <p:spPr>
          <a:xfrm>
            <a:off x="6150897" y="3319059"/>
            <a:ext cx="5367594"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chemeClr val="dk1"/>
                </a:solidFill>
                <a:latin typeface="Arial"/>
                <a:ea typeface="Arial"/>
                <a:cs typeface="Arial"/>
                <a:sym typeface="Arial"/>
              </a:rPr>
              <a:t>Ví dụ: biết được tốc độ cơn bão và thời gian nhưng không biết được hướng đi của bão thì không thể xác định được vị trí của cơn bão</a:t>
            </a:r>
            <a:endParaRPr/>
          </a:p>
        </p:txBody>
      </p:sp>
      <p:sp>
        <p:nvSpPr>
          <p:cNvPr id="247" name="Google Shape;247;p10"/>
          <p:cNvSpPr txBox="1"/>
          <p:nvPr/>
        </p:nvSpPr>
        <p:spPr>
          <a:xfrm>
            <a:off x="914400" y="2167823"/>
            <a:ext cx="9753600" cy="89486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7000"/>
              </a:lnSpc>
              <a:spcBef>
                <a:spcPts val="0"/>
              </a:spcBef>
              <a:spcAft>
                <a:spcPts val="0"/>
              </a:spcAft>
              <a:buClr>
                <a:srgbClr val="000000"/>
              </a:buClr>
              <a:buSzPts val="2500"/>
              <a:buFont typeface="Noto Sans Symbols"/>
              <a:buChar char="❖"/>
            </a:pPr>
            <a:r>
              <a:rPr lang="en-US" sz="2500">
                <a:solidFill>
                  <a:srgbClr val="000000"/>
                </a:solidFill>
                <a:latin typeface="Arial"/>
                <a:ea typeface="Arial"/>
                <a:cs typeface="Arial"/>
                <a:sym typeface="Arial"/>
              </a:rPr>
              <a:t>Biết tốc độ, thời gian chuyển động và hướng chuyển động của vật thì có thể xác định được vị trí của vật.</a:t>
            </a:r>
            <a:endParaRPr sz="25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grpSp>
        <p:nvGrpSpPr>
          <p:cNvPr id="252" name="Google Shape;252;p11"/>
          <p:cNvGrpSpPr/>
          <p:nvPr/>
        </p:nvGrpSpPr>
        <p:grpSpPr>
          <a:xfrm>
            <a:off x="4718423" y="126868"/>
            <a:ext cx="2590800" cy="531988"/>
            <a:chOff x="2193" y="0"/>
            <a:chExt cx="2245706" cy="1239104"/>
          </a:xfrm>
        </p:grpSpPr>
        <p:sp>
          <p:nvSpPr>
            <p:cNvPr id="253" name="Google Shape;253;p11"/>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lang="en-US" sz="2600">
                  <a:solidFill>
                    <a:schemeClr val="lt1"/>
                  </a:solidFill>
                  <a:latin typeface="Arial"/>
                  <a:ea typeface="Arial"/>
                  <a:cs typeface="Arial"/>
                  <a:sym typeface="Arial"/>
                </a:rPr>
                <a:t>Câu hỏi</a:t>
              </a:r>
              <a:endParaRPr/>
            </a:p>
          </p:txBody>
        </p:sp>
      </p:grpSp>
      <p:sp>
        <p:nvSpPr>
          <p:cNvPr id="255" name="Google Shape;255;p11"/>
          <p:cNvSpPr/>
          <p:nvPr/>
        </p:nvSpPr>
        <p:spPr>
          <a:xfrm>
            <a:off x="790671" y="758277"/>
            <a:ext cx="10972800" cy="994323"/>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030A0"/>
              </a:solidFill>
              <a:latin typeface="Calibri"/>
              <a:ea typeface="Calibri"/>
              <a:cs typeface="Calibri"/>
              <a:sym typeface="Calibri"/>
            </a:endParaRPr>
          </a:p>
        </p:txBody>
      </p:sp>
      <p:sp>
        <p:nvSpPr>
          <p:cNvPr id="256" name="Google Shape;256;p11"/>
          <p:cNvSpPr txBox="1"/>
          <p:nvPr/>
        </p:nvSpPr>
        <p:spPr>
          <a:xfrm>
            <a:off x="1077763" y="758277"/>
            <a:ext cx="10573025" cy="89486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lang="en-US" sz="2500">
                <a:solidFill>
                  <a:srgbClr val="000000"/>
                </a:solidFill>
                <a:latin typeface="Arial"/>
                <a:ea typeface="Arial"/>
                <a:cs typeface="Arial"/>
                <a:sym typeface="Arial"/>
              </a:rPr>
              <a:t>Một người đi xe máy đi từ ngã tư với tốc độ trung bình 30 km/h theo hướng Bắc. Sau 3 phút người đó đến vị trí nào trên hình?</a:t>
            </a:r>
            <a:endParaRPr sz="2500">
              <a:solidFill>
                <a:schemeClr val="dk1"/>
              </a:solidFill>
              <a:latin typeface="Calibri"/>
              <a:ea typeface="Calibri"/>
              <a:cs typeface="Calibri"/>
              <a:sym typeface="Calibri"/>
            </a:endParaRPr>
          </a:p>
        </p:txBody>
      </p:sp>
      <p:grpSp>
        <p:nvGrpSpPr>
          <p:cNvPr id="257" name="Google Shape;257;p11"/>
          <p:cNvGrpSpPr/>
          <p:nvPr/>
        </p:nvGrpSpPr>
        <p:grpSpPr>
          <a:xfrm>
            <a:off x="523655" y="427780"/>
            <a:ext cx="629089" cy="639020"/>
            <a:chOff x="493574" y="321685"/>
            <a:chExt cx="755550" cy="790692"/>
          </a:xfrm>
        </p:grpSpPr>
        <p:sp>
          <p:nvSpPr>
            <p:cNvPr id="258" name="Google Shape;258;p11"/>
            <p:cNvSpPr/>
            <p:nvPr/>
          </p:nvSpPr>
          <p:spPr>
            <a:xfrm>
              <a:off x="504123" y="333892"/>
              <a:ext cx="644399" cy="65963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con&#10;&#10;Description automatically generated" id="259" name="Google Shape;259;p11"/>
            <p:cNvPicPr preferRelativeResize="0"/>
            <p:nvPr/>
          </p:nvPicPr>
          <p:blipFill rotWithShape="1">
            <a:blip r:embed="rId3">
              <a:alphaModFix/>
            </a:blip>
            <a:srcRect b="0" l="0" r="0" t="0"/>
            <a:stretch/>
          </p:blipFill>
          <p:spPr>
            <a:xfrm>
              <a:off x="493574" y="321685"/>
              <a:ext cx="755550" cy="790692"/>
            </a:xfrm>
            <a:prstGeom prst="rect">
              <a:avLst/>
            </a:prstGeom>
            <a:noFill/>
            <a:ln>
              <a:noFill/>
            </a:ln>
          </p:spPr>
        </p:pic>
      </p:grpSp>
      <p:pic>
        <p:nvPicPr>
          <p:cNvPr descr="Diagram&#10;&#10;Description automatically generated" id="260" name="Google Shape;260;p11"/>
          <p:cNvPicPr preferRelativeResize="0"/>
          <p:nvPr/>
        </p:nvPicPr>
        <p:blipFill rotWithShape="1">
          <a:blip r:embed="rId4">
            <a:alphaModFix/>
          </a:blip>
          <a:srcRect b="8518" l="2229" r="3333" t="11482"/>
          <a:stretch/>
        </p:blipFill>
        <p:spPr>
          <a:xfrm rot="5400000">
            <a:off x="3897885" y="2699007"/>
            <a:ext cx="4645299" cy="29513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grpSp>
        <p:nvGrpSpPr>
          <p:cNvPr id="265" name="Google Shape;265;p12"/>
          <p:cNvGrpSpPr/>
          <p:nvPr/>
        </p:nvGrpSpPr>
        <p:grpSpPr>
          <a:xfrm>
            <a:off x="4718423" y="126868"/>
            <a:ext cx="2590800" cy="531988"/>
            <a:chOff x="2193" y="0"/>
            <a:chExt cx="2245706" cy="1239104"/>
          </a:xfrm>
        </p:grpSpPr>
        <p:sp>
          <p:nvSpPr>
            <p:cNvPr id="266" name="Google Shape;266;p12"/>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lang="en-US" sz="2600">
                  <a:solidFill>
                    <a:schemeClr val="lt1"/>
                  </a:solidFill>
                  <a:latin typeface="Arial"/>
                  <a:ea typeface="Arial"/>
                  <a:cs typeface="Arial"/>
                  <a:sym typeface="Arial"/>
                </a:rPr>
                <a:t>Câu hỏi</a:t>
              </a:r>
              <a:endParaRPr/>
            </a:p>
          </p:txBody>
        </p:sp>
      </p:grpSp>
      <p:sp>
        <p:nvSpPr>
          <p:cNvPr id="268" name="Google Shape;268;p12"/>
          <p:cNvSpPr/>
          <p:nvPr/>
        </p:nvSpPr>
        <p:spPr>
          <a:xfrm>
            <a:off x="790671" y="758277"/>
            <a:ext cx="10972800" cy="689523"/>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030A0"/>
              </a:solidFill>
              <a:latin typeface="Calibri"/>
              <a:ea typeface="Calibri"/>
              <a:cs typeface="Calibri"/>
              <a:sym typeface="Calibri"/>
            </a:endParaRPr>
          </a:p>
        </p:txBody>
      </p:sp>
      <p:sp>
        <p:nvSpPr>
          <p:cNvPr id="269" name="Google Shape;269;p12"/>
          <p:cNvSpPr txBox="1"/>
          <p:nvPr/>
        </p:nvSpPr>
        <p:spPr>
          <a:xfrm>
            <a:off x="1307643" y="767137"/>
            <a:ext cx="10573025" cy="498855"/>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2600">
                <a:solidFill>
                  <a:srgbClr val="000000"/>
                </a:solidFill>
                <a:latin typeface="Arial"/>
                <a:ea typeface="Arial"/>
                <a:cs typeface="Arial"/>
                <a:sym typeface="Arial"/>
              </a:rPr>
              <a:t>Theo em biểu thức nào sau đây xác định giá trị vận tốc? Tại sao?</a:t>
            </a:r>
            <a:endParaRPr sz="2600">
              <a:solidFill>
                <a:schemeClr val="dk1"/>
              </a:solidFill>
              <a:latin typeface="Calibri"/>
              <a:ea typeface="Calibri"/>
              <a:cs typeface="Calibri"/>
              <a:sym typeface="Calibri"/>
            </a:endParaRPr>
          </a:p>
        </p:txBody>
      </p:sp>
      <p:grpSp>
        <p:nvGrpSpPr>
          <p:cNvPr id="270" name="Google Shape;270;p12"/>
          <p:cNvGrpSpPr/>
          <p:nvPr/>
        </p:nvGrpSpPr>
        <p:grpSpPr>
          <a:xfrm>
            <a:off x="523655" y="427780"/>
            <a:ext cx="629089" cy="639020"/>
            <a:chOff x="493574" y="321685"/>
            <a:chExt cx="755550" cy="790692"/>
          </a:xfrm>
        </p:grpSpPr>
        <p:sp>
          <p:nvSpPr>
            <p:cNvPr id="271" name="Google Shape;271;p12"/>
            <p:cNvSpPr/>
            <p:nvPr/>
          </p:nvSpPr>
          <p:spPr>
            <a:xfrm>
              <a:off x="504123" y="333892"/>
              <a:ext cx="644399" cy="65963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con&#10;&#10;Description automatically generated" id="272" name="Google Shape;272;p12"/>
            <p:cNvPicPr preferRelativeResize="0"/>
            <p:nvPr/>
          </p:nvPicPr>
          <p:blipFill rotWithShape="1">
            <a:blip r:embed="rId3">
              <a:alphaModFix/>
            </a:blip>
            <a:srcRect b="0" l="0" r="0" t="0"/>
            <a:stretch/>
          </p:blipFill>
          <p:spPr>
            <a:xfrm>
              <a:off x="493574" y="321685"/>
              <a:ext cx="755550" cy="790692"/>
            </a:xfrm>
            <a:prstGeom prst="rect">
              <a:avLst/>
            </a:prstGeom>
            <a:noFill/>
            <a:ln>
              <a:noFill/>
            </a:ln>
          </p:spPr>
        </p:pic>
      </p:grpSp>
      <p:pic>
        <p:nvPicPr>
          <p:cNvPr descr="empty-blue-rectangle" id="273" name="Google Shape;273;p12"/>
          <p:cNvPicPr preferRelativeResize="0"/>
          <p:nvPr/>
        </p:nvPicPr>
        <p:blipFill rotWithShape="1">
          <a:blip r:embed="rId4">
            <a:alphaModFix/>
          </a:blip>
          <a:srcRect b="0" l="0" r="0" t="0"/>
          <a:stretch/>
        </p:blipFill>
        <p:spPr>
          <a:xfrm>
            <a:off x="3124200" y="1796094"/>
            <a:ext cx="1990246" cy="1167771"/>
          </a:xfrm>
          <a:prstGeom prst="rect">
            <a:avLst/>
          </a:prstGeom>
          <a:noFill/>
          <a:ln>
            <a:noFill/>
          </a:ln>
        </p:spPr>
      </p:pic>
      <p:pic>
        <p:nvPicPr>
          <p:cNvPr descr="empty-blue-rectangle" id="274" name="Google Shape;274;p12"/>
          <p:cNvPicPr preferRelativeResize="0"/>
          <p:nvPr/>
        </p:nvPicPr>
        <p:blipFill rotWithShape="1">
          <a:blip r:embed="rId4">
            <a:alphaModFix/>
          </a:blip>
          <a:srcRect b="0" l="0" r="0" t="0"/>
          <a:stretch/>
        </p:blipFill>
        <p:spPr>
          <a:xfrm>
            <a:off x="7467600" y="1796094"/>
            <a:ext cx="1990246" cy="1167771"/>
          </a:xfrm>
          <a:prstGeom prst="rect">
            <a:avLst/>
          </a:prstGeom>
          <a:noFill/>
          <a:ln>
            <a:noFill/>
          </a:ln>
        </p:spPr>
      </p:pic>
      <p:pic>
        <p:nvPicPr>
          <p:cNvPr descr="empty-blue-rectangle" id="275" name="Google Shape;275;p12"/>
          <p:cNvPicPr preferRelativeResize="0"/>
          <p:nvPr/>
        </p:nvPicPr>
        <p:blipFill rotWithShape="1">
          <a:blip r:embed="rId4">
            <a:alphaModFix/>
          </a:blip>
          <a:srcRect b="0" l="0" r="0" t="0"/>
          <a:stretch/>
        </p:blipFill>
        <p:spPr>
          <a:xfrm>
            <a:off x="7467600" y="3894136"/>
            <a:ext cx="1990246" cy="1167771"/>
          </a:xfrm>
          <a:prstGeom prst="rect">
            <a:avLst/>
          </a:prstGeom>
          <a:noFill/>
          <a:ln>
            <a:noFill/>
          </a:ln>
        </p:spPr>
      </p:pic>
      <p:pic>
        <p:nvPicPr>
          <p:cNvPr descr="empty-blue-rectangle" id="276" name="Google Shape;276;p12"/>
          <p:cNvPicPr preferRelativeResize="0"/>
          <p:nvPr/>
        </p:nvPicPr>
        <p:blipFill rotWithShape="1">
          <a:blip r:embed="rId4">
            <a:alphaModFix/>
          </a:blip>
          <a:srcRect b="0" l="0" r="0" t="0"/>
          <a:stretch/>
        </p:blipFill>
        <p:spPr>
          <a:xfrm>
            <a:off x="3200400" y="3922489"/>
            <a:ext cx="1990246" cy="1167771"/>
          </a:xfrm>
          <a:prstGeom prst="rect">
            <a:avLst/>
          </a:prstGeom>
          <a:noFill/>
          <a:ln>
            <a:noFill/>
          </a:ln>
        </p:spPr>
      </p:pic>
      <p:sp>
        <p:nvSpPr>
          <p:cNvPr id="277" name="Google Shape;277;p12"/>
          <p:cNvSpPr txBox="1"/>
          <p:nvPr/>
        </p:nvSpPr>
        <p:spPr>
          <a:xfrm>
            <a:off x="3619057" y="1890915"/>
            <a:ext cx="1446914" cy="813108"/>
          </a:xfrm>
          <a:prstGeom prst="rect">
            <a:avLst/>
          </a:prstGeom>
          <a:blipFill rotWithShape="1">
            <a:blip r:embed="rId5">
              <a:alphaModFix/>
            </a:blip>
            <a:stretch>
              <a:fillRect b="0" l="-7592"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78" name="Google Shape;278;p12"/>
          <p:cNvSpPr txBox="1"/>
          <p:nvPr/>
        </p:nvSpPr>
        <p:spPr>
          <a:xfrm>
            <a:off x="7773286" y="1947954"/>
            <a:ext cx="1446914" cy="630942"/>
          </a:xfrm>
          <a:prstGeom prst="rect">
            <a:avLst/>
          </a:prstGeom>
          <a:blipFill rotWithShape="1">
            <a:blip r:embed="rId6">
              <a:alphaModFix/>
            </a:blip>
            <a:stretch>
              <a:fillRect b="-16502" l="-7562"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79" name="Google Shape;279;p12"/>
          <p:cNvSpPr txBox="1"/>
          <p:nvPr/>
        </p:nvSpPr>
        <p:spPr>
          <a:xfrm>
            <a:off x="3619057" y="3996902"/>
            <a:ext cx="1446914" cy="868123"/>
          </a:xfrm>
          <a:prstGeom prst="rect">
            <a:avLst/>
          </a:prstGeom>
          <a:blipFill rotWithShape="1">
            <a:blip r:embed="rId7">
              <a:alphaModFix/>
            </a:blip>
            <a:stretch>
              <a:fillRect b="0" l="-7592"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80" name="Google Shape;280;p12"/>
          <p:cNvSpPr txBox="1"/>
          <p:nvPr/>
        </p:nvSpPr>
        <p:spPr>
          <a:xfrm>
            <a:off x="7773286" y="4100561"/>
            <a:ext cx="1446914" cy="630942"/>
          </a:xfrm>
          <a:prstGeom prst="rect">
            <a:avLst/>
          </a:prstGeom>
          <a:blipFill rotWithShape="1">
            <a:blip r:embed="rId8">
              <a:alphaModFix/>
            </a:blip>
            <a:stretch>
              <a:fillRect b="-16502" l="-7562"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grpSp>
        <p:nvGrpSpPr>
          <p:cNvPr id="285" name="Google Shape;285;p13"/>
          <p:cNvGrpSpPr/>
          <p:nvPr/>
        </p:nvGrpSpPr>
        <p:grpSpPr>
          <a:xfrm>
            <a:off x="-76200" y="65599"/>
            <a:ext cx="8603569" cy="541686"/>
            <a:chOff x="74035" y="2231322"/>
            <a:chExt cx="8550261" cy="756153"/>
          </a:xfrm>
        </p:grpSpPr>
        <p:grpSp>
          <p:nvGrpSpPr>
            <p:cNvPr id="286" name="Google Shape;286;p13"/>
            <p:cNvGrpSpPr/>
            <p:nvPr/>
          </p:nvGrpSpPr>
          <p:grpSpPr>
            <a:xfrm>
              <a:off x="330533" y="2267004"/>
              <a:ext cx="3378440" cy="708275"/>
              <a:chOff x="587624" y="3377549"/>
              <a:chExt cx="1739739" cy="1364238"/>
            </a:xfrm>
          </p:grpSpPr>
          <p:pic>
            <p:nvPicPr>
              <p:cNvPr descr="empty-green-rectangle" id="287" name="Google Shape;287;p13"/>
              <p:cNvPicPr preferRelativeResize="0"/>
              <p:nvPr/>
            </p:nvPicPr>
            <p:blipFill rotWithShape="1">
              <a:blip r:embed="rId3">
                <a:alphaModFix/>
              </a:blip>
              <a:srcRect b="0" l="0" r="0" t="0"/>
              <a:stretch/>
            </p:blipFill>
            <p:spPr>
              <a:xfrm>
                <a:off x="587624" y="3377549"/>
                <a:ext cx="1739739" cy="1364238"/>
              </a:xfrm>
              <a:prstGeom prst="rect">
                <a:avLst/>
              </a:prstGeom>
              <a:noFill/>
              <a:ln>
                <a:noFill/>
              </a:ln>
            </p:spPr>
          </p:pic>
          <p:pic>
            <p:nvPicPr>
              <p:cNvPr descr="green-top-faded" id="288" name="Google Shape;288;p13"/>
              <p:cNvPicPr preferRelativeResize="0"/>
              <p:nvPr/>
            </p:nvPicPr>
            <p:blipFill rotWithShape="1">
              <a:blip r:embed="rId4">
                <a:alphaModFix/>
              </a:blip>
              <a:srcRect b="0" l="0" r="0" t="0"/>
              <a:stretch/>
            </p:blipFill>
            <p:spPr>
              <a:xfrm rot="-5400000">
                <a:off x="205129" y="3887447"/>
                <a:ext cx="1273934" cy="396005"/>
              </a:xfrm>
              <a:prstGeom prst="rect">
                <a:avLst/>
              </a:prstGeom>
              <a:noFill/>
              <a:ln>
                <a:noFill/>
              </a:ln>
            </p:spPr>
          </p:pic>
        </p:grpSp>
        <p:sp>
          <p:nvSpPr>
            <p:cNvPr id="289" name="Google Shape;289;p13"/>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II</a:t>
              </a:r>
              <a:endParaRPr sz="2600">
                <a:solidFill>
                  <a:schemeClr val="dk1"/>
                </a:solidFill>
                <a:latin typeface="Arial"/>
                <a:ea typeface="Arial"/>
                <a:cs typeface="Arial"/>
                <a:sym typeface="Arial"/>
              </a:endParaRPr>
            </a:p>
          </p:txBody>
        </p:sp>
        <p:sp>
          <p:nvSpPr>
            <p:cNvPr id="290" name="Google Shape;290;p13"/>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Vận tốc</a:t>
              </a:r>
              <a:endParaRPr sz="2800">
                <a:solidFill>
                  <a:schemeClr val="dk1"/>
                </a:solidFill>
                <a:latin typeface="Arial"/>
                <a:ea typeface="Arial"/>
                <a:cs typeface="Arial"/>
                <a:sym typeface="Arial"/>
              </a:endParaRPr>
            </a:p>
          </p:txBody>
        </p:sp>
      </p:grpSp>
      <p:pic>
        <p:nvPicPr>
          <p:cNvPr descr="empty-blue-rectangle" id="291" name="Google Shape;291;p13"/>
          <p:cNvPicPr preferRelativeResize="0"/>
          <p:nvPr/>
        </p:nvPicPr>
        <p:blipFill rotWithShape="1">
          <a:blip r:embed="rId5">
            <a:alphaModFix/>
          </a:blip>
          <a:srcRect b="0" l="0" r="0" t="0"/>
          <a:stretch/>
        </p:blipFill>
        <p:spPr>
          <a:xfrm>
            <a:off x="181897" y="1151173"/>
            <a:ext cx="11506200" cy="2150643"/>
          </a:xfrm>
          <a:prstGeom prst="rect">
            <a:avLst/>
          </a:prstGeom>
          <a:noFill/>
          <a:ln>
            <a:noFill/>
          </a:ln>
        </p:spPr>
      </p:pic>
      <p:sp>
        <p:nvSpPr>
          <p:cNvPr id="292" name="Google Shape;292;p13"/>
          <p:cNvSpPr txBox="1"/>
          <p:nvPr/>
        </p:nvSpPr>
        <p:spPr>
          <a:xfrm>
            <a:off x="800100" y="1241860"/>
            <a:ext cx="10629900" cy="1830886"/>
          </a:xfrm>
          <a:prstGeom prst="rect">
            <a:avLst/>
          </a:prstGeom>
          <a:blipFill rotWithShape="1">
            <a:blip r:embed="rId6">
              <a:alphaModFix/>
            </a:blip>
            <a:stretch>
              <a:fillRect b="-5999" l="-802" r="0" t="-299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93" name="Google Shape;293;p13"/>
          <p:cNvSpPr txBox="1"/>
          <p:nvPr/>
        </p:nvSpPr>
        <p:spPr>
          <a:xfrm>
            <a:off x="457200" y="689508"/>
            <a:ext cx="6096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1. Vận tốc trung bình</a:t>
            </a:r>
            <a:endParaRPr/>
          </a:p>
        </p:txBody>
      </p:sp>
      <p:grpSp>
        <p:nvGrpSpPr>
          <p:cNvPr id="294" name="Google Shape;294;p13"/>
          <p:cNvGrpSpPr/>
          <p:nvPr/>
        </p:nvGrpSpPr>
        <p:grpSpPr>
          <a:xfrm>
            <a:off x="4085089" y="3429000"/>
            <a:ext cx="2362200" cy="1274703"/>
            <a:chOff x="8076716" y="3452482"/>
            <a:chExt cx="2310296" cy="1252079"/>
          </a:xfrm>
        </p:grpSpPr>
        <p:pic>
          <p:nvPicPr>
            <p:cNvPr descr="empty-red-rectangle" id="295" name="Google Shape;295;p13"/>
            <p:cNvPicPr preferRelativeResize="0"/>
            <p:nvPr/>
          </p:nvPicPr>
          <p:blipFill rotWithShape="1">
            <a:blip r:embed="rId7">
              <a:alphaModFix/>
            </a:blip>
            <a:srcRect b="0" l="0" r="0" t="0"/>
            <a:stretch/>
          </p:blipFill>
          <p:spPr>
            <a:xfrm>
              <a:off x="8076716" y="3452482"/>
              <a:ext cx="2310296" cy="1252079"/>
            </a:xfrm>
            <a:prstGeom prst="rect">
              <a:avLst/>
            </a:prstGeom>
            <a:noFill/>
            <a:ln>
              <a:noFill/>
            </a:ln>
          </p:spPr>
        </p:pic>
        <p:sp>
          <p:nvSpPr>
            <p:cNvPr id="296" name="Google Shape;296;p13"/>
            <p:cNvSpPr txBox="1"/>
            <p:nvPr/>
          </p:nvSpPr>
          <p:spPr>
            <a:xfrm>
              <a:off x="8426195" y="3498290"/>
              <a:ext cx="1733135" cy="1160463"/>
            </a:xfrm>
            <a:prstGeom prst="rect">
              <a:avLst/>
            </a:pr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grpSp>
        <p:nvGrpSpPr>
          <p:cNvPr id="297" name="Google Shape;297;p13"/>
          <p:cNvGrpSpPr/>
          <p:nvPr/>
        </p:nvGrpSpPr>
        <p:grpSpPr>
          <a:xfrm>
            <a:off x="3879885" y="5035817"/>
            <a:ext cx="3665688" cy="1274703"/>
            <a:chOff x="8076716" y="3452482"/>
            <a:chExt cx="2082614" cy="1252079"/>
          </a:xfrm>
        </p:grpSpPr>
        <p:pic>
          <p:nvPicPr>
            <p:cNvPr descr="empty-red-rectangle" id="298" name="Google Shape;298;p13"/>
            <p:cNvPicPr preferRelativeResize="0"/>
            <p:nvPr/>
          </p:nvPicPr>
          <p:blipFill rotWithShape="1">
            <a:blip r:embed="rId7">
              <a:alphaModFix/>
            </a:blip>
            <a:srcRect b="0" l="0" r="0" t="0"/>
            <a:stretch/>
          </p:blipFill>
          <p:spPr>
            <a:xfrm>
              <a:off x="8076716" y="3452482"/>
              <a:ext cx="1648241" cy="1252079"/>
            </a:xfrm>
            <a:prstGeom prst="rect">
              <a:avLst/>
            </a:prstGeom>
            <a:noFill/>
            <a:ln>
              <a:noFill/>
            </a:ln>
          </p:spPr>
        </p:pic>
        <p:sp>
          <p:nvSpPr>
            <p:cNvPr id="299" name="Google Shape;299;p13"/>
            <p:cNvSpPr txBox="1"/>
            <p:nvPr/>
          </p:nvSpPr>
          <p:spPr>
            <a:xfrm>
              <a:off x="8426195" y="3498290"/>
              <a:ext cx="1733135" cy="1160463"/>
            </a:xfrm>
            <a:prstGeom prst="rect">
              <a:avLst/>
            </a:pr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sp>
        <p:nvSpPr>
          <p:cNvPr id="300" name="Google Shape;300;p13"/>
          <p:cNvSpPr txBox="1"/>
          <p:nvPr/>
        </p:nvSpPr>
        <p:spPr>
          <a:xfrm>
            <a:off x="1291919" y="5465222"/>
            <a:ext cx="2518081" cy="483209"/>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2500">
                <a:solidFill>
                  <a:srgbClr val="000000"/>
                </a:solidFill>
                <a:latin typeface="Arial"/>
                <a:ea typeface="Arial"/>
                <a:cs typeface="Arial"/>
                <a:sym typeface="Arial"/>
              </a:rPr>
              <a:t>ta có thể viết:</a:t>
            </a:r>
            <a:endParaRPr sz="2500">
              <a:solidFill>
                <a:schemeClr val="dk1"/>
              </a:solidFill>
              <a:latin typeface="Calibri"/>
              <a:ea typeface="Calibri"/>
              <a:cs typeface="Calibri"/>
              <a:sym typeface="Calibri"/>
            </a:endParaRPr>
          </a:p>
        </p:txBody>
      </p:sp>
      <p:sp>
        <p:nvSpPr>
          <p:cNvPr id="301" name="Google Shape;301;p13"/>
          <p:cNvSpPr txBox="1"/>
          <p:nvPr/>
        </p:nvSpPr>
        <p:spPr>
          <a:xfrm>
            <a:off x="7684697" y="5035817"/>
            <a:ext cx="3908119" cy="971997"/>
          </a:xfrm>
          <a:prstGeom prst="rect">
            <a:avLst/>
          </a:prstGeom>
          <a:blipFill rotWithShape="1">
            <a:blip r:embed="rId10">
              <a:alphaModFix/>
            </a:blip>
            <a:stretch>
              <a:fillRect b="-14373" l="0" r="-421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pSp>
        <p:nvGrpSpPr>
          <p:cNvPr id="306" name="Google Shape;306;p14"/>
          <p:cNvGrpSpPr/>
          <p:nvPr/>
        </p:nvGrpSpPr>
        <p:grpSpPr>
          <a:xfrm>
            <a:off x="-76200" y="65599"/>
            <a:ext cx="8603569" cy="541686"/>
            <a:chOff x="74035" y="2231322"/>
            <a:chExt cx="8550261" cy="756153"/>
          </a:xfrm>
        </p:grpSpPr>
        <p:grpSp>
          <p:nvGrpSpPr>
            <p:cNvPr id="307" name="Google Shape;307;p14"/>
            <p:cNvGrpSpPr/>
            <p:nvPr/>
          </p:nvGrpSpPr>
          <p:grpSpPr>
            <a:xfrm>
              <a:off x="330533" y="2267004"/>
              <a:ext cx="3378440" cy="708275"/>
              <a:chOff x="587624" y="3377549"/>
              <a:chExt cx="1739739" cy="1364238"/>
            </a:xfrm>
          </p:grpSpPr>
          <p:pic>
            <p:nvPicPr>
              <p:cNvPr descr="empty-green-rectangle" id="308" name="Google Shape;308;p14"/>
              <p:cNvPicPr preferRelativeResize="0"/>
              <p:nvPr/>
            </p:nvPicPr>
            <p:blipFill rotWithShape="1">
              <a:blip r:embed="rId3">
                <a:alphaModFix/>
              </a:blip>
              <a:srcRect b="0" l="0" r="0" t="0"/>
              <a:stretch/>
            </p:blipFill>
            <p:spPr>
              <a:xfrm>
                <a:off x="587624" y="3377549"/>
                <a:ext cx="1739739" cy="1364238"/>
              </a:xfrm>
              <a:prstGeom prst="rect">
                <a:avLst/>
              </a:prstGeom>
              <a:noFill/>
              <a:ln>
                <a:noFill/>
              </a:ln>
            </p:spPr>
          </p:pic>
          <p:pic>
            <p:nvPicPr>
              <p:cNvPr descr="green-top-faded" id="309" name="Google Shape;309;p14"/>
              <p:cNvPicPr preferRelativeResize="0"/>
              <p:nvPr/>
            </p:nvPicPr>
            <p:blipFill rotWithShape="1">
              <a:blip r:embed="rId4">
                <a:alphaModFix/>
              </a:blip>
              <a:srcRect b="0" l="0" r="0" t="0"/>
              <a:stretch/>
            </p:blipFill>
            <p:spPr>
              <a:xfrm rot="-5400000">
                <a:off x="205129" y="3887447"/>
                <a:ext cx="1273934" cy="396005"/>
              </a:xfrm>
              <a:prstGeom prst="rect">
                <a:avLst/>
              </a:prstGeom>
              <a:noFill/>
              <a:ln>
                <a:noFill/>
              </a:ln>
            </p:spPr>
          </p:pic>
        </p:grpSp>
        <p:sp>
          <p:nvSpPr>
            <p:cNvPr id="310" name="Google Shape;310;p14"/>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II</a:t>
              </a:r>
              <a:endParaRPr sz="2600">
                <a:solidFill>
                  <a:schemeClr val="dk1"/>
                </a:solidFill>
                <a:latin typeface="Arial"/>
                <a:ea typeface="Arial"/>
                <a:cs typeface="Arial"/>
                <a:sym typeface="Arial"/>
              </a:endParaRPr>
            </a:p>
          </p:txBody>
        </p:sp>
        <p:sp>
          <p:nvSpPr>
            <p:cNvPr id="311" name="Google Shape;311;p14"/>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Vận tốc</a:t>
              </a:r>
              <a:endParaRPr sz="2800">
                <a:solidFill>
                  <a:schemeClr val="dk1"/>
                </a:solidFill>
                <a:latin typeface="Arial"/>
                <a:ea typeface="Arial"/>
                <a:cs typeface="Arial"/>
                <a:sym typeface="Arial"/>
              </a:endParaRPr>
            </a:p>
          </p:txBody>
        </p:sp>
      </p:grpSp>
      <p:pic>
        <p:nvPicPr>
          <p:cNvPr descr="empty-blue-rectangle" id="312" name="Google Shape;312;p14"/>
          <p:cNvPicPr preferRelativeResize="0"/>
          <p:nvPr/>
        </p:nvPicPr>
        <p:blipFill rotWithShape="1">
          <a:blip r:embed="rId5">
            <a:alphaModFix/>
          </a:blip>
          <a:srcRect b="0" l="0" r="0" t="0"/>
          <a:stretch/>
        </p:blipFill>
        <p:spPr>
          <a:xfrm>
            <a:off x="1091446" y="3228778"/>
            <a:ext cx="10141258" cy="2870531"/>
          </a:xfrm>
          <a:prstGeom prst="rect">
            <a:avLst/>
          </a:prstGeom>
          <a:noFill/>
          <a:ln>
            <a:noFill/>
          </a:ln>
        </p:spPr>
      </p:pic>
      <p:sp>
        <p:nvSpPr>
          <p:cNvPr id="313" name="Google Shape;313;p14"/>
          <p:cNvSpPr txBox="1"/>
          <p:nvPr/>
        </p:nvSpPr>
        <p:spPr>
          <a:xfrm>
            <a:off x="1872190" y="3356109"/>
            <a:ext cx="8674714" cy="2360967"/>
          </a:xfrm>
          <a:prstGeom prst="rect">
            <a:avLst/>
          </a:prstGeom>
          <a:blipFill rotWithShape="1">
            <a:blip r:embed="rId6">
              <a:alphaModFix/>
            </a:blip>
            <a:stretch>
              <a:fillRect b="-4909" l="-1122" r="0" t="-232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14" name="Google Shape;314;p14"/>
          <p:cNvSpPr txBox="1"/>
          <p:nvPr/>
        </p:nvSpPr>
        <p:spPr>
          <a:xfrm>
            <a:off x="457200" y="689508"/>
            <a:ext cx="6096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1. Vận tốc trung bình</a:t>
            </a:r>
            <a:endParaRPr/>
          </a:p>
        </p:txBody>
      </p:sp>
      <p:grpSp>
        <p:nvGrpSpPr>
          <p:cNvPr id="315" name="Google Shape;315;p14"/>
          <p:cNvGrpSpPr/>
          <p:nvPr/>
        </p:nvGrpSpPr>
        <p:grpSpPr>
          <a:xfrm>
            <a:off x="2081527" y="1431425"/>
            <a:ext cx="3665688" cy="1274703"/>
            <a:chOff x="8076716" y="3452482"/>
            <a:chExt cx="2082614" cy="1252079"/>
          </a:xfrm>
        </p:grpSpPr>
        <p:pic>
          <p:nvPicPr>
            <p:cNvPr descr="empty-red-rectangle" id="316" name="Google Shape;316;p14"/>
            <p:cNvPicPr preferRelativeResize="0"/>
            <p:nvPr/>
          </p:nvPicPr>
          <p:blipFill rotWithShape="1">
            <a:blip r:embed="rId7">
              <a:alphaModFix/>
            </a:blip>
            <a:srcRect b="0" l="0" r="0" t="0"/>
            <a:stretch/>
          </p:blipFill>
          <p:spPr>
            <a:xfrm>
              <a:off x="8076716" y="3452482"/>
              <a:ext cx="1648241" cy="1252079"/>
            </a:xfrm>
            <a:prstGeom prst="rect">
              <a:avLst/>
            </a:prstGeom>
            <a:noFill/>
            <a:ln>
              <a:noFill/>
            </a:ln>
          </p:spPr>
        </p:pic>
        <p:sp>
          <p:nvSpPr>
            <p:cNvPr id="317" name="Google Shape;317;p14"/>
            <p:cNvSpPr txBox="1"/>
            <p:nvPr/>
          </p:nvSpPr>
          <p:spPr>
            <a:xfrm>
              <a:off x="8426195" y="3498290"/>
              <a:ext cx="1733135" cy="1160463"/>
            </a:xfrm>
            <a:prstGeom prst="rect">
              <a:avLst/>
            </a:pr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sp>
        <p:nvSpPr>
          <p:cNvPr id="318" name="Google Shape;318;p14"/>
          <p:cNvSpPr txBox="1"/>
          <p:nvPr/>
        </p:nvSpPr>
        <p:spPr>
          <a:xfrm>
            <a:off x="5347031" y="1734131"/>
            <a:ext cx="5930569" cy="587277"/>
          </a:xfrm>
          <a:prstGeom prst="rect">
            <a:avLst/>
          </a:prstGeom>
          <a:blipFill rotWithShape="1">
            <a:blip r:embed="rId9">
              <a:alphaModFix/>
            </a:blip>
            <a:stretch>
              <a:fillRect b="-2371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grpSp>
        <p:nvGrpSpPr>
          <p:cNvPr id="323" name="Google Shape;323;p15"/>
          <p:cNvGrpSpPr/>
          <p:nvPr/>
        </p:nvGrpSpPr>
        <p:grpSpPr>
          <a:xfrm>
            <a:off x="-76200" y="65599"/>
            <a:ext cx="8603569" cy="541686"/>
            <a:chOff x="74035" y="2231322"/>
            <a:chExt cx="8550261" cy="756153"/>
          </a:xfrm>
        </p:grpSpPr>
        <p:grpSp>
          <p:nvGrpSpPr>
            <p:cNvPr id="324" name="Google Shape;324;p15"/>
            <p:cNvGrpSpPr/>
            <p:nvPr/>
          </p:nvGrpSpPr>
          <p:grpSpPr>
            <a:xfrm>
              <a:off x="330533" y="2267004"/>
              <a:ext cx="3378440" cy="708275"/>
              <a:chOff x="587624" y="3377549"/>
              <a:chExt cx="1739739" cy="1364238"/>
            </a:xfrm>
          </p:grpSpPr>
          <p:pic>
            <p:nvPicPr>
              <p:cNvPr descr="empty-green-rectangle" id="325" name="Google Shape;325;p15"/>
              <p:cNvPicPr preferRelativeResize="0"/>
              <p:nvPr/>
            </p:nvPicPr>
            <p:blipFill rotWithShape="1">
              <a:blip r:embed="rId3">
                <a:alphaModFix/>
              </a:blip>
              <a:srcRect b="0" l="0" r="0" t="0"/>
              <a:stretch/>
            </p:blipFill>
            <p:spPr>
              <a:xfrm>
                <a:off x="587624" y="3377549"/>
                <a:ext cx="1739739" cy="1364238"/>
              </a:xfrm>
              <a:prstGeom prst="rect">
                <a:avLst/>
              </a:prstGeom>
              <a:noFill/>
              <a:ln>
                <a:noFill/>
              </a:ln>
            </p:spPr>
          </p:pic>
          <p:pic>
            <p:nvPicPr>
              <p:cNvPr descr="green-top-faded" id="326" name="Google Shape;326;p15"/>
              <p:cNvPicPr preferRelativeResize="0"/>
              <p:nvPr/>
            </p:nvPicPr>
            <p:blipFill rotWithShape="1">
              <a:blip r:embed="rId4">
                <a:alphaModFix/>
              </a:blip>
              <a:srcRect b="0" l="0" r="0" t="0"/>
              <a:stretch/>
            </p:blipFill>
            <p:spPr>
              <a:xfrm rot="-5400000">
                <a:off x="205129" y="3887447"/>
                <a:ext cx="1273934" cy="396005"/>
              </a:xfrm>
              <a:prstGeom prst="rect">
                <a:avLst/>
              </a:prstGeom>
              <a:noFill/>
              <a:ln>
                <a:noFill/>
              </a:ln>
            </p:spPr>
          </p:pic>
        </p:grpSp>
        <p:sp>
          <p:nvSpPr>
            <p:cNvPr id="327" name="Google Shape;327;p15"/>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II</a:t>
              </a:r>
              <a:endParaRPr sz="2600">
                <a:solidFill>
                  <a:schemeClr val="dk1"/>
                </a:solidFill>
                <a:latin typeface="Arial"/>
                <a:ea typeface="Arial"/>
                <a:cs typeface="Arial"/>
                <a:sym typeface="Arial"/>
              </a:endParaRPr>
            </a:p>
          </p:txBody>
        </p:sp>
        <p:sp>
          <p:nvSpPr>
            <p:cNvPr id="328" name="Google Shape;328;p15"/>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Vận tốc</a:t>
              </a:r>
              <a:endParaRPr sz="2800">
                <a:solidFill>
                  <a:schemeClr val="dk1"/>
                </a:solidFill>
                <a:latin typeface="Arial"/>
                <a:ea typeface="Arial"/>
                <a:cs typeface="Arial"/>
                <a:sym typeface="Arial"/>
              </a:endParaRPr>
            </a:p>
          </p:txBody>
        </p:sp>
      </p:grpSp>
      <p:pic>
        <p:nvPicPr>
          <p:cNvPr descr="empty-blue-rectangle" id="329" name="Google Shape;329;p15"/>
          <p:cNvPicPr preferRelativeResize="0"/>
          <p:nvPr/>
        </p:nvPicPr>
        <p:blipFill rotWithShape="1">
          <a:blip r:embed="rId5">
            <a:alphaModFix/>
          </a:blip>
          <a:srcRect b="0" l="0" r="0" t="0"/>
          <a:stretch/>
        </p:blipFill>
        <p:spPr>
          <a:xfrm>
            <a:off x="276402" y="1224227"/>
            <a:ext cx="11261856" cy="1454687"/>
          </a:xfrm>
          <a:prstGeom prst="rect">
            <a:avLst/>
          </a:prstGeom>
          <a:noFill/>
          <a:ln>
            <a:noFill/>
          </a:ln>
        </p:spPr>
      </p:pic>
      <p:sp>
        <p:nvSpPr>
          <p:cNvPr id="330" name="Google Shape;330;p15"/>
          <p:cNvSpPr txBox="1"/>
          <p:nvPr/>
        </p:nvSpPr>
        <p:spPr>
          <a:xfrm>
            <a:off x="1066046" y="1427881"/>
            <a:ext cx="9252258" cy="954107"/>
          </a:xfrm>
          <a:prstGeom prst="rect">
            <a:avLst/>
          </a:prstGeom>
          <a:blipFill rotWithShape="1">
            <a:blip r:embed="rId6">
              <a:alphaModFix/>
            </a:blip>
            <a:stretch>
              <a:fillRect b="-16559" l="0" r="0" t="-636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31" name="Google Shape;331;p15"/>
          <p:cNvSpPr txBox="1"/>
          <p:nvPr/>
        </p:nvSpPr>
        <p:spPr>
          <a:xfrm>
            <a:off x="457200" y="689508"/>
            <a:ext cx="6096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2. Vận tốc tức thời</a:t>
            </a:r>
            <a:endParaRPr/>
          </a:p>
        </p:txBody>
      </p:sp>
      <p:grpSp>
        <p:nvGrpSpPr>
          <p:cNvPr id="332" name="Google Shape;332;p15"/>
          <p:cNvGrpSpPr/>
          <p:nvPr/>
        </p:nvGrpSpPr>
        <p:grpSpPr>
          <a:xfrm>
            <a:off x="2430312" y="3277398"/>
            <a:ext cx="3665688" cy="1274703"/>
            <a:chOff x="8076716" y="3452482"/>
            <a:chExt cx="2082614" cy="1252079"/>
          </a:xfrm>
        </p:grpSpPr>
        <p:pic>
          <p:nvPicPr>
            <p:cNvPr descr="empty-red-rectangle" id="333" name="Google Shape;333;p15"/>
            <p:cNvPicPr preferRelativeResize="0"/>
            <p:nvPr/>
          </p:nvPicPr>
          <p:blipFill rotWithShape="1">
            <a:blip r:embed="rId7">
              <a:alphaModFix/>
            </a:blip>
            <a:srcRect b="0" l="0" r="0" t="0"/>
            <a:stretch/>
          </p:blipFill>
          <p:spPr>
            <a:xfrm>
              <a:off x="8076716" y="3452482"/>
              <a:ext cx="1648241" cy="1252079"/>
            </a:xfrm>
            <a:prstGeom prst="rect">
              <a:avLst/>
            </a:prstGeom>
            <a:noFill/>
            <a:ln>
              <a:noFill/>
            </a:ln>
          </p:spPr>
        </p:pic>
        <p:sp>
          <p:nvSpPr>
            <p:cNvPr id="334" name="Google Shape;334;p15"/>
            <p:cNvSpPr txBox="1"/>
            <p:nvPr/>
          </p:nvSpPr>
          <p:spPr>
            <a:xfrm>
              <a:off x="8426195" y="3498290"/>
              <a:ext cx="1733135" cy="1160463"/>
            </a:xfrm>
            <a:prstGeom prst="rect">
              <a:avLst/>
            </a:pr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sp>
        <p:nvSpPr>
          <p:cNvPr id="335" name="Google Shape;335;p15"/>
          <p:cNvSpPr txBox="1"/>
          <p:nvPr/>
        </p:nvSpPr>
        <p:spPr>
          <a:xfrm>
            <a:off x="5105400" y="3651621"/>
            <a:ext cx="3733800" cy="513282"/>
          </a:xfrm>
          <a:prstGeom prst="rect">
            <a:avLst/>
          </a:prstGeom>
          <a:blipFill rotWithShape="1">
            <a:blip r:embed="rId9">
              <a:alphaModFix/>
            </a:blip>
            <a:stretch>
              <a:fillRect b="-26189" l="0" r="0" t="-356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grpSp>
        <p:nvGrpSpPr>
          <p:cNvPr id="340" name="Google Shape;340;p16"/>
          <p:cNvGrpSpPr/>
          <p:nvPr/>
        </p:nvGrpSpPr>
        <p:grpSpPr>
          <a:xfrm>
            <a:off x="4718423" y="126868"/>
            <a:ext cx="2590800" cy="531988"/>
            <a:chOff x="2193" y="0"/>
            <a:chExt cx="2245706" cy="1239104"/>
          </a:xfrm>
        </p:grpSpPr>
        <p:sp>
          <p:nvSpPr>
            <p:cNvPr id="341" name="Google Shape;341;p16"/>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6"/>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lang="en-US" sz="2600">
                  <a:solidFill>
                    <a:schemeClr val="lt1"/>
                  </a:solidFill>
                  <a:latin typeface="Arial"/>
                  <a:ea typeface="Arial"/>
                  <a:cs typeface="Arial"/>
                  <a:sym typeface="Arial"/>
                </a:rPr>
                <a:t>Câu hỏi</a:t>
              </a:r>
              <a:endParaRPr/>
            </a:p>
          </p:txBody>
        </p:sp>
      </p:grpSp>
      <p:sp>
        <p:nvSpPr>
          <p:cNvPr id="343" name="Google Shape;343;p16"/>
          <p:cNvSpPr/>
          <p:nvPr/>
        </p:nvSpPr>
        <p:spPr>
          <a:xfrm>
            <a:off x="790671" y="758277"/>
            <a:ext cx="10972800" cy="1807683"/>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030A0"/>
              </a:solidFill>
              <a:latin typeface="Calibri"/>
              <a:ea typeface="Calibri"/>
              <a:cs typeface="Calibri"/>
              <a:sym typeface="Calibri"/>
            </a:endParaRPr>
          </a:p>
        </p:txBody>
      </p:sp>
      <p:sp>
        <p:nvSpPr>
          <p:cNvPr id="344" name="Google Shape;344;p16"/>
          <p:cNvSpPr txBox="1"/>
          <p:nvPr/>
        </p:nvSpPr>
        <p:spPr>
          <a:xfrm>
            <a:off x="1127345" y="783677"/>
            <a:ext cx="10150256" cy="1782283"/>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lang="en-US" sz="2500">
                <a:solidFill>
                  <a:srgbClr val="000000"/>
                </a:solidFill>
                <a:latin typeface="Arial"/>
                <a:ea typeface="Arial"/>
                <a:cs typeface="Arial"/>
                <a:sym typeface="Arial"/>
              </a:rPr>
              <a:t>Bạn A đi học từ nhà đến trường theo lộ trình ABC. Biết bạn A đi đoạn đường AB = 400 m hết 6 phút, đoạn đường BC= 300 m hết 4 phút</a:t>
            </a:r>
            <a:endParaRPr/>
          </a:p>
          <a:p>
            <a:pPr indent="0" lvl="0" marL="0" marR="0" rtl="0" algn="ctr">
              <a:lnSpc>
                <a:spcPct val="107000"/>
              </a:lnSpc>
              <a:spcBef>
                <a:spcPts val="500"/>
              </a:spcBef>
              <a:spcAft>
                <a:spcPts val="0"/>
              </a:spcAft>
              <a:buNone/>
            </a:pPr>
            <a:r>
              <a:rPr i="1" lang="en-US" sz="2500">
                <a:solidFill>
                  <a:srgbClr val="000000"/>
                </a:solidFill>
                <a:latin typeface="Arial"/>
                <a:ea typeface="Arial"/>
                <a:cs typeface="Arial"/>
                <a:sym typeface="Arial"/>
              </a:rPr>
              <a:t>Xác định tốc độ trung bình và vận tốc trung bình của bạn A khi đi từ nhà đến trường</a:t>
            </a:r>
            <a:r>
              <a:rPr lang="en-US" sz="2500">
                <a:solidFill>
                  <a:srgbClr val="000000"/>
                </a:solidFill>
                <a:latin typeface="Arial"/>
                <a:ea typeface="Arial"/>
                <a:cs typeface="Arial"/>
                <a:sym typeface="Arial"/>
              </a:rPr>
              <a:t> </a:t>
            </a:r>
            <a:endParaRPr sz="2500">
              <a:solidFill>
                <a:schemeClr val="dk1"/>
              </a:solidFill>
              <a:latin typeface="Calibri"/>
              <a:ea typeface="Calibri"/>
              <a:cs typeface="Calibri"/>
              <a:sym typeface="Calibri"/>
            </a:endParaRPr>
          </a:p>
        </p:txBody>
      </p:sp>
      <p:grpSp>
        <p:nvGrpSpPr>
          <p:cNvPr id="345" name="Google Shape;345;p16"/>
          <p:cNvGrpSpPr/>
          <p:nvPr/>
        </p:nvGrpSpPr>
        <p:grpSpPr>
          <a:xfrm>
            <a:off x="523655" y="427780"/>
            <a:ext cx="629089" cy="639020"/>
            <a:chOff x="493574" y="321685"/>
            <a:chExt cx="755550" cy="790692"/>
          </a:xfrm>
        </p:grpSpPr>
        <p:sp>
          <p:nvSpPr>
            <p:cNvPr id="346" name="Google Shape;346;p16"/>
            <p:cNvSpPr/>
            <p:nvPr/>
          </p:nvSpPr>
          <p:spPr>
            <a:xfrm>
              <a:off x="504123" y="333892"/>
              <a:ext cx="644399" cy="65963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con&#10;&#10;Description automatically generated" id="347" name="Google Shape;347;p16"/>
            <p:cNvPicPr preferRelativeResize="0"/>
            <p:nvPr/>
          </p:nvPicPr>
          <p:blipFill rotWithShape="1">
            <a:blip r:embed="rId3">
              <a:alphaModFix/>
            </a:blip>
            <a:srcRect b="0" l="0" r="0" t="0"/>
            <a:stretch/>
          </p:blipFill>
          <p:spPr>
            <a:xfrm>
              <a:off x="493574" y="321685"/>
              <a:ext cx="755550" cy="790692"/>
            </a:xfrm>
            <a:prstGeom prst="rect">
              <a:avLst/>
            </a:prstGeom>
            <a:noFill/>
            <a:ln>
              <a:noFill/>
            </a:ln>
          </p:spPr>
        </p:pic>
      </p:grpSp>
      <p:grpSp>
        <p:nvGrpSpPr>
          <p:cNvPr id="348" name="Google Shape;348;p16"/>
          <p:cNvGrpSpPr/>
          <p:nvPr/>
        </p:nvGrpSpPr>
        <p:grpSpPr>
          <a:xfrm>
            <a:off x="2743200" y="2896457"/>
            <a:ext cx="6146805" cy="3816295"/>
            <a:chOff x="5156198" y="2591360"/>
            <a:chExt cx="6146805" cy="3816295"/>
          </a:xfrm>
        </p:grpSpPr>
        <p:grpSp>
          <p:nvGrpSpPr>
            <p:cNvPr id="349" name="Google Shape;349;p16"/>
            <p:cNvGrpSpPr/>
            <p:nvPr/>
          </p:nvGrpSpPr>
          <p:grpSpPr>
            <a:xfrm>
              <a:off x="5156198" y="2591360"/>
              <a:ext cx="6146805" cy="3816295"/>
              <a:chOff x="5156198" y="2591360"/>
              <a:chExt cx="6146805" cy="3816295"/>
            </a:xfrm>
          </p:grpSpPr>
          <p:sp>
            <p:nvSpPr>
              <p:cNvPr id="350" name="Google Shape;350;p16"/>
              <p:cNvSpPr/>
              <p:nvPr/>
            </p:nvSpPr>
            <p:spPr>
              <a:xfrm>
                <a:off x="5181600" y="2591360"/>
                <a:ext cx="6096001" cy="3816295"/>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16"/>
              <p:cNvSpPr/>
              <p:nvPr/>
            </p:nvSpPr>
            <p:spPr>
              <a:xfrm>
                <a:off x="5156198" y="3377641"/>
                <a:ext cx="6096001" cy="660959"/>
              </a:xfrm>
              <a:prstGeom prst="rect">
                <a:avLst/>
              </a:prstGeom>
              <a:solidFill>
                <a:srgbClr val="BBD6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16"/>
              <p:cNvSpPr/>
              <p:nvPr/>
            </p:nvSpPr>
            <p:spPr>
              <a:xfrm>
                <a:off x="5207002" y="5105400"/>
                <a:ext cx="6096001" cy="711201"/>
              </a:xfrm>
              <a:prstGeom prst="rect">
                <a:avLst/>
              </a:prstGeom>
              <a:solidFill>
                <a:srgbClr val="BBD6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16"/>
              <p:cNvSpPr/>
              <p:nvPr/>
            </p:nvSpPr>
            <p:spPr>
              <a:xfrm rot="5400000">
                <a:off x="7403820" y="4368521"/>
                <a:ext cx="2413560" cy="457200"/>
              </a:xfrm>
              <a:prstGeom prst="rect">
                <a:avLst/>
              </a:prstGeom>
              <a:solidFill>
                <a:srgbClr val="BBD6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54" name="Google Shape;354;p16"/>
              <p:cNvCxnSpPr>
                <a:stCxn id="351" idx="1"/>
              </p:cNvCxnSpPr>
              <p:nvPr/>
            </p:nvCxnSpPr>
            <p:spPr>
              <a:xfrm>
                <a:off x="5156198" y="3708121"/>
                <a:ext cx="6146700" cy="0"/>
              </a:xfrm>
              <a:prstGeom prst="straightConnector1">
                <a:avLst/>
              </a:prstGeom>
              <a:noFill/>
              <a:ln cap="flat" cmpd="sng" w="38100">
                <a:solidFill>
                  <a:schemeClr val="lt1"/>
                </a:solidFill>
                <a:prstDash val="dash"/>
                <a:miter lim="800000"/>
                <a:headEnd len="sm" w="sm" type="none"/>
                <a:tailEnd len="sm" w="sm" type="none"/>
              </a:ln>
            </p:spPr>
          </p:cxnSp>
          <p:cxnSp>
            <p:nvCxnSpPr>
              <p:cNvPr id="355" name="Google Shape;355;p16"/>
              <p:cNvCxnSpPr>
                <a:stCxn id="352" idx="1"/>
                <a:endCxn id="352" idx="3"/>
              </p:cNvCxnSpPr>
              <p:nvPr/>
            </p:nvCxnSpPr>
            <p:spPr>
              <a:xfrm>
                <a:off x="5207002" y="5461001"/>
                <a:ext cx="6096000" cy="0"/>
              </a:xfrm>
              <a:prstGeom prst="straightConnector1">
                <a:avLst/>
              </a:prstGeom>
              <a:noFill/>
              <a:ln cap="flat" cmpd="sng" w="38100">
                <a:solidFill>
                  <a:schemeClr val="lt1"/>
                </a:solidFill>
                <a:prstDash val="dash"/>
                <a:miter lim="800000"/>
                <a:headEnd len="sm" w="sm" type="none"/>
                <a:tailEnd len="sm" w="sm" type="none"/>
              </a:ln>
            </p:spPr>
          </p:cxnSp>
          <p:sp>
            <p:nvSpPr>
              <p:cNvPr id="356" name="Google Shape;356;p16"/>
              <p:cNvSpPr txBox="1"/>
              <p:nvPr/>
            </p:nvSpPr>
            <p:spPr>
              <a:xfrm>
                <a:off x="5608622" y="5251675"/>
                <a:ext cx="1336898"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0000"/>
                    </a:solidFill>
                    <a:latin typeface="Arial"/>
                    <a:ea typeface="Arial"/>
                    <a:cs typeface="Arial"/>
                    <a:sym typeface="Arial"/>
                  </a:rPr>
                  <a:t>A</a:t>
                </a:r>
                <a:endParaRPr b="1" sz="2500">
                  <a:solidFill>
                    <a:schemeClr val="dk1"/>
                  </a:solidFill>
                  <a:latin typeface="Calibri"/>
                  <a:ea typeface="Calibri"/>
                  <a:cs typeface="Calibri"/>
                  <a:sym typeface="Calibri"/>
                </a:endParaRPr>
              </a:p>
            </p:txBody>
          </p:sp>
          <p:sp>
            <p:nvSpPr>
              <p:cNvPr id="357" name="Google Shape;357;p16"/>
              <p:cNvSpPr txBox="1"/>
              <p:nvPr/>
            </p:nvSpPr>
            <p:spPr>
              <a:xfrm>
                <a:off x="8610600" y="5197352"/>
                <a:ext cx="6096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0000"/>
                    </a:solidFill>
                    <a:latin typeface="Arial"/>
                    <a:ea typeface="Arial"/>
                    <a:cs typeface="Arial"/>
                    <a:sym typeface="Arial"/>
                  </a:rPr>
                  <a:t>B</a:t>
                </a:r>
                <a:endParaRPr b="1" sz="2500">
                  <a:solidFill>
                    <a:schemeClr val="dk1"/>
                  </a:solidFill>
                  <a:latin typeface="Calibri"/>
                  <a:ea typeface="Calibri"/>
                  <a:cs typeface="Calibri"/>
                  <a:sym typeface="Calibri"/>
                </a:endParaRPr>
              </a:p>
            </p:txBody>
          </p:sp>
          <p:sp>
            <p:nvSpPr>
              <p:cNvPr id="358" name="Google Shape;358;p16"/>
              <p:cNvSpPr txBox="1"/>
              <p:nvPr/>
            </p:nvSpPr>
            <p:spPr>
              <a:xfrm>
                <a:off x="8724900" y="3368996"/>
                <a:ext cx="6096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0000"/>
                    </a:solidFill>
                    <a:latin typeface="Arial"/>
                    <a:ea typeface="Arial"/>
                    <a:cs typeface="Arial"/>
                    <a:sym typeface="Arial"/>
                  </a:rPr>
                  <a:t>C</a:t>
                </a:r>
                <a:endParaRPr b="1" sz="2500">
                  <a:solidFill>
                    <a:schemeClr val="dk1"/>
                  </a:solidFill>
                  <a:latin typeface="Calibri"/>
                  <a:ea typeface="Calibri"/>
                  <a:cs typeface="Calibri"/>
                  <a:sym typeface="Calibri"/>
                </a:endParaRPr>
              </a:p>
            </p:txBody>
          </p:sp>
          <p:grpSp>
            <p:nvGrpSpPr>
              <p:cNvPr id="359" name="Google Shape;359;p16"/>
              <p:cNvGrpSpPr/>
              <p:nvPr/>
            </p:nvGrpSpPr>
            <p:grpSpPr>
              <a:xfrm>
                <a:off x="5867400" y="3390341"/>
                <a:ext cx="2743200" cy="1891658"/>
                <a:chOff x="5906315" y="3390341"/>
                <a:chExt cx="2743200" cy="1891658"/>
              </a:xfrm>
            </p:grpSpPr>
            <p:cxnSp>
              <p:nvCxnSpPr>
                <p:cNvPr id="360" name="Google Shape;360;p16"/>
                <p:cNvCxnSpPr/>
                <p:nvPr/>
              </p:nvCxnSpPr>
              <p:spPr>
                <a:xfrm flipH="1" rot="10800000">
                  <a:off x="5906315" y="5277909"/>
                  <a:ext cx="2704285" cy="4090"/>
                </a:xfrm>
                <a:prstGeom prst="straightConnector1">
                  <a:avLst/>
                </a:prstGeom>
                <a:noFill/>
                <a:ln cap="flat" cmpd="sng" w="9525">
                  <a:solidFill>
                    <a:srgbClr val="FF0000"/>
                  </a:solidFill>
                  <a:prstDash val="solid"/>
                  <a:miter lim="800000"/>
                  <a:headEnd len="sm" w="sm" type="none"/>
                  <a:tailEnd len="sm" w="sm" type="none"/>
                </a:ln>
              </p:spPr>
            </p:cxnSp>
            <p:cxnSp>
              <p:nvCxnSpPr>
                <p:cNvPr id="361" name="Google Shape;361;p16"/>
                <p:cNvCxnSpPr>
                  <a:stCxn id="353" idx="1"/>
                </p:cNvCxnSpPr>
                <p:nvPr/>
              </p:nvCxnSpPr>
              <p:spPr>
                <a:xfrm flipH="1">
                  <a:off x="8636015" y="3390341"/>
                  <a:ext cx="13500" cy="1870200"/>
                </a:xfrm>
                <a:prstGeom prst="straightConnector1">
                  <a:avLst/>
                </a:prstGeom>
                <a:noFill/>
                <a:ln cap="flat" cmpd="sng" w="9525">
                  <a:solidFill>
                    <a:srgbClr val="FF0000"/>
                  </a:solidFill>
                  <a:prstDash val="solid"/>
                  <a:miter lim="800000"/>
                  <a:headEnd len="sm" w="sm" type="none"/>
                  <a:tailEnd len="sm" w="sm" type="none"/>
                </a:ln>
              </p:spPr>
            </p:cxnSp>
          </p:grpSp>
        </p:grpSp>
        <p:pic>
          <p:nvPicPr>
            <p:cNvPr descr="A picture containing building, house, outdoor, white&#10;&#10;Description automatically generated" id="362" name="Google Shape;362;p16"/>
            <p:cNvPicPr preferRelativeResize="0"/>
            <p:nvPr/>
          </p:nvPicPr>
          <p:blipFill rotWithShape="1">
            <a:blip r:embed="rId4">
              <a:alphaModFix/>
            </a:blip>
            <a:srcRect b="12820" l="-1418" r="1475" t="9084"/>
            <a:stretch/>
          </p:blipFill>
          <p:spPr>
            <a:xfrm>
              <a:off x="5512464" y="4265371"/>
              <a:ext cx="1036527" cy="828272"/>
            </a:xfrm>
            <a:prstGeom prst="rect">
              <a:avLst/>
            </a:prstGeom>
            <a:noFill/>
            <a:ln>
              <a:noFill/>
            </a:ln>
          </p:spPr>
        </p:pic>
        <p:pic>
          <p:nvPicPr>
            <p:cNvPr descr="A picture containing text, clipart&#10;&#10;Description automatically generated" id="363" name="Google Shape;363;p16"/>
            <p:cNvPicPr preferRelativeResize="0"/>
            <p:nvPr/>
          </p:nvPicPr>
          <p:blipFill rotWithShape="1">
            <a:blip r:embed="rId5">
              <a:alphaModFix/>
            </a:blip>
            <a:srcRect b="0" l="0" r="0" t="0"/>
            <a:stretch/>
          </p:blipFill>
          <p:spPr>
            <a:xfrm>
              <a:off x="7851838" y="2602387"/>
              <a:ext cx="1517524" cy="728411"/>
            </a:xfrm>
            <a:prstGeom prst="rect">
              <a:avLst/>
            </a:prstGeom>
            <a:noFill/>
            <a:ln>
              <a:noFill/>
            </a:ln>
          </p:spPr>
        </p:pic>
        <p:pic>
          <p:nvPicPr>
            <p:cNvPr descr="A person riding a bicycle&#10;&#10;Description automatically generated with medium confidence" id="364" name="Google Shape;364;p16"/>
            <p:cNvPicPr preferRelativeResize="0"/>
            <p:nvPr/>
          </p:nvPicPr>
          <p:blipFill rotWithShape="1">
            <a:blip r:embed="rId6">
              <a:alphaModFix/>
            </a:blip>
            <a:srcRect b="8889" l="0" r="799" t="0"/>
            <a:stretch/>
          </p:blipFill>
          <p:spPr>
            <a:xfrm>
              <a:off x="6228502" y="4660500"/>
              <a:ext cx="622367" cy="617348"/>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grpSp>
        <p:nvGrpSpPr>
          <p:cNvPr id="369" name="Google Shape;369;p17"/>
          <p:cNvGrpSpPr/>
          <p:nvPr/>
        </p:nvGrpSpPr>
        <p:grpSpPr>
          <a:xfrm>
            <a:off x="-76200" y="65599"/>
            <a:ext cx="8603569" cy="541686"/>
            <a:chOff x="74035" y="2231322"/>
            <a:chExt cx="8550261" cy="756153"/>
          </a:xfrm>
        </p:grpSpPr>
        <p:grpSp>
          <p:nvGrpSpPr>
            <p:cNvPr id="370" name="Google Shape;370;p17"/>
            <p:cNvGrpSpPr/>
            <p:nvPr/>
          </p:nvGrpSpPr>
          <p:grpSpPr>
            <a:xfrm>
              <a:off x="330533" y="2267004"/>
              <a:ext cx="3378440" cy="708275"/>
              <a:chOff x="587624" y="3377549"/>
              <a:chExt cx="1739739" cy="1364238"/>
            </a:xfrm>
          </p:grpSpPr>
          <p:pic>
            <p:nvPicPr>
              <p:cNvPr descr="empty-green-rectangle" id="371" name="Google Shape;371;p17"/>
              <p:cNvPicPr preferRelativeResize="0"/>
              <p:nvPr/>
            </p:nvPicPr>
            <p:blipFill rotWithShape="1">
              <a:blip r:embed="rId3">
                <a:alphaModFix/>
              </a:blip>
              <a:srcRect b="0" l="0" r="0" t="0"/>
              <a:stretch/>
            </p:blipFill>
            <p:spPr>
              <a:xfrm>
                <a:off x="587624" y="3377549"/>
                <a:ext cx="1739739" cy="1364238"/>
              </a:xfrm>
              <a:prstGeom prst="rect">
                <a:avLst/>
              </a:prstGeom>
              <a:noFill/>
              <a:ln>
                <a:noFill/>
              </a:ln>
            </p:spPr>
          </p:pic>
          <p:pic>
            <p:nvPicPr>
              <p:cNvPr descr="green-top-faded" id="372" name="Google Shape;372;p17"/>
              <p:cNvPicPr preferRelativeResize="0"/>
              <p:nvPr/>
            </p:nvPicPr>
            <p:blipFill rotWithShape="1">
              <a:blip r:embed="rId4">
                <a:alphaModFix/>
              </a:blip>
              <a:srcRect b="0" l="0" r="0" t="0"/>
              <a:stretch/>
            </p:blipFill>
            <p:spPr>
              <a:xfrm rot="-5400000">
                <a:off x="205129" y="3887447"/>
                <a:ext cx="1273934" cy="396005"/>
              </a:xfrm>
              <a:prstGeom prst="rect">
                <a:avLst/>
              </a:prstGeom>
              <a:noFill/>
              <a:ln>
                <a:noFill/>
              </a:ln>
            </p:spPr>
          </p:pic>
        </p:grpSp>
        <p:sp>
          <p:nvSpPr>
            <p:cNvPr id="373" name="Google Shape;373;p17"/>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II</a:t>
              </a:r>
              <a:endParaRPr sz="2600">
                <a:solidFill>
                  <a:schemeClr val="dk1"/>
                </a:solidFill>
                <a:latin typeface="Arial"/>
                <a:ea typeface="Arial"/>
                <a:cs typeface="Arial"/>
                <a:sym typeface="Arial"/>
              </a:endParaRPr>
            </a:p>
          </p:txBody>
        </p:sp>
        <p:sp>
          <p:nvSpPr>
            <p:cNvPr id="374" name="Google Shape;374;p17"/>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Vận tốc</a:t>
              </a:r>
              <a:endParaRPr sz="2800">
                <a:solidFill>
                  <a:schemeClr val="dk1"/>
                </a:solidFill>
                <a:latin typeface="Arial"/>
                <a:ea typeface="Arial"/>
                <a:cs typeface="Arial"/>
                <a:sym typeface="Arial"/>
              </a:endParaRPr>
            </a:p>
          </p:txBody>
        </p:sp>
      </p:grpSp>
      <p:pic>
        <p:nvPicPr>
          <p:cNvPr descr="empty-blue-rectangle" id="375" name="Google Shape;375;p17"/>
          <p:cNvPicPr preferRelativeResize="0"/>
          <p:nvPr/>
        </p:nvPicPr>
        <p:blipFill rotWithShape="1">
          <a:blip r:embed="rId5">
            <a:alphaModFix/>
          </a:blip>
          <a:srcRect b="0" l="0" r="0" t="0"/>
          <a:stretch/>
        </p:blipFill>
        <p:spPr>
          <a:xfrm>
            <a:off x="-114300" y="1728078"/>
            <a:ext cx="12420600" cy="1853322"/>
          </a:xfrm>
          <a:prstGeom prst="rect">
            <a:avLst/>
          </a:prstGeom>
          <a:noFill/>
          <a:ln>
            <a:noFill/>
          </a:ln>
        </p:spPr>
      </p:pic>
      <p:sp>
        <p:nvSpPr>
          <p:cNvPr id="376" name="Google Shape;376;p17"/>
          <p:cNvSpPr txBox="1"/>
          <p:nvPr/>
        </p:nvSpPr>
        <p:spPr>
          <a:xfrm>
            <a:off x="438076" y="1777160"/>
            <a:ext cx="11430000"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a:ea typeface="Arial"/>
                <a:cs typeface="Arial"/>
                <a:sym typeface="Arial"/>
              </a:rPr>
              <a:t>Ví dụ: Một đoàn tàu chạy thẳng với vận tốc trung bình 36 km/h so với mặt đường, một hành khách đi về phía đầu tàu với vận tốc 1m/s so với mặt sàn tàu.</a:t>
            </a:r>
            <a:endParaRPr/>
          </a:p>
          <a:p>
            <a:pPr indent="0" lvl="0" marL="0" marR="0" rtl="0" algn="l">
              <a:spcBef>
                <a:spcPts val="0"/>
              </a:spcBef>
              <a:spcAft>
                <a:spcPts val="0"/>
              </a:spcAft>
              <a:buNone/>
            </a:pPr>
            <a:r>
              <a:rPr lang="en-US" sz="2500">
                <a:solidFill>
                  <a:schemeClr val="dk1"/>
                </a:solidFill>
                <a:latin typeface="Arial"/>
                <a:ea typeface="Arial"/>
                <a:cs typeface="Arial"/>
                <a:sym typeface="Arial"/>
              </a:rPr>
              <a:t>a) Hành khách này tham gia mấy chuyển động? </a:t>
            </a:r>
            <a:endParaRPr/>
          </a:p>
          <a:p>
            <a:pPr indent="0" lvl="0" marL="0" marR="0" rtl="0" algn="l">
              <a:spcBef>
                <a:spcPts val="0"/>
              </a:spcBef>
              <a:spcAft>
                <a:spcPts val="0"/>
              </a:spcAft>
              <a:buNone/>
            </a:pPr>
            <a:r>
              <a:rPr lang="en-US" sz="2500">
                <a:solidFill>
                  <a:schemeClr val="dk1"/>
                </a:solidFill>
                <a:latin typeface="Arial"/>
                <a:ea typeface="Arial"/>
                <a:cs typeface="Arial"/>
                <a:sym typeface="Arial"/>
              </a:rPr>
              <a:t>b) Làm cách nào để xác định được vận tốc của hành khách đối với mặt đường?</a:t>
            </a:r>
            <a:endParaRPr/>
          </a:p>
        </p:txBody>
      </p:sp>
      <p:sp>
        <p:nvSpPr>
          <p:cNvPr id="377" name="Google Shape;377;p17"/>
          <p:cNvSpPr txBox="1"/>
          <p:nvPr/>
        </p:nvSpPr>
        <p:spPr>
          <a:xfrm>
            <a:off x="457200" y="689508"/>
            <a:ext cx="48742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3. Tổng hợp vận tốc</a:t>
            </a:r>
            <a:endParaRPr/>
          </a:p>
        </p:txBody>
      </p:sp>
      <p:sp>
        <p:nvSpPr>
          <p:cNvPr id="378" name="Google Shape;378;p17"/>
          <p:cNvSpPr txBox="1"/>
          <p:nvPr/>
        </p:nvSpPr>
        <p:spPr>
          <a:xfrm>
            <a:off x="457200" y="1184190"/>
            <a:ext cx="6248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B050"/>
              </a:buClr>
              <a:buSzPts val="2400"/>
              <a:buFont typeface="Arial"/>
              <a:buNone/>
            </a:pPr>
            <a:r>
              <a:rPr i="1" lang="en-US" sz="2400">
                <a:solidFill>
                  <a:srgbClr val="00B050"/>
                </a:solidFill>
                <a:latin typeface="Arial"/>
                <a:ea typeface="Arial"/>
                <a:cs typeface="Arial"/>
                <a:sym typeface="Arial"/>
              </a:rPr>
              <a:t>a. Tổng hợp hai vận tốc cùng phương</a:t>
            </a:r>
            <a:endParaRPr/>
          </a:p>
        </p:txBody>
      </p:sp>
      <p:pic>
        <p:nvPicPr>
          <p:cNvPr descr="Diagram&#10;&#10;Description automatically generated with medium confidence" id="379" name="Google Shape;379;p17"/>
          <p:cNvPicPr preferRelativeResize="0"/>
          <p:nvPr/>
        </p:nvPicPr>
        <p:blipFill rotWithShape="1">
          <a:blip r:embed="rId6">
            <a:alphaModFix/>
          </a:blip>
          <a:srcRect b="46857" l="31867" r="12377" t="37782"/>
          <a:stretch/>
        </p:blipFill>
        <p:spPr>
          <a:xfrm>
            <a:off x="270560" y="3768280"/>
            <a:ext cx="11464240" cy="2449293"/>
          </a:xfrm>
          <a:prstGeom prst="rect">
            <a:avLst/>
          </a:prstGeom>
          <a:noFill/>
          <a:ln>
            <a:noFill/>
          </a:ln>
        </p:spPr>
      </p:pic>
      <p:sp>
        <p:nvSpPr>
          <p:cNvPr id="380" name="Google Shape;380;p17"/>
          <p:cNvSpPr/>
          <p:nvPr/>
        </p:nvSpPr>
        <p:spPr>
          <a:xfrm flipH="1">
            <a:off x="4800600" y="4419600"/>
            <a:ext cx="1706567" cy="1085464"/>
          </a:xfrm>
          <a:custGeom>
            <a:rect b="b" l="l" r="r" t="t"/>
            <a:pathLst>
              <a:path extrusionOk="0" h="905933" w="1748747">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rotWithShape="1">
            <a:blip r:embed="rId7">
              <a:alphaModFix/>
            </a:blip>
            <a:stretch>
              <a:fillRect b="0" l="0" r="0" t="0"/>
            </a:stretch>
          </a:blip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81" name="Google Shape;381;p17"/>
          <p:cNvCxnSpPr/>
          <p:nvPr/>
        </p:nvCxnSpPr>
        <p:spPr>
          <a:xfrm>
            <a:off x="11125200" y="5181600"/>
            <a:ext cx="969720" cy="0"/>
          </a:xfrm>
          <a:prstGeom prst="straightConnector1">
            <a:avLst/>
          </a:prstGeom>
          <a:noFill/>
          <a:ln cap="flat" cmpd="sng" w="76200">
            <a:solidFill>
              <a:schemeClr val="dk1"/>
            </a:solidFill>
            <a:prstDash val="solid"/>
            <a:miter lim="800000"/>
            <a:headEnd len="sm" w="sm"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grpSp>
        <p:nvGrpSpPr>
          <p:cNvPr id="386" name="Google Shape;386;p18"/>
          <p:cNvGrpSpPr/>
          <p:nvPr/>
        </p:nvGrpSpPr>
        <p:grpSpPr>
          <a:xfrm>
            <a:off x="-76200" y="65599"/>
            <a:ext cx="8603569" cy="541686"/>
            <a:chOff x="74035" y="2231322"/>
            <a:chExt cx="8550261" cy="756153"/>
          </a:xfrm>
        </p:grpSpPr>
        <p:grpSp>
          <p:nvGrpSpPr>
            <p:cNvPr id="387" name="Google Shape;387;p18"/>
            <p:cNvGrpSpPr/>
            <p:nvPr/>
          </p:nvGrpSpPr>
          <p:grpSpPr>
            <a:xfrm>
              <a:off x="330533" y="2267004"/>
              <a:ext cx="3378440" cy="708275"/>
              <a:chOff x="587624" y="3377549"/>
              <a:chExt cx="1739739" cy="1364238"/>
            </a:xfrm>
          </p:grpSpPr>
          <p:pic>
            <p:nvPicPr>
              <p:cNvPr descr="empty-green-rectangle" id="388" name="Google Shape;388;p18"/>
              <p:cNvPicPr preferRelativeResize="0"/>
              <p:nvPr/>
            </p:nvPicPr>
            <p:blipFill rotWithShape="1">
              <a:blip r:embed="rId3">
                <a:alphaModFix/>
              </a:blip>
              <a:srcRect b="0" l="0" r="0" t="0"/>
              <a:stretch/>
            </p:blipFill>
            <p:spPr>
              <a:xfrm>
                <a:off x="587624" y="3377549"/>
                <a:ext cx="1739739" cy="1364238"/>
              </a:xfrm>
              <a:prstGeom prst="rect">
                <a:avLst/>
              </a:prstGeom>
              <a:noFill/>
              <a:ln>
                <a:noFill/>
              </a:ln>
            </p:spPr>
          </p:pic>
          <p:pic>
            <p:nvPicPr>
              <p:cNvPr descr="green-top-faded" id="389" name="Google Shape;389;p18"/>
              <p:cNvPicPr preferRelativeResize="0"/>
              <p:nvPr/>
            </p:nvPicPr>
            <p:blipFill rotWithShape="1">
              <a:blip r:embed="rId4">
                <a:alphaModFix/>
              </a:blip>
              <a:srcRect b="0" l="0" r="0" t="0"/>
              <a:stretch/>
            </p:blipFill>
            <p:spPr>
              <a:xfrm rot="-5400000">
                <a:off x="205129" y="3887447"/>
                <a:ext cx="1273934" cy="396005"/>
              </a:xfrm>
              <a:prstGeom prst="rect">
                <a:avLst/>
              </a:prstGeom>
              <a:noFill/>
              <a:ln>
                <a:noFill/>
              </a:ln>
            </p:spPr>
          </p:pic>
        </p:grpSp>
        <p:sp>
          <p:nvSpPr>
            <p:cNvPr id="390" name="Google Shape;390;p18"/>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II</a:t>
              </a:r>
              <a:endParaRPr sz="2600">
                <a:solidFill>
                  <a:schemeClr val="dk1"/>
                </a:solidFill>
                <a:latin typeface="Arial"/>
                <a:ea typeface="Arial"/>
                <a:cs typeface="Arial"/>
                <a:sym typeface="Arial"/>
              </a:endParaRPr>
            </a:p>
          </p:txBody>
        </p:sp>
        <p:sp>
          <p:nvSpPr>
            <p:cNvPr id="391" name="Google Shape;391;p18"/>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Vận tốc</a:t>
              </a:r>
              <a:endParaRPr sz="2800">
                <a:solidFill>
                  <a:schemeClr val="dk1"/>
                </a:solidFill>
                <a:latin typeface="Arial"/>
                <a:ea typeface="Arial"/>
                <a:cs typeface="Arial"/>
                <a:sym typeface="Arial"/>
              </a:endParaRPr>
            </a:p>
          </p:txBody>
        </p:sp>
      </p:grpSp>
      <p:pic>
        <p:nvPicPr>
          <p:cNvPr descr="empty-blue-rectangle" id="392" name="Google Shape;392;p18"/>
          <p:cNvPicPr preferRelativeResize="0"/>
          <p:nvPr/>
        </p:nvPicPr>
        <p:blipFill rotWithShape="1">
          <a:blip r:embed="rId5">
            <a:alphaModFix/>
          </a:blip>
          <a:srcRect b="0" l="0" r="0" t="0"/>
          <a:stretch/>
        </p:blipFill>
        <p:spPr>
          <a:xfrm>
            <a:off x="-65773" y="1486937"/>
            <a:ext cx="12420600" cy="1853322"/>
          </a:xfrm>
          <a:prstGeom prst="rect">
            <a:avLst/>
          </a:prstGeom>
          <a:noFill/>
          <a:ln>
            <a:noFill/>
          </a:ln>
        </p:spPr>
      </p:pic>
      <p:sp>
        <p:nvSpPr>
          <p:cNvPr id="393" name="Google Shape;393;p18"/>
          <p:cNvSpPr txBox="1"/>
          <p:nvPr/>
        </p:nvSpPr>
        <p:spPr>
          <a:xfrm>
            <a:off x="486603" y="1536019"/>
            <a:ext cx="11430000"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a:ea typeface="Arial"/>
                <a:cs typeface="Arial"/>
                <a:sym typeface="Arial"/>
              </a:rPr>
              <a:t>Ví dụ: Một đoàn tàu chạy thẳng với vận tốc trung bình 36 km/h so với mặt đường, một hành khách đi về phía đầu tàu với vận tốc 1m/s so với mặt sàn tàu.</a:t>
            </a:r>
            <a:endParaRPr/>
          </a:p>
          <a:p>
            <a:pPr indent="0" lvl="0" marL="0" marR="0" rtl="0" algn="l">
              <a:spcBef>
                <a:spcPts val="0"/>
              </a:spcBef>
              <a:spcAft>
                <a:spcPts val="0"/>
              </a:spcAft>
              <a:buNone/>
            </a:pPr>
            <a:r>
              <a:rPr lang="en-US" sz="2500">
                <a:solidFill>
                  <a:schemeClr val="dk1"/>
                </a:solidFill>
                <a:latin typeface="Arial"/>
                <a:ea typeface="Arial"/>
                <a:cs typeface="Arial"/>
                <a:sym typeface="Arial"/>
              </a:rPr>
              <a:t>a) Hành khách này tham gia mấy chuyển động? </a:t>
            </a:r>
            <a:endParaRPr/>
          </a:p>
          <a:p>
            <a:pPr indent="0" lvl="0" marL="0" marR="0" rtl="0" algn="l">
              <a:spcBef>
                <a:spcPts val="0"/>
              </a:spcBef>
              <a:spcAft>
                <a:spcPts val="0"/>
              </a:spcAft>
              <a:buNone/>
            </a:pPr>
            <a:r>
              <a:rPr lang="en-US" sz="2500">
                <a:solidFill>
                  <a:schemeClr val="dk1"/>
                </a:solidFill>
                <a:latin typeface="Arial"/>
                <a:ea typeface="Arial"/>
                <a:cs typeface="Arial"/>
                <a:sym typeface="Arial"/>
              </a:rPr>
              <a:t>b) Làm cách nào để xác định được vận tốc của hành khách đối với mặt đường?</a:t>
            </a:r>
            <a:endParaRPr/>
          </a:p>
        </p:txBody>
      </p:sp>
      <p:sp>
        <p:nvSpPr>
          <p:cNvPr id="394" name="Google Shape;394;p18"/>
          <p:cNvSpPr txBox="1"/>
          <p:nvPr/>
        </p:nvSpPr>
        <p:spPr>
          <a:xfrm>
            <a:off x="205960" y="610901"/>
            <a:ext cx="48742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3. Tổng hợp vận tốc</a:t>
            </a:r>
            <a:endParaRPr/>
          </a:p>
        </p:txBody>
      </p:sp>
      <p:sp>
        <p:nvSpPr>
          <p:cNvPr id="395" name="Google Shape;395;p18"/>
          <p:cNvSpPr txBox="1"/>
          <p:nvPr/>
        </p:nvSpPr>
        <p:spPr>
          <a:xfrm>
            <a:off x="290623" y="989127"/>
            <a:ext cx="6248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B050"/>
              </a:buClr>
              <a:buSzPts val="2400"/>
              <a:buFont typeface="Arial"/>
              <a:buNone/>
            </a:pPr>
            <a:r>
              <a:rPr i="1" lang="en-US" sz="2400">
                <a:solidFill>
                  <a:srgbClr val="00B050"/>
                </a:solidFill>
                <a:latin typeface="Arial"/>
                <a:ea typeface="Arial"/>
                <a:cs typeface="Arial"/>
                <a:sym typeface="Arial"/>
              </a:rPr>
              <a:t>a. Tổng hợp hai vận tốc cùng phương</a:t>
            </a:r>
            <a:endParaRPr/>
          </a:p>
        </p:txBody>
      </p:sp>
      <p:grpSp>
        <p:nvGrpSpPr>
          <p:cNvPr id="396" name="Google Shape;396;p18"/>
          <p:cNvGrpSpPr/>
          <p:nvPr/>
        </p:nvGrpSpPr>
        <p:grpSpPr>
          <a:xfrm>
            <a:off x="7590322" y="4038600"/>
            <a:ext cx="4303836" cy="2362200"/>
            <a:chOff x="7772400" y="3732532"/>
            <a:chExt cx="4303836" cy="2362200"/>
          </a:xfrm>
        </p:grpSpPr>
        <p:pic>
          <p:nvPicPr>
            <p:cNvPr descr="Diagram&#10;&#10;Description automatically generated" id="397" name="Google Shape;397;p18"/>
            <p:cNvPicPr preferRelativeResize="0"/>
            <p:nvPr/>
          </p:nvPicPr>
          <p:blipFill rotWithShape="1">
            <a:blip r:embed="rId6">
              <a:alphaModFix/>
            </a:blip>
            <a:srcRect b="23332" l="33333" r="17147" t="30741"/>
            <a:stretch/>
          </p:blipFill>
          <p:spPr>
            <a:xfrm flipH="1">
              <a:off x="7772400" y="3732532"/>
              <a:ext cx="3461992" cy="2362200"/>
            </a:xfrm>
            <a:prstGeom prst="rect">
              <a:avLst/>
            </a:prstGeom>
            <a:noFill/>
            <a:ln>
              <a:noFill/>
            </a:ln>
          </p:spPr>
        </p:pic>
        <p:cxnSp>
          <p:nvCxnSpPr>
            <p:cNvPr id="398" name="Google Shape;398;p18"/>
            <p:cNvCxnSpPr/>
            <p:nvPr/>
          </p:nvCxnSpPr>
          <p:spPr>
            <a:xfrm>
              <a:off x="11106516" y="4913632"/>
              <a:ext cx="969720" cy="0"/>
            </a:xfrm>
            <a:prstGeom prst="straightConnector1">
              <a:avLst/>
            </a:prstGeom>
            <a:noFill/>
            <a:ln cap="flat" cmpd="sng" w="76200">
              <a:solidFill>
                <a:schemeClr val="dk1"/>
              </a:solidFill>
              <a:prstDash val="solid"/>
              <a:miter lim="800000"/>
              <a:headEnd len="sm" w="sm" type="none"/>
              <a:tailEnd len="med" w="med" type="triangle"/>
            </a:ln>
          </p:spPr>
        </p:cxnSp>
      </p:grpSp>
      <p:sp>
        <p:nvSpPr>
          <p:cNvPr id="399" name="Google Shape;399;p18"/>
          <p:cNvSpPr txBox="1"/>
          <p:nvPr/>
        </p:nvSpPr>
        <p:spPr>
          <a:xfrm>
            <a:off x="51385" y="3366144"/>
            <a:ext cx="7060029" cy="949875"/>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lang="en-US" sz="2500" u="sng">
                <a:solidFill>
                  <a:srgbClr val="000000"/>
                </a:solidFill>
                <a:latin typeface="Arial"/>
                <a:ea typeface="Arial"/>
                <a:cs typeface="Arial"/>
                <a:sym typeface="Arial"/>
              </a:rPr>
              <a:t>Giải </a:t>
            </a:r>
            <a:endParaRPr/>
          </a:p>
          <a:p>
            <a:pPr indent="-457200" lvl="0" marL="457200" marR="0" rtl="0" algn="l">
              <a:lnSpc>
                <a:spcPct val="107000"/>
              </a:lnSpc>
              <a:spcBef>
                <a:spcPts val="500"/>
              </a:spcBef>
              <a:spcAft>
                <a:spcPts val="0"/>
              </a:spcAft>
              <a:buClr>
                <a:srgbClr val="000000"/>
              </a:buClr>
              <a:buSzPts val="2500"/>
              <a:buFont typeface="Arial"/>
              <a:buAutoNum type="alphaLcParenR"/>
            </a:pPr>
            <a:r>
              <a:rPr lang="en-US" sz="2500">
                <a:solidFill>
                  <a:srgbClr val="000000"/>
                </a:solidFill>
                <a:latin typeface="Arial"/>
                <a:ea typeface="Arial"/>
                <a:cs typeface="Arial"/>
                <a:sym typeface="Arial"/>
              </a:rPr>
              <a:t>Hành khách này tham gia 2 chuyển động:</a:t>
            </a:r>
            <a:r>
              <a:rPr b="1" lang="en-US" sz="2500">
                <a:solidFill>
                  <a:srgbClr val="000000"/>
                </a:solidFill>
                <a:latin typeface="Arial"/>
                <a:ea typeface="Arial"/>
                <a:cs typeface="Arial"/>
                <a:sym typeface="Arial"/>
              </a:rPr>
              <a:t> </a:t>
            </a:r>
            <a:endParaRPr sz="2500">
              <a:solidFill>
                <a:schemeClr val="dk1"/>
              </a:solidFill>
              <a:latin typeface="Arial"/>
              <a:ea typeface="Arial"/>
              <a:cs typeface="Arial"/>
              <a:sym typeface="Arial"/>
            </a:endParaRPr>
          </a:p>
        </p:txBody>
      </p:sp>
      <p:sp>
        <p:nvSpPr>
          <p:cNvPr id="400" name="Google Shape;400;p18"/>
          <p:cNvSpPr txBox="1"/>
          <p:nvPr/>
        </p:nvSpPr>
        <p:spPr>
          <a:xfrm>
            <a:off x="290623" y="4243593"/>
            <a:ext cx="6978066" cy="163121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2500"/>
              <a:buFont typeface="Arial"/>
              <a:buChar char="•"/>
            </a:pPr>
            <a:r>
              <a:rPr lang="en-US" sz="2500">
                <a:solidFill>
                  <a:srgbClr val="000000"/>
                </a:solidFill>
                <a:latin typeface="Arial"/>
                <a:ea typeface="Arial"/>
                <a:cs typeface="Arial"/>
                <a:sym typeface="Arial"/>
              </a:rPr>
              <a:t>Chuyển động với vận tốc 1m/s so với sàn tàu </a:t>
            </a:r>
            <a:endParaRPr/>
          </a:p>
          <a:p>
            <a:pPr indent="-342900" lvl="0" marL="342900" marR="0" rtl="0" algn="l">
              <a:spcBef>
                <a:spcPts val="0"/>
              </a:spcBef>
              <a:spcAft>
                <a:spcPts val="0"/>
              </a:spcAft>
              <a:buClr>
                <a:srgbClr val="000000"/>
              </a:buClr>
              <a:buSzPts val="2500"/>
              <a:buFont typeface="Arial"/>
              <a:buChar char="•"/>
            </a:pPr>
            <a:r>
              <a:rPr lang="en-US" sz="2500">
                <a:solidFill>
                  <a:srgbClr val="000000"/>
                </a:solidFill>
                <a:latin typeface="Arial"/>
                <a:ea typeface="Arial"/>
                <a:cs typeface="Arial"/>
                <a:sym typeface="Arial"/>
              </a:rPr>
              <a:t>Chuyển động do tàu kéo đi (chuyển động kéo theo) với vận tốc bằng vận tốc của tàu so với mặt đường. </a:t>
            </a:r>
            <a:endParaRPr/>
          </a:p>
        </p:txBody>
      </p:sp>
      <p:sp>
        <p:nvSpPr>
          <p:cNvPr id="401" name="Google Shape;401;p18"/>
          <p:cNvSpPr txBox="1"/>
          <p:nvPr/>
        </p:nvSpPr>
        <p:spPr>
          <a:xfrm>
            <a:off x="486603" y="5878683"/>
            <a:ext cx="7021324" cy="8617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500">
                <a:solidFill>
                  <a:srgbClr val="7030A0"/>
                </a:solidFill>
                <a:latin typeface="Arial"/>
                <a:ea typeface="Arial"/>
                <a:cs typeface="Arial"/>
                <a:sym typeface="Arial"/>
              </a:rPr>
              <a:t>Chuyển động của hành khách so với mặt đường là tổng hợp của hai chuyển động trên</a:t>
            </a:r>
            <a:endParaRPr sz="2500">
              <a:solidFill>
                <a:srgbClr val="7030A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grpSp>
        <p:nvGrpSpPr>
          <p:cNvPr id="407" name="Google Shape;407;p19"/>
          <p:cNvGrpSpPr/>
          <p:nvPr/>
        </p:nvGrpSpPr>
        <p:grpSpPr>
          <a:xfrm>
            <a:off x="-76200" y="65599"/>
            <a:ext cx="8603569" cy="541686"/>
            <a:chOff x="74035" y="2231322"/>
            <a:chExt cx="8550261" cy="756153"/>
          </a:xfrm>
        </p:grpSpPr>
        <p:grpSp>
          <p:nvGrpSpPr>
            <p:cNvPr id="408" name="Google Shape;408;p19"/>
            <p:cNvGrpSpPr/>
            <p:nvPr/>
          </p:nvGrpSpPr>
          <p:grpSpPr>
            <a:xfrm>
              <a:off x="330533" y="2267004"/>
              <a:ext cx="3378440" cy="708275"/>
              <a:chOff x="587624" y="3377549"/>
              <a:chExt cx="1739739" cy="1364238"/>
            </a:xfrm>
          </p:grpSpPr>
          <p:pic>
            <p:nvPicPr>
              <p:cNvPr descr="empty-green-rectangle" id="409" name="Google Shape;409;p19"/>
              <p:cNvPicPr preferRelativeResize="0"/>
              <p:nvPr/>
            </p:nvPicPr>
            <p:blipFill rotWithShape="1">
              <a:blip r:embed="rId3">
                <a:alphaModFix/>
              </a:blip>
              <a:srcRect b="0" l="0" r="0" t="0"/>
              <a:stretch/>
            </p:blipFill>
            <p:spPr>
              <a:xfrm>
                <a:off x="587624" y="3377549"/>
                <a:ext cx="1739739" cy="1364238"/>
              </a:xfrm>
              <a:prstGeom prst="rect">
                <a:avLst/>
              </a:prstGeom>
              <a:noFill/>
              <a:ln>
                <a:noFill/>
              </a:ln>
            </p:spPr>
          </p:pic>
          <p:pic>
            <p:nvPicPr>
              <p:cNvPr descr="green-top-faded" id="410" name="Google Shape;410;p19"/>
              <p:cNvPicPr preferRelativeResize="0"/>
              <p:nvPr/>
            </p:nvPicPr>
            <p:blipFill rotWithShape="1">
              <a:blip r:embed="rId4">
                <a:alphaModFix/>
              </a:blip>
              <a:srcRect b="0" l="0" r="0" t="0"/>
              <a:stretch/>
            </p:blipFill>
            <p:spPr>
              <a:xfrm rot="-5400000">
                <a:off x="205129" y="3887447"/>
                <a:ext cx="1273934" cy="396005"/>
              </a:xfrm>
              <a:prstGeom prst="rect">
                <a:avLst/>
              </a:prstGeom>
              <a:noFill/>
              <a:ln>
                <a:noFill/>
              </a:ln>
            </p:spPr>
          </p:pic>
        </p:grpSp>
        <p:sp>
          <p:nvSpPr>
            <p:cNvPr id="411" name="Google Shape;411;p19"/>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II</a:t>
              </a:r>
              <a:endParaRPr sz="2600">
                <a:solidFill>
                  <a:schemeClr val="dk1"/>
                </a:solidFill>
                <a:latin typeface="Arial"/>
                <a:ea typeface="Arial"/>
                <a:cs typeface="Arial"/>
                <a:sym typeface="Arial"/>
              </a:endParaRPr>
            </a:p>
          </p:txBody>
        </p:sp>
        <p:sp>
          <p:nvSpPr>
            <p:cNvPr id="412" name="Google Shape;412;p19"/>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Vận tốc</a:t>
              </a:r>
              <a:endParaRPr sz="2800">
                <a:solidFill>
                  <a:schemeClr val="dk1"/>
                </a:solidFill>
                <a:latin typeface="Arial"/>
                <a:ea typeface="Arial"/>
                <a:cs typeface="Arial"/>
                <a:sym typeface="Arial"/>
              </a:endParaRPr>
            </a:p>
          </p:txBody>
        </p:sp>
      </p:grpSp>
      <p:pic>
        <p:nvPicPr>
          <p:cNvPr descr="empty-blue-rectangle" id="413" name="Google Shape;413;p19"/>
          <p:cNvPicPr preferRelativeResize="0"/>
          <p:nvPr/>
        </p:nvPicPr>
        <p:blipFill rotWithShape="1">
          <a:blip r:embed="rId5">
            <a:alphaModFix/>
          </a:blip>
          <a:srcRect b="0" l="0" r="0" t="0"/>
          <a:stretch/>
        </p:blipFill>
        <p:spPr>
          <a:xfrm>
            <a:off x="-65773" y="1486937"/>
            <a:ext cx="12420600" cy="1853322"/>
          </a:xfrm>
          <a:prstGeom prst="rect">
            <a:avLst/>
          </a:prstGeom>
          <a:noFill/>
          <a:ln>
            <a:noFill/>
          </a:ln>
        </p:spPr>
      </p:pic>
      <p:sp>
        <p:nvSpPr>
          <p:cNvPr id="414" name="Google Shape;414;p19"/>
          <p:cNvSpPr txBox="1"/>
          <p:nvPr/>
        </p:nvSpPr>
        <p:spPr>
          <a:xfrm>
            <a:off x="486603" y="1536019"/>
            <a:ext cx="11430000"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a:ea typeface="Arial"/>
                <a:cs typeface="Arial"/>
                <a:sym typeface="Arial"/>
              </a:rPr>
              <a:t>Ví dụ: Một đoàn tàu chạy thẳng với vận tốc trung bình 36 km/h so với mặt đường, một hành khách đi về phía đầu tàu với vận tốc 1m/s so với mặt sàn tàu.</a:t>
            </a:r>
            <a:endParaRPr/>
          </a:p>
          <a:p>
            <a:pPr indent="0" lvl="0" marL="0" marR="0" rtl="0" algn="l">
              <a:spcBef>
                <a:spcPts val="0"/>
              </a:spcBef>
              <a:spcAft>
                <a:spcPts val="0"/>
              </a:spcAft>
              <a:buNone/>
            </a:pPr>
            <a:r>
              <a:rPr lang="en-US" sz="2500">
                <a:solidFill>
                  <a:schemeClr val="dk1"/>
                </a:solidFill>
                <a:latin typeface="Arial"/>
                <a:ea typeface="Arial"/>
                <a:cs typeface="Arial"/>
                <a:sym typeface="Arial"/>
              </a:rPr>
              <a:t>a) Hành khách này tham gia mấy chuyển động? </a:t>
            </a:r>
            <a:endParaRPr/>
          </a:p>
          <a:p>
            <a:pPr indent="0" lvl="0" marL="0" marR="0" rtl="0" algn="l">
              <a:spcBef>
                <a:spcPts val="0"/>
              </a:spcBef>
              <a:spcAft>
                <a:spcPts val="0"/>
              </a:spcAft>
              <a:buNone/>
            </a:pPr>
            <a:r>
              <a:rPr lang="en-US" sz="2500">
                <a:solidFill>
                  <a:schemeClr val="dk1"/>
                </a:solidFill>
                <a:latin typeface="Arial"/>
                <a:ea typeface="Arial"/>
                <a:cs typeface="Arial"/>
                <a:sym typeface="Arial"/>
              </a:rPr>
              <a:t>b) Làm cách nào để xác định được vận tốc của hành khách đối với mặt đường?</a:t>
            </a:r>
            <a:endParaRPr/>
          </a:p>
        </p:txBody>
      </p:sp>
      <p:sp>
        <p:nvSpPr>
          <p:cNvPr id="415" name="Google Shape;415;p19"/>
          <p:cNvSpPr txBox="1"/>
          <p:nvPr/>
        </p:nvSpPr>
        <p:spPr>
          <a:xfrm>
            <a:off x="205960" y="610901"/>
            <a:ext cx="48742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3. Tổng hợp vận tốc</a:t>
            </a:r>
            <a:endParaRPr/>
          </a:p>
        </p:txBody>
      </p:sp>
      <p:sp>
        <p:nvSpPr>
          <p:cNvPr id="416" name="Google Shape;416;p19"/>
          <p:cNvSpPr txBox="1"/>
          <p:nvPr/>
        </p:nvSpPr>
        <p:spPr>
          <a:xfrm>
            <a:off x="290623" y="989127"/>
            <a:ext cx="6248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B050"/>
              </a:buClr>
              <a:buSzPts val="2400"/>
              <a:buFont typeface="Arial"/>
              <a:buNone/>
            </a:pPr>
            <a:r>
              <a:rPr i="1" lang="en-US" sz="2400">
                <a:solidFill>
                  <a:srgbClr val="00B050"/>
                </a:solidFill>
                <a:latin typeface="Arial"/>
                <a:ea typeface="Arial"/>
                <a:cs typeface="Arial"/>
                <a:sym typeface="Arial"/>
              </a:rPr>
              <a:t>a. Tổng hợp hai vận tốc cùng phương</a:t>
            </a:r>
            <a:endParaRPr/>
          </a:p>
        </p:txBody>
      </p:sp>
      <p:sp>
        <p:nvSpPr>
          <p:cNvPr id="417" name="Google Shape;417;p19"/>
          <p:cNvSpPr txBox="1"/>
          <p:nvPr/>
        </p:nvSpPr>
        <p:spPr>
          <a:xfrm>
            <a:off x="2614512" y="3280526"/>
            <a:ext cx="7060029" cy="474104"/>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lang="en-US" sz="2500" u="sng">
                <a:solidFill>
                  <a:srgbClr val="000000"/>
                </a:solidFill>
                <a:latin typeface="Arial"/>
                <a:ea typeface="Arial"/>
                <a:cs typeface="Arial"/>
                <a:sym typeface="Arial"/>
              </a:rPr>
              <a:t>Giải </a:t>
            </a:r>
            <a:r>
              <a:rPr b="1" lang="en-US" sz="2500">
                <a:solidFill>
                  <a:srgbClr val="000000"/>
                </a:solidFill>
                <a:latin typeface="Arial"/>
                <a:ea typeface="Arial"/>
                <a:cs typeface="Arial"/>
                <a:sym typeface="Arial"/>
              </a:rPr>
              <a:t> </a:t>
            </a:r>
            <a:endParaRPr sz="2500">
              <a:solidFill>
                <a:schemeClr val="dk1"/>
              </a:solidFill>
              <a:latin typeface="Arial"/>
              <a:ea typeface="Arial"/>
              <a:cs typeface="Arial"/>
              <a:sym typeface="Arial"/>
            </a:endParaRPr>
          </a:p>
        </p:txBody>
      </p:sp>
      <p:sp>
        <p:nvSpPr>
          <p:cNvPr id="418" name="Google Shape;418;p19"/>
          <p:cNvSpPr txBox="1"/>
          <p:nvPr/>
        </p:nvSpPr>
        <p:spPr>
          <a:xfrm>
            <a:off x="349177" y="3754630"/>
            <a:ext cx="7233661" cy="1631216"/>
          </a:xfrm>
          <a:prstGeom prst="rect">
            <a:avLst/>
          </a:prstGeom>
          <a:blipFill rotWithShape="1">
            <a:blip r:embed="rId6">
              <a:alphaModFix/>
            </a:blip>
            <a:stretch>
              <a:fillRect b="-7833" l="-1347" r="0" t="-298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19" name="Google Shape;419;p19"/>
          <p:cNvSpPr txBox="1"/>
          <p:nvPr/>
        </p:nvSpPr>
        <p:spPr>
          <a:xfrm>
            <a:off x="367625" y="5480822"/>
            <a:ext cx="11573050"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0000"/>
                </a:solidFill>
                <a:latin typeface="Arial"/>
                <a:ea typeface="Arial"/>
                <a:cs typeface="Arial"/>
                <a:sym typeface="Arial"/>
              </a:rPr>
              <a:t>Do các chuyển động đều cùng hướng chạy của đoàn tàu nên: </a:t>
            </a:r>
            <a:endParaRPr/>
          </a:p>
          <a:p>
            <a:pPr indent="0" lvl="0" marL="0" marR="0" rtl="0" algn="ctr">
              <a:spcBef>
                <a:spcPts val="0"/>
              </a:spcBef>
              <a:spcAft>
                <a:spcPts val="0"/>
              </a:spcAft>
              <a:buNone/>
            </a:pPr>
            <a:r>
              <a:rPr lang="en-US" sz="2500">
                <a:solidFill>
                  <a:srgbClr val="000000"/>
                </a:solidFill>
                <a:latin typeface="Arial"/>
                <a:ea typeface="Arial"/>
                <a:cs typeface="Arial"/>
                <a:sym typeface="Arial"/>
              </a:rPr>
              <a:t>V</a:t>
            </a:r>
            <a:r>
              <a:rPr baseline="-25000" lang="en-US" sz="2500">
                <a:solidFill>
                  <a:srgbClr val="000000"/>
                </a:solidFill>
                <a:latin typeface="Arial"/>
                <a:ea typeface="Arial"/>
                <a:cs typeface="Arial"/>
                <a:sym typeface="Arial"/>
              </a:rPr>
              <a:t>1,3</a:t>
            </a:r>
            <a:r>
              <a:rPr lang="en-US" sz="2500">
                <a:solidFill>
                  <a:srgbClr val="000000"/>
                </a:solidFill>
                <a:latin typeface="Arial"/>
                <a:ea typeface="Arial"/>
                <a:cs typeface="Arial"/>
                <a:sym typeface="Arial"/>
              </a:rPr>
              <a:t> = V</a:t>
            </a:r>
            <a:r>
              <a:rPr baseline="-25000" lang="en-US" sz="2500">
                <a:solidFill>
                  <a:srgbClr val="000000"/>
                </a:solidFill>
                <a:latin typeface="Arial"/>
                <a:ea typeface="Arial"/>
                <a:cs typeface="Arial"/>
                <a:sym typeface="Arial"/>
              </a:rPr>
              <a:t>1,2</a:t>
            </a:r>
            <a:r>
              <a:rPr lang="en-US" sz="2500">
                <a:solidFill>
                  <a:srgbClr val="000000"/>
                </a:solidFill>
                <a:latin typeface="Arial"/>
                <a:ea typeface="Arial"/>
                <a:cs typeface="Arial"/>
                <a:sym typeface="Arial"/>
              </a:rPr>
              <a:t> + V</a:t>
            </a:r>
            <a:r>
              <a:rPr baseline="-25000" lang="en-US" sz="2500">
                <a:solidFill>
                  <a:srgbClr val="000000"/>
                </a:solidFill>
                <a:latin typeface="Arial"/>
                <a:ea typeface="Arial"/>
                <a:cs typeface="Arial"/>
                <a:sym typeface="Arial"/>
              </a:rPr>
              <a:t>2,3</a:t>
            </a:r>
            <a:r>
              <a:rPr lang="en-US" sz="2500">
                <a:solidFill>
                  <a:srgbClr val="000000"/>
                </a:solidFill>
                <a:latin typeface="Arial"/>
                <a:ea typeface="Arial"/>
                <a:cs typeface="Arial"/>
                <a:sym typeface="Arial"/>
              </a:rPr>
              <a:t> = 1 m/s + 10 m/s = 11 m/s. </a:t>
            </a:r>
            <a:endParaRPr/>
          </a:p>
          <a:p>
            <a:pPr indent="0" lvl="0" marL="0" marR="0" rtl="0" algn="l">
              <a:spcBef>
                <a:spcPts val="0"/>
              </a:spcBef>
              <a:spcAft>
                <a:spcPts val="0"/>
              </a:spcAft>
              <a:buNone/>
            </a:pPr>
            <a:r>
              <a:rPr lang="en-US" sz="2500">
                <a:solidFill>
                  <a:srgbClr val="000000"/>
                </a:solidFill>
                <a:latin typeface="Arial"/>
                <a:ea typeface="Arial"/>
                <a:cs typeface="Arial"/>
                <a:sym typeface="Arial"/>
              </a:rPr>
              <a:t>                                    Hướng của vận tốc là hướng đoàn tàu chạy.</a:t>
            </a:r>
            <a:endParaRPr sz="2500">
              <a:solidFill>
                <a:schemeClr val="dk1"/>
              </a:solidFill>
              <a:latin typeface="Calibri"/>
              <a:ea typeface="Calibri"/>
              <a:cs typeface="Calibri"/>
              <a:sym typeface="Calibri"/>
            </a:endParaRPr>
          </a:p>
        </p:txBody>
      </p:sp>
      <p:pic>
        <p:nvPicPr>
          <p:cNvPr descr="empty-red-rectangle" id="420" name="Google Shape;420;p19"/>
          <p:cNvPicPr preferRelativeResize="0"/>
          <p:nvPr/>
        </p:nvPicPr>
        <p:blipFill rotWithShape="1">
          <a:blip r:embed="rId7">
            <a:alphaModFix/>
          </a:blip>
          <a:srcRect b="0" l="0" r="0" t="0"/>
          <a:stretch/>
        </p:blipFill>
        <p:spPr>
          <a:xfrm>
            <a:off x="7460604" y="4758176"/>
            <a:ext cx="3276601" cy="712839"/>
          </a:xfrm>
          <a:prstGeom prst="rect">
            <a:avLst/>
          </a:prstGeom>
          <a:noFill/>
          <a:ln>
            <a:noFill/>
          </a:ln>
        </p:spPr>
      </p:pic>
      <p:sp>
        <p:nvSpPr>
          <p:cNvPr id="421" name="Google Shape;421;p19"/>
          <p:cNvSpPr txBox="1"/>
          <p:nvPr/>
        </p:nvSpPr>
        <p:spPr>
          <a:xfrm>
            <a:off x="7696200" y="4767983"/>
            <a:ext cx="2875891" cy="553998"/>
          </a:xfrm>
          <a:prstGeom prst="rect">
            <a:avLst/>
          </a:prstGeom>
          <a:blipFill rotWithShape="1">
            <a:blip r:embed="rId8">
              <a:alphaModFix/>
            </a:blip>
            <a:stretch>
              <a:fillRect b="-34065" l="0" r="0" t="-1318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grpSp>
        <p:nvGrpSpPr>
          <p:cNvPr id="97" name="Google Shape;97;p3"/>
          <p:cNvGrpSpPr/>
          <p:nvPr/>
        </p:nvGrpSpPr>
        <p:grpSpPr>
          <a:xfrm>
            <a:off x="-76200" y="65599"/>
            <a:ext cx="8603569" cy="541686"/>
            <a:chOff x="74035" y="2231322"/>
            <a:chExt cx="8550261" cy="756153"/>
          </a:xfrm>
        </p:grpSpPr>
        <p:grpSp>
          <p:nvGrpSpPr>
            <p:cNvPr id="98" name="Google Shape;98;p3"/>
            <p:cNvGrpSpPr/>
            <p:nvPr/>
          </p:nvGrpSpPr>
          <p:grpSpPr>
            <a:xfrm>
              <a:off x="330533" y="2267004"/>
              <a:ext cx="3378440" cy="708275"/>
              <a:chOff x="587624" y="3377549"/>
              <a:chExt cx="1739739" cy="1364238"/>
            </a:xfrm>
          </p:grpSpPr>
          <p:pic>
            <p:nvPicPr>
              <p:cNvPr descr="empty-green-rectangle" id="99" name="Google Shape;99;p3"/>
              <p:cNvPicPr preferRelativeResize="0"/>
              <p:nvPr/>
            </p:nvPicPr>
            <p:blipFill rotWithShape="1">
              <a:blip r:embed="rId3">
                <a:alphaModFix/>
              </a:blip>
              <a:srcRect b="0" l="0" r="0" t="0"/>
              <a:stretch/>
            </p:blipFill>
            <p:spPr>
              <a:xfrm>
                <a:off x="587624" y="3377549"/>
                <a:ext cx="1739739" cy="1364238"/>
              </a:xfrm>
              <a:prstGeom prst="rect">
                <a:avLst/>
              </a:prstGeom>
              <a:noFill/>
              <a:ln>
                <a:noFill/>
              </a:ln>
            </p:spPr>
          </p:pic>
          <p:pic>
            <p:nvPicPr>
              <p:cNvPr descr="green-top-faded" id="100" name="Google Shape;100;p3"/>
              <p:cNvPicPr preferRelativeResize="0"/>
              <p:nvPr/>
            </p:nvPicPr>
            <p:blipFill rotWithShape="1">
              <a:blip r:embed="rId4">
                <a:alphaModFix/>
              </a:blip>
              <a:srcRect b="0" l="0" r="0" t="0"/>
              <a:stretch/>
            </p:blipFill>
            <p:spPr>
              <a:xfrm rot="-5400000">
                <a:off x="205129" y="3887447"/>
                <a:ext cx="1273934" cy="396005"/>
              </a:xfrm>
              <a:prstGeom prst="rect">
                <a:avLst/>
              </a:prstGeom>
              <a:noFill/>
              <a:ln>
                <a:noFill/>
              </a:ln>
            </p:spPr>
          </p:pic>
        </p:grpSp>
        <p:sp>
          <p:nvSpPr>
            <p:cNvPr id="101" name="Google Shape;101;p3"/>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a:t>
              </a:r>
              <a:endParaRPr sz="2600">
                <a:solidFill>
                  <a:schemeClr val="dk1"/>
                </a:solidFill>
                <a:latin typeface="Arial"/>
                <a:ea typeface="Arial"/>
                <a:cs typeface="Arial"/>
                <a:sym typeface="Arial"/>
              </a:endParaRPr>
            </a:p>
          </p:txBody>
        </p:sp>
        <p:sp>
          <p:nvSpPr>
            <p:cNvPr id="102" name="Google Shape;102;p3"/>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Tốc độ</a:t>
              </a:r>
              <a:endParaRPr sz="2800">
                <a:solidFill>
                  <a:schemeClr val="dk1"/>
                </a:solidFill>
                <a:latin typeface="Arial"/>
                <a:ea typeface="Arial"/>
                <a:cs typeface="Arial"/>
                <a:sym typeface="Arial"/>
              </a:endParaRPr>
            </a:p>
          </p:txBody>
        </p:sp>
      </p:grpSp>
      <p:pic>
        <p:nvPicPr>
          <p:cNvPr descr="empty-blue-rectangle" id="103" name="Google Shape;103;p3"/>
          <p:cNvPicPr preferRelativeResize="0"/>
          <p:nvPr/>
        </p:nvPicPr>
        <p:blipFill rotWithShape="1">
          <a:blip r:embed="rId5">
            <a:alphaModFix/>
          </a:blip>
          <a:srcRect b="0" l="0" r="0" t="0"/>
          <a:stretch/>
        </p:blipFill>
        <p:spPr>
          <a:xfrm>
            <a:off x="228600" y="1173193"/>
            <a:ext cx="11506200" cy="1874807"/>
          </a:xfrm>
          <a:prstGeom prst="rect">
            <a:avLst/>
          </a:prstGeom>
          <a:noFill/>
          <a:ln>
            <a:noFill/>
          </a:ln>
        </p:spPr>
      </p:pic>
      <p:sp>
        <p:nvSpPr>
          <p:cNvPr id="104" name="Google Shape;104;p3"/>
          <p:cNvSpPr txBox="1"/>
          <p:nvPr/>
        </p:nvSpPr>
        <p:spPr>
          <a:xfrm>
            <a:off x="838200" y="1242132"/>
            <a:ext cx="10822388"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0000"/>
                </a:solidFill>
                <a:latin typeface="Arial"/>
                <a:ea typeface="Arial"/>
                <a:cs typeface="Arial"/>
                <a:sym typeface="Arial"/>
              </a:rPr>
              <a:t>Người ta dùng hai cách sau đây để xác định độ nhanh hay chậm của chuyển động:</a:t>
            </a:r>
            <a:endParaRPr/>
          </a:p>
          <a:p>
            <a:pPr indent="0" lvl="0" marL="0" marR="0" rtl="0" algn="l">
              <a:spcBef>
                <a:spcPts val="0"/>
              </a:spcBef>
              <a:spcAft>
                <a:spcPts val="0"/>
              </a:spcAft>
              <a:buNone/>
            </a:pPr>
            <a:r>
              <a:rPr lang="en-US" sz="2500">
                <a:solidFill>
                  <a:srgbClr val="000000"/>
                </a:solidFill>
                <a:latin typeface="Arial"/>
                <a:ea typeface="Arial"/>
                <a:cs typeface="Arial"/>
                <a:sym typeface="Arial"/>
              </a:rPr>
              <a:t>- So sánh quãng đường đi được trong cùng một thời gian. </a:t>
            </a:r>
            <a:endParaRPr/>
          </a:p>
          <a:p>
            <a:pPr indent="0" lvl="0" marL="0" marR="0" rtl="0" algn="l">
              <a:spcBef>
                <a:spcPts val="0"/>
              </a:spcBef>
              <a:spcAft>
                <a:spcPts val="0"/>
              </a:spcAft>
              <a:buNone/>
            </a:pPr>
            <a:r>
              <a:rPr lang="en-US" sz="2500">
                <a:solidFill>
                  <a:srgbClr val="000000"/>
                </a:solidFill>
                <a:latin typeface="Arial"/>
                <a:ea typeface="Arial"/>
                <a:cs typeface="Arial"/>
                <a:sym typeface="Arial"/>
              </a:rPr>
              <a:t>- So sánh thời gian để đi cùng một quãng đường.</a:t>
            </a:r>
            <a:endParaRPr sz="2500">
              <a:solidFill>
                <a:schemeClr val="dk1"/>
              </a:solidFill>
              <a:latin typeface="Times New Roman"/>
              <a:ea typeface="Times New Roman"/>
              <a:cs typeface="Times New Roman"/>
              <a:sym typeface="Times New Roman"/>
            </a:endParaRPr>
          </a:p>
        </p:txBody>
      </p:sp>
      <p:sp>
        <p:nvSpPr>
          <p:cNvPr id="105" name="Google Shape;105;p3"/>
          <p:cNvSpPr txBox="1"/>
          <p:nvPr/>
        </p:nvSpPr>
        <p:spPr>
          <a:xfrm>
            <a:off x="5715000" y="4077471"/>
            <a:ext cx="25908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facebook:vatlytrucquan</a:t>
            </a:r>
            <a:endParaRPr/>
          </a:p>
        </p:txBody>
      </p:sp>
      <p:sp>
        <p:nvSpPr>
          <p:cNvPr id="106" name="Google Shape;106;p3"/>
          <p:cNvSpPr txBox="1"/>
          <p:nvPr/>
        </p:nvSpPr>
        <p:spPr>
          <a:xfrm>
            <a:off x="457200" y="689508"/>
            <a:ext cx="6096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1. Tốc độ trung bình</a:t>
            </a:r>
            <a:endParaRPr/>
          </a:p>
        </p:txBody>
      </p:sp>
      <p:pic>
        <p:nvPicPr>
          <p:cNvPr descr="Timeline&#10;&#10;Description automatically generated" id="107" name="Google Shape;107;p3"/>
          <p:cNvPicPr preferRelativeResize="0"/>
          <p:nvPr/>
        </p:nvPicPr>
        <p:blipFill rotWithShape="1">
          <a:blip r:embed="rId6">
            <a:alphaModFix/>
          </a:blip>
          <a:srcRect b="711" l="-337" r="-1264" t="2660"/>
          <a:stretch/>
        </p:blipFill>
        <p:spPr>
          <a:xfrm rot="10800000">
            <a:off x="2112469" y="3138687"/>
            <a:ext cx="7205059" cy="2997907"/>
          </a:xfrm>
          <a:prstGeom prst="rect">
            <a:avLst/>
          </a:prstGeom>
          <a:noFill/>
          <a:ln>
            <a:noFill/>
          </a:ln>
        </p:spPr>
      </p:pic>
      <p:sp>
        <p:nvSpPr>
          <p:cNvPr id="108" name="Google Shape;108;p3"/>
          <p:cNvSpPr txBox="1"/>
          <p:nvPr/>
        </p:nvSpPr>
        <p:spPr>
          <a:xfrm>
            <a:off x="1326118" y="6136594"/>
            <a:ext cx="8777763"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200">
                <a:solidFill>
                  <a:srgbClr val="000000"/>
                </a:solidFill>
                <a:latin typeface="Arial"/>
                <a:ea typeface="Arial"/>
                <a:cs typeface="Arial"/>
                <a:sym typeface="Arial"/>
              </a:rPr>
              <a:t>Ví dụ: trong cuộc thi bơi thì người ta so sánh thời gian để bơi cùng một quãng đường (100m, 400m..).</a:t>
            </a:r>
            <a:endParaRPr i="1" sz="2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grpSp>
        <p:nvGrpSpPr>
          <p:cNvPr id="426" name="Google Shape;426;p20"/>
          <p:cNvGrpSpPr/>
          <p:nvPr/>
        </p:nvGrpSpPr>
        <p:grpSpPr>
          <a:xfrm>
            <a:off x="4718423" y="126868"/>
            <a:ext cx="2590800" cy="531988"/>
            <a:chOff x="2193" y="0"/>
            <a:chExt cx="2245706" cy="1239104"/>
          </a:xfrm>
        </p:grpSpPr>
        <p:sp>
          <p:nvSpPr>
            <p:cNvPr id="427" name="Google Shape;427;p20"/>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0"/>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lang="en-US" sz="2600">
                  <a:solidFill>
                    <a:schemeClr val="lt1"/>
                  </a:solidFill>
                  <a:latin typeface="Arial"/>
                  <a:ea typeface="Arial"/>
                  <a:cs typeface="Arial"/>
                  <a:sym typeface="Arial"/>
                </a:rPr>
                <a:t>Câu hỏi</a:t>
              </a:r>
              <a:endParaRPr/>
            </a:p>
          </p:txBody>
        </p:sp>
      </p:grpSp>
      <p:sp>
        <p:nvSpPr>
          <p:cNvPr id="429" name="Google Shape;429;p20"/>
          <p:cNvSpPr/>
          <p:nvPr/>
        </p:nvSpPr>
        <p:spPr>
          <a:xfrm>
            <a:off x="790671" y="758277"/>
            <a:ext cx="10972800" cy="994323"/>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030A0"/>
              </a:solidFill>
              <a:latin typeface="Calibri"/>
              <a:ea typeface="Calibri"/>
              <a:cs typeface="Calibri"/>
              <a:sym typeface="Calibri"/>
            </a:endParaRPr>
          </a:p>
        </p:txBody>
      </p:sp>
      <p:sp>
        <p:nvSpPr>
          <p:cNvPr id="430" name="Google Shape;430;p20"/>
          <p:cNvSpPr txBox="1"/>
          <p:nvPr/>
        </p:nvSpPr>
        <p:spPr>
          <a:xfrm>
            <a:off x="1127345" y="783677"/>
            <a:ext cx="10541000" cy="885755"/>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7000"/>
              </a:lnSpc>
              <a:spcBef>
                <a:spcPts val="0"/>
              </a:spcBef>
              <a:spcAft>
                <a:spcPts val="0"/>
              </a:spcAft>
              <a:buClr>
                <a:srgbClr val="000000"/>
              </a:buClr>
              <a:buSzPts val="2500"/>
              <a:buFont typeface="Arial"/>
              <a:buAutoNum type="arabicPeriod"/>
            </a:pPr>
            <a:r>
              <a:rPr lang="en-US" sz="2500">
                <a:solidFill>
                  <a:srgbClr val="000000"/>
                </a:solidFill>
                <a:latin typeface="Arial"/>
                <a:ea typeface="Arial"/>
                <a:cs typeface="Arial"/>
                <a:sym typeface="Arial"/>
              </a:rPr>
              <a:t>Hãy xác định vận tốc của hành khách đối với mặt đường nếu người này chuyển động về cuối đoàn tàu với vận tốc có cùng độ lớn 1 m/s. </a:t>
            </a:r>
            <a:endParaRPr/>
          </a:p>
        </p:txBody>
      </p:sp>
      <p:grpSp>
        <p:nvGrpSpPr>
          <p:cNvPr id="431" name="Google Shape;431;p20"/>
          <p:cNvGrpSpPr/>
          <p:nvPr/>
        </p:nvGrpSpPr>
        <p:grpSpPr>
          <a:xfrm>
            <a:off x="523655" y="427780"/>
            <a:ext cx="629089" cy="639020"/>
            <a:chOff x="493574" y="321685"/>
            <a:chExt cx="755550" cy="790692"/>
          </a:xfrm>
        </p:grpSpPr>
        <p:sp>
          <p:nvSpPr>
            <p:cNvPr id="432" name="Google Shape;432;p20"/>
            <p:cNvSpPr/>
            <p:nvPr/>
          </p:nvSpPr>
          <p:spPr>
            <a:xfrm>
              <a:off x="504123" y="333892"/>
              <a:ext cx="644399" cy="65963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con&#10;&#10;Description automatically generated" id="433" name="Google Shape;433;p20"/>
            <p:cNvPicPr preferRelativeResize="0"/>
            <p:nvPr/>
          </p:nvPicPr>
          <p:blipFill rotWithShape="1">
            <a:blip r:embed="rId3">
              <a:alphaModFix/>
            </a:blip>
            <a:srcRect b="0" l="0" r="0" t="0"/>
            <a:stretch/>
          </p:blipFill>
          <p:spPr>
            <a:xfrm>
              <a:off x="493574" y="321685"/>
              <a:ext cx="755550" cy="790692"/>
            </a:xfrm>
            <a:prstGeom prst="rect">
              <a:avLst/>
            </a:prstGeom>
            <a:noFill/>
            <a:ln>
              <a:noFill/>
            </a:ln>
          </p:spPr>
        </p:pic>
      </p:grpSp>
      <p:pic>
        <p:nvPicPr>
          <p:cNvPr descr="Diagram&#10;&#10;Description automatically generated with medium confidence" id="434" name="Google Shape;434;p20"/>
          <p:cNvPicPr preferRelativeResize="0"/>
          <p:nvPr/>
        </p:nvPicPr>
        <p:blipFill rotWithShape="1">
          <a:blip r:embed="rId4">
            <a:alphaModFix/>
          </a:blip>
          <a:srcRect b="46857" l="31867" r="12377" t="37782"/>
          <a:stretch/>
        </p:blipFill>
        <p:spPr>
          <a:xfrm>
            <a:off x="523655" y="1981200"/>
            <a:ext cx="11464240" cy="2449293"/>
          </a:xfrm>
          <a:prstGeom prst="rect">
            <a:avLst/>
          </a:prstGeom>
          <a:noFill/>
          <a:ln>
            <a:noFill/>
          </a:ln>
        </p:spPr>
      </p:pic>
      <p:sp>
        <p:nvSpPr>
          <p:cNvPr id="435" name="Google Shape;435;p20"/>
          <p:cNvSpPr/>
          <p:nvPr/>
        </p:nvSpPr>
        <p:spPr>
          <a:xfrm>
            <a:off x="5029200" y="2663114"/>
            <a:ext cx="1853295" cy="1085464"/>
          </a:xfrm>
          <a:custGeom>
            <a:rect b="b" l="l" r="r" t="t"/>
            <a:pathLst>
              <a:path extrusionOk="0" h="905933" w="1748747">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rotWithShape="1">
            <a:blip r:embed="rId5">
              <a:alphaModFix/>
            </a:blip>
            <a:stretch>
              <a:fillRect b="0" l="0" r="0" t="0"/>
            </a:stretch>
          </a:blip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36" name="Google Shape;436;p20"/>
          <p:cNvCxnSpPr/>
          <p:nvPr/>
        </p:nvCxnSpPr>
        <p:spPr>
          <a:xfrm>
            <a:off x="11183485" y="3425802"/>
            <a:ext cx="969720" cy="0"/>
          </a:xfrm>
          <a:prstGeom prst="straightConnector1">
            <a:avLst/>
          </a:prstGeom>
          <a:noFill/>
          <a:ln cap="flat" cmpd="sng" w="76200">
            <a:solidFill>
              <a:schemeClr val="dk1"/>
            </a:solidFill>
            <a:prstDash val="solid"/>
            <a:miter lim="800000"/>
            <a:headEnd len="sm" w="sm"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grpSp>
        <p:nvGrpSpPr>
          <p:cNvPr id="441" name="Google Shape;441;p21"/>
          <p:cNvGrpSpPr/>
          <p:nvPr/>
        </p:nvGrpSpPr>
        <p:grpSpPr>
          <a:xfrm>
            <a:off x="4718423" y="126868"/>
            <a:ext cx="2590800" cy="531988"/>
            <a:chOff x="2193" y="0"/>
            <a:chExt cx="2245706" cy="1239104"/>
          </a:xfrm>
        </p:grpSpPr>
        <p:sp>
          <p:nvSpPr>
            <p:cNvPr id="442" name="Google Shape;442;p21"/>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1"/>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lang="en-US" sz="2600">
                  <a:solidFill>
                    <a:schemeClr val="lt1"/>
                  </a:solidFill>
                  <a:latin typeface="Arial"/>
                  <a:ea typeface="Arial"/>
                  <a:cs typeface="Arial"/>
                  <a:sym typeface="Arial"/>
                </a:rPr>
                <a:t>Câu hỏi</a:t>
              </a:r>
              <a:endParaRPr/>
            </a:p>
          </p:txBody>
        </p:sp>
      </p:grpSp>
      <p:sp>
        <p:nvSpPr>
          <p:cNvPr id="444" name="Google Shape;444;p21"/>
          <p:cNvSpPr/>
          <p:nvPr/>
        </p:nvSpPr>
        <p:spPr>
          <a:xfrm>
            <a:off x="790671" y="758277"/>
            <a:ext cx="10972800" cy="1451523"/>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030A0"/>
              </a:solidFill>
              <a:latin typeface="Calibri"/>
              <a:ea typeface="Calibri"/>
              <a:cs typeface="Calibri"/>
              <a:sym typeface="Calibri"/>
            </a:endParaRPr>
          </a:p>
        </p:txBody>
      </p:sp>
      <p:sp>
        <p:nvSpPr>
          <p:cNvPr id="445" name="Google Shape;445;p21"/>
          <p:cNvSpPr txBox="1"/>
          <p:nvPr/>
        </p:nvSpPr>
        <p:spPr>
          <a:xfrm>
            <a:off x="1127345" y="783677"/>
            <a:ext cx="10636126" cy="130651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2500">
                <a:solidFill>
                  <a:srgbClr val="000000"/>
                </a:solidFill>
                <a:latin typeface="Arial"/>
                <a:ea typeface="Arial"/>
                <a:cs typeface="Arial"/>
                <a:sym typeface="Arial"/>
              </a:rPr>
              <a:t>2. Một ca nô chạy hết tốc lực trên mặt nước yên lặng có thể đạt 21,5 km/h. Ca nô này chạy xuôi dòng sông trong 1 giờ rồi quay lại thì phải mất 2 giờ nữa mới về tới vị trí ban đầu. Hãy tính vận tốc chảy của dòng sông.</a:t>
            </a:r>
            <a:endParaRPr sz="2500">
              <a:solidFill>
                <a:schemeClr val="dk1"/>
              </a:solidFill>
              <a:latin typeface="Calibri"/>
              <a:ea typeface="Calibri"/>
              <a:cs typeface="Calibri"/>
              <a:sym typeface="Calibri"/>
            </a:endParaRPr>
          </a:p>
        </p:txBody>
      </p:sp>
      <p:grpSp>
        <p:nvGrpSpPr>
          <p:cNvPr id="446" name="Google Shape;446;p21"/>
          <p:cNvGrpSpPr/>
          <p:nvPr/>
        </p:nvGrpSpPr>
        <p:grpSpPr>
          <a:xfrm>
            <a:off x="523655" y="427780"/>
            <a:ext cx="629089" cy="639020"/>
            <a:chOff x="493574" y="321685"/>
            <a:chExt cx="755550" cy="790692"/>
          </a:xfrm>
        </p:grpSpPr>
        <p:sp>
          <p:nvSpPr>
            <p:cNvPr id="447" name="Google Shape;447;p21"/>
            <p:cNvSpPr/>
            <p:nvPr/>
          </p:nvSpPr>
          <p:spPr>
            <a:xfrm>
              <a:off x="504123" y="333892"/>
              <a:ext cx="644399" cy="65963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con&#10;&#10;Description automatically generated" id="448" name="Google Shape;448;p21"/>
            <p:cNvPicPr preferRelativeResize="0"/>
            <p:nvPr/>
          </p:nvPicPr>
          <p:blipFill rotWithShape="1">
            <a:blip r:embed="rId3">
              <a:alphaModFix/>
            </a:blip>
            <a:srcRect b="0" l="0" r="0" t="0"/>
            <a:stretch/>
          </p:blipFill>
          <p:spPr>
            <a:xfrm>
              <a:off x="493574" y="321685"/>
              <a:ext cx="755550" cy="790692"/>
            </a:xfrm>
            <a:prstGeom prst="rect">
              <a:avLst/>
            </a:prstGeom>
            <a:noFill/>
            <a:ln>
              <a:noFill/>
            </a:ln>
          </p:spPr>
        </p:pic>
      </p:grpSp>
      <p:pic>
        <p:nvPicPr>
          <p:cNvPr descr="A boat on a river surrounded by trees&#10;&#10;Description automatically generated with medium confidence" id="449" name="Google Shape;449;p21"/>
          <p:cNvPicPr preferRelativeResize="0"/>
          <p:nvPr>
            <p:ph idx="1" type="body"/>
          </p:nvPr>
        </p:nvPicPr>
        <p:blipFill rotWithShape="1">
          <a:blip r:embed="rId4">
            <a:alphaModFix/>
          </a:blip>
          <a:srcRect b="0" l="0" r="0" t="0"/>
          <a:stretch/>
        </p:blipFill>
        <p:spPr>
          <a:xfrm>
            <a:off x="1981200" y="2295983"/>
            <a:ext cx="7838542" cy="44091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grpSp>
        <p:nvGrpSpPr>
          <p:cNvPr id="454" name="Google Shape;454;p22"/>
          <p:cNvGrpSpPr/>
          <p:nvPr/>
        </p:nvGrpSpPr>
        <p:grpSpPr>
          <a:xfrm>
            <a:off x="-76200" y="65599"/>
            <a:ext cx="8603569" cy="541686"/>
            <a:chOff x="74035" y="2231322"/>
            <a:chExt cx="8550261" cy="756153"/>
          </a:xfrm>
        </p:grpSpPr>
        <p:grpSp>
          <p:nvGrpSpPr>
            <p:cNvPr id="455" name="Google Shape;455;p22"/>
            <p:cNvGrpSpPr/>
            <p:nvPr/>
          </p:nvGrpSpPr>
          <p:grpSpPr>
            <a:xfrm>
              <a:off x="330533" y="2267004"/>
              <a:ext cx="3378440" cy="708275"/>
              <a:chOff x="587624" y="3377549"/>
              <a:chExt cx="1739739" cy="1364238"/>
            </a:xfrm>
          </p:grpSpPr>
          <p:pic>
            <p:nvPicPr>
              <p:cNvPr descr="empty-green-rectangle" id="456" name="Google Shape;456;p22"/>
              <p:cNvPicPr preferRelativeResize="0"/>
              <p:nvPr/>
            </p:nvPicPr>
            <p:blipFill rotWithShape="1">
              <a:blip r:embed="rId3">
                <a:alphaModFix/>
              </a:blip>
              <a:srcRect b="0" l="0" r="0" t="0"/>
              <a:stretch/>
            </p:blipFill>
            <p:spPr>
              <a:xfrm>
                <a:off x="587624" y="3377549"/>
                <a:ext cx="1739739" cy="1364238"/>
              </a:xfrm>
              <a:prstGeom prst="rect">
                <a:avLst/>
              </a:prstGeom>
              <a:noFill/>
              <a:ln>
                <a:noFill/>
              </a:ln>
            </p:spPr>
          </p:pic>
          <p:pic>
            <p:nvPicPr>
              <p:cNvPr descr="green-top-faded" id="457" name="Google Shape;457;p22"/>
              <p:cNvPicPr preferRelativeResize="0"/>
              <p:nvPr/>
            </p:nvPicPr>
            <p:blipFill rotWithShape="1">
              <a:blip r:embed="rId4">
                <a:alphaModFix/>
              </a:blip>
              <a:srcRect b="0" l="0" r="0" t="0"/>
              <a:stretch/>
            </p:blipFill>
            <p:spPr>
              <a:xfrm rot="-5400000">
                <a:off x="205129" y="3887447"/>
                <a:ext cx="1273934" cy="396005"/>
              </a:xfrm>
              <a:prstGeom prst="rect">
                <a:avLst/>
              </a:prstGeom>
              <a:noFill/>
              <a:ln>
                <a:noFill/>
              </a:ln>
            </p:spPr>
          </p:pic>
        </p:grpSp>
        <p:sp>
          <p:nvSpPr>
            <p:cNvPr id="458" name="Google Shape;458;p22"/>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II</a:t>
              </a:r>
              <a:endParaRPr sz="2600">
                <a:solidFill>
                  <a:schemeClr val="dk1"/>
                </a:solidFill>
                <a:latin typeface="Arial"/>
                <a:ea typeface="Arial"/>
                <a:cs typeface="Arial"/>
                <a:sym typeface="Arial"/>
              </a:endParaRPr>
            </a:p>
          </p:txBody>
        </p:sp>
        <p:sp>
          <p:nvSpPr>
            <p:cNvPr id="459" name="Google Shape;459;p22"/>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Vận tốc</a:t>
              </a:r>
              <a:endParaRPr sz="2800">
                <a:solidFill>
                  <a:schemeClr val="dk1"/>
                </a:solidFill>
                <a:latin typeface="Arial"/>
                <a:ea typeface="Arial"/>
                <a:cs typeface="Arial"/>
                <a:sym typeface="Arial"/>
              </a:endParaRPr>
            </a:p>
          </p:txBody>
        </p:sp>
      </p:grpSp>
      <p:pic>
        <p:nvPicPr>
          <p:cNvPr descr="empty-blue-rectangle" id="460" name="Google Shape;460;p22"/>
          <p:cNvPicPr preferRelativeResize="0"/>
          <p:nvPr/>
        </p:nvPicPr>
        <p:blipFill rotWithShape="1">
          <a:blip r:embed="rId5">
            <a:alphaModFix/>
          </a:blip>
          <a:srcRect b="0" l="0" r="0" t="0"/>
          <a:stretch/>
        </p:blipFill>
        <p:spPr>
          <a:xfrm>
            <a:off x="-114300" y="1728078"/>
            <a:ext cx="12420600" cy="1700922"/>
          </a:xfrm>
          <a:prstGeom prst="rect">
            <a:avLst/>
          </a:prstGeom>
          <a:noFill/>
          <a:ln>
            <a:noFill/>
          </a:ln>
        </p:spPr>
      </p:pic>
      <p:sp>
        <p:nvSpPr>
          <p:cNvPr id="461" name="Google Shape;461;p22"/>
          <p:cNvSpPr txBox="1"/>
          <p:nvPr/>
        </p:nvSpPr>
        <p:spPr>
          <a:xfrm>
            <a:off x="438076" y="1777160"/>
            <a:ext cx="11430000"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0000"/>
                </a:solidFill>
                <a:latin typeface="Arial"/>
                <a:ea typeface="Arial"/>
                <a:cs typeface="Arial"/>
                <a:sym typeface="Arial"/>
              </a:rPr>
              <a:t>Ví dụ: Một ca nô chạy trong hồ nước yên lặng có vận tốc tối đa 18 km/h. Nếu ca nô chạy ngang một con sông có dòng chảy theo hướng Bắc - Nam với vận tốc lên tới 5 m/s thì vận tốc tối đa nó có thể đạt được so với bờ sông là bao nhiêu và theo hướng nào?</a:t>
            </a:r>
            <a:endParaRPr sz="2500">
              <a:solidFill>
                <a:schemeClr val="dk1"/>
              </a:solidFill>
              <a:latin typeface="Times New Roman"/>
              <a:ea typeface="Times New Roman"/>
              <a:cs typeface="Times New Roman"/>
              <a:sym typeface="Times New Roman"/>
            </a:endParaRPr>
          </a:p>
        </p:txBody>
      </p:sp>
      <p:sp>
        <p:nvSpPr>
          <p:cNvPr id="462" name="Google Shape;462;p22"/>
          <p:cNvSpPr txBox="1"/>
          <p:nvPr/>
        </p:nvSpPr>
        <p:spPr>
          <a:xfrm>
            <a:off x="457200" y="689508"/>
            <a:ext cx="48742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3. Tổng hợp vận tốc</a:t>
            </a:r>
            <a:endParaRPr/>
          </a:p>
        </p:txBody>
      </p:sp>
      <p:sp>
        <p:nvSpPr>
          <p:cNvPr id="463" name="Google Shape;463;p22"/>
          <p:cNvSpPr txBox="1"/>
          <p:nvPr/>
        </p:nvSpPr>
        <p:spPr>
          <a:xfrm>
            <a:off x="457200" y="1184190"/>
            <a:ext cx="6248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B050"/>
              </a:buClr>
              <a:buSzPts val="2400"/>
              <a:buFont typeface="Arial"/>
              <a:buNone/>
            </a:pPr>
            <a:r>
              <a:rPr i="1" lang="en-US" sz="2400">
                <a:solidFill>
                  <a:srgbClr val="00B050"/>
                </a:solidFill>
                <a:latin typeface="Arial"/>
                <a:ea typeface="Arial"/>
                <a:cs typeface="Arial"/>
                <a:sym typeface="Arial"/>
              </a:rPr>
              <a:t>b. Tổng hợp hai vận tốc vuông góc với nhau</a:t>
            </a:r>
            <a:endParaRPr/>
          </a:p>
        </p:txBody>
      </p:sp>
      <p:sp>
        <p:nvSpPr>
          <p:cNvPr id="464" name="Google Shape;464;p22"/>
          <p:cNvSpPr txBox="1"/>
          <p:nvPr/>
        </p:nvSpPr>
        <p:spPr>
          <a:xfrm>
            <a:off x="292239" y="3505354"/>
            <a:ext cx="7060029" cy="474104"/>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lang="en-US" sz="2500" u="sng">
                <a:solidFill>
                  <a:srgbClr val="000000"/>
                </a:solidFill>
                <a:latin typeface="Arial"/>
                <a:ea typeface="Arial"/>
                <a:cs typeface="Arial"/>
                <a:sym typeface="Arial"/>
              </a:rPr>
              <a:t>Giải </a:t>
            </a:r>
            <a:r>
              <a:rPr b="1" lang="en-US" sz="2500">
                <a:solidFill>
                  <a:srgbClr val="000000"/>
                </a:solidFill>
                <a:latin typeface="Arial"/>
                <a:ea typeface="Arial"/>
                <a:cs typeface="Arial"/>
                <a:sym typeface="Arial"/>
              </a:rPr>
              <a:t> </a:t>
            </a:r>
            <a:endParaRPr sz="2500">
              <a:solidFill>
                <a:schemeClr val="dk1"/>
              </a:solidFill>
              <a:latin typeface="Arial"/>
              <a:ea typeface="Arial"/>
              <a:cs typeface="Arial"/>
              <a:sym typeface="Arial"/>
            </a:endParaRPr>
          </a:p>
        </p:txBody>
      </p:sp>
      <p:sp>
        <p:nvSpPr>
          <p:cNvPr id="465" name="Google Shape;465;p22"/>
          <p:cNvSpPr txBox="1"/>
          <p:nvPr/>
        </p:nvSpPr>
        <p:spPr>
          <a:xfrm>
            <a:off x="533364" y="4035307"/>
            <a:ext cx="8193746" cy="813941"/>
          </a:xfrm>
          <a:prstGeom prst="rect">
            <a:avLst/>
          </a:prstGeom>
          <a:blipFill rotWithShape="1">
            <a:blip r:embed="rId6">
              <a:alphaModFix/>
            </a:blip>
            <a:stretch>
              <a:fillRect b="-14285" l="-965" r="0" t="-225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nvGrpSpPr>
          <p:cNvPr id="466" name="Google Shape;466;p22"/>
          <p:cNvGrpSpPr/>
          <p:nvPr/>
        </p:nvGrpSpPr>
        <p:grpSpPr>
          <a:xfrm>
            <a:off x="9072481" y="3516594"/>
            <a:ext cx="2128919" cy="3079479"/>
            <a:chOff x="9072481" y="3516337"/>
            <a:chExt cx="2128919" cy="3079479"/>
          </a:xfrm>
        </p:grpSpPr>
        <p:sp>
          <p:nvSpPr>
            <p:cNvPr id="467" name="Google Shape;467;p22"/>
            <p:cNvSpPr/>
            <p:nvPr/>
          </p:nvSpPr>
          <p:spPr>
            <a:xfrm>
              <a:off x="9072481" y="3516337"/>
              <a:ext cx="2128919" cy="3079479"/>
            </a:xfrm>
            <a:prstGeom prst="rect">
              <a:avLst/>
            </a:prstGeom>
            <a:solidFill>
              <a:srgbClr val="99CCFF">
                <a:alpha val="5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68" name="Google Shape;468;p22"/>
            <p:cNvCxnSpPr/>
            <p:nvPr/>
          </p:nvCxnSpPr>
          <p:spPr>
            <a:xfrm>
              <a:off x="9572503" y="3685949"/>
              <a:ext cx="0" cy="369863"/>
            </a:xfrm>
            <a:prstGeom prst="straightConnector1">
              <a:avLst/>
            </a:prstGeom>
            <a:noFill/>
            <a:ln cap="flat" cmpd="sng" w="9525">
              <a:solidFill>
                <a:schemeClr val="accent1"/>
              </a:solidFill>
              <a:prstDash val="solid"/>
              <a:miter lim="800000"/>
              <a:headEnd len="sm" w="sm" type="none"/>
              <a:tailEnd len="sm" w="sm" type="none"/>
            </a:ln>
          </p:spPr>
        </p:cxnSp>
        <p:cxnSp>
          <p:nvCxnSpPr>
            <p:cNvPr id="469" name="Google Shape;469;p22"/>
            <p:cNvCxnSpPr/>
            <p:nvPr/>
          </p:nvCxnSpPr>
          <p:spPr>
            <a:xfrm>
              <a:off x="9928669" y="3847094"/>
              <a:ext cx="0" cy="369863"/>
            </a:xfrm>
            <a:prstGeom prst="straightConnector1">
              <a:avLst/>
            </a:prstGeom>
            <a:noFill/>
            <a:ln cap="flat" cmpd="sng" w="9525">
              <a:solidFill>
                <a:schemeClr val="accent1"/>
              </a:solidFill>
              <a:prstDash val="solid"/>
              <a:miter lim="800000"/>
              <a:headEnd len="sm" w="sm" type="none"/>
              <a:tailEnd len="sm" w="sm" type="none"/>
            </a:ln>
          </p:spPr>
        </p:cxnSp>
        <p:cxnSp>
          <p:nvCxnSpPr>
            <p:cNvPr id="470" name="Google Shape;470;p22"/>
            <p:cNvCxnSpPr/>
            <p:nvPr/>
          </p:nvCxnSpPr>
          <p:spPr>
            <a:xfrm>
              <a:off x="10347965" y="3731788"/>
              <a:ext cx="0" cy="369863"/>
            </a:xfrm>
            <a:prstGeom prst="straightConnector1">
              <a:avLst/>
            </a:prstGeom>
            <a:noFill/>
            <a:ln cap="flat" cmpd="sng" w="9525">
              <a:solidFill>
                <a:schemeClr val="accent1"/>
              </a:solidFill>
              <a:prstDash val="solid"/>
              <a:miter lim="800000"/>
              <a:headEnd len="sm" w="sm" type="none"/>
              <a:tailEnd len="sm" w="sm" type="none"/>
            </a:ln>
          </p:spPr>
        </p:cxnSp>
        <p:cxnSp>
          <p:nvCxnSpPr>
            <p:cNvPr id="471" name="Google Shape;471;p22"/>
            <p:cNvCxnSpPr/>
            <p:nvPr/>
          </p:nvCxnSpPr>
          <p:spPr>
            <a:xfrm>
              <a:off x="10820400" y="3825046"/>
              <a:ext cx="0" cy="369863"/>
            </a:xfrm>
            <a:prstGeom prst="straightConnector1">
              <a:avLst/>
            </a:prstGeom>
            <a:noFill/>
            <a:ln cap="flat" cmpd="sng" w="9525">
              <a:solidFill>
                <a:schemeClr val="accent1"/>
              </a:solidFill>
              <a:prstDash val="solid"/>
              <a:miter lim="800000"/>
              <a:headEnd len="sm" w="sm" type="none"/>
              <a:tailEnd len="sm" w="sm" type="none"/>
            </a:ln>
          </p:spPr>
        </p:cxnSp>
        <p:cxnSp>
          <p:nvCxnSpPr>
            <p:cNvPr id="472" name="Google Shape;472;p22"/>
            <p:cNvCxnSpPr/>
            <p:nvPr/>
          </p:nvCxnSpPr>
          <p:spPr>
            <a:xfrm>
              <a:off x="10820400" y="6096000"/>
              <a:ext cx="0" cy="369863"/>
            </a:xfrm>
            <a:prstGeom prst="straightConnector1">
              <a:avLst/>
            </a:prstGeom>
            <a:noFill/>
            <a:ln cap="flat" cmpd="sng" w="9525">
              <a:solidFill>
                <a:schemeClr val="accent1"/>
              </a:solidFill>
              <a:prstDash val="solid"/>
              <a:miter lim="800000"/>
              <a:headEnd len="sm" w="sm" type="none"/>
              <a:tailEnd len="sm" w="sm" type="none"/>
            </a:ln>
          </p:spPr>
        </p:cxnSp>
        <p:cxnSp>
          <p:nvCxnSpPr>
            <p:cNvPr id="473" name="Google Shape;473;p22"/>
            <p:cNvCxnSpPr/>
            <p:nvPr/>
          </p:nvCxnSpPr>
          <p:spPr>
            <a:xfrm>
              <a:off x="10820400" y="4631564"/>
              <a:ext cx="0" cy="369863"/>
            </a:xfrm>
            <a:prstGeom prst="straightConnector1">
              <a:avLst/>
            </a:prstGeom>
            <a:noFill/>
            <a:ln cap="flat" cmpd="sng" w="9525">
              <a:solidFill>
                <a:schemeClr val="accent1"/>
              </a:solidFill>
              <a:prstDash val="solid"/>
              <a:miter lim="800000"/>
              <a:headEnd len="sm" w="sm" type="none"/>
              <a:tailEnd len="sm" w="sm" type="none"/>
            </a:ln>
          </p:spPr>
        </p:cxnSp>
        <p:cxnSp>
          <p:nvCxnSpPr>
            <p:cNvPr id="474" name="Google Shape;474;p22"/>
            <p:cNvCxnSpPr/>
            <p:nvPr/>
          </p:nvCxnSpPr>
          <p:spPr>
            <a:xfrm>
              <a:off x="10058400" y="6086495"/>
              <a:ext cx="0" cy="369863"/>
            </a:xfrm>
            <a:prstGeom prst="straightConnector1">
              <a:avLst/>
            </a:prstGeom>
            <a:noFill/>
            <a:ln cap="flat" cmpd="sng" w="9525">
              <a:solidFill>
                <a:schemeClr val="accent1"/>
              </a:solidFill>
              <a:prstDash val="solid"/>
              <a:miter lim="800000"/>
              <a:headEnd len="sm" w="sm" type="none"/>
              <a:tailEnd len="sm" w="sm" type="none"/>
            </a:ln>
          </p:spPr>
        </p:cxnSp>
        <p:cxnSp>
          <p:nvCxnSpPr>
            <p:cNvPr id="475" name="Google Shape;475;p22"/>
            <p:cNvCxnSpPr/>
            <p:nvPr/>
          </p:nvCxnSpPr>
          <p:spPr>
            <a:xfrm>
              <a:off x="10410618" y="5912155"/>
              <a:ext cx="0" cy="369863"/>
            </a:xfrm>
            <a:prstGeom prst="straightConnector1">
              <a:avLst/>
            </a:prstGeom>
            <a:noFill/>
            <a:ln cap="flat" cmpd="sng" w="9525">
              <a:solidFill>
                <a:schemeClr val="accent1"/>
              </a:solidFill>
              <a:prstDash val="solid"/>
              <a:miter lim="800000"/>
              <a:headEnd len="sm" w="sm" type="none"/>
              <a:tailEnd len="sm" w="sm" type="none"/>
            </a:ln>
          </p:spPr>
        </p:cxnSp>
        <p:cxnSp>
          <p:nvCxnSpPr>
            <p:cNvPr id="476" name="Google Shape;476;p22"/>
            <p:cNvCxnSpPr/>
            <p:nvPr/>
          </p:nvCxnSpPr>
          <p:spPr>
            <a:xfrm>
              <a:off x="9579411" y="6086495"/>
              <a:ext cx="0" cy="369863"/>
            </a:xfrm>
            <a:prstGeom prst="straightConnector1">
              <a:avLst/>
            </a:prstGeom>
            <a:noFill/>
            <a:ln cap="flat" cmpd="sng" w="9525">
              <a:solidFill>
                <a:schemeClr val="accent1"/>
              </a:solidFill>
              <a:prstDash val="solid"/>
              <a:miter lim="800000"/>
              <a:headEnd len="sm" w="sm" type="none"/>
              <a:tailEnd len="sm" w="sm" type="none"/>
            </a:ln>
          </p:spPr>
        </p:cxnSp>
        <p:cxnSp>
          <p:nvCxnSpPr>
            <p:cNvPr id="477" name="Google Shape;477;p22"/>
            <p:cNvCxnSpPr/>
            <p:nvPr/>
          </p:nvCxnSpPr>
          <p:spPr>
            <a:xfrm>
              <a:off x="9372600" y="4188666"/>
              <a:ext cx="0" cy="369863"/>
            </a:xfrm>
            <a:prstGeom prst="straightConnector1">
              <a:avLst/>
            </a:prstGeom>
            <a:noFill/>
            <a:ln cap="flat" cmpd="sng" w="9525">
              <a:solidFill>
                <a:schemeClr val="accent1"/>
              </a:solidFill>
              <a:prstDash val="solid"/>
              <a:miter lim="800000"/>
              <a:headEnd len="sm" w="sm" type="none"/>
              <a:tailEnd len="sm" w="sm" type="none"/>
            </a:ln>
          </p:spPr>
        </p:cxnSp>
        <p:cxnSp>
          <p:nvCxnSpPr>
            <p:cNvPr id="478" name="Google Shape;478;p22"/>
            <p:cNvCxnSpPr/>
            <p:nvPr/>
          </p:nvCxnSpPr>
          <p:spPr>
            <a:xfrm>
              <a:off x="9700751" y="4373597"/>
              <a:ext cx="0" cy="369863"/>
            </a:xfrm>
            <a:prstGeom prst="straightConnector1">
              <a:avLst/>
            </a:prstGeom>
            <a:noFill/>
            <a:ln cap="flat" cmpd="sng" w="9525">
              <a:solidFill>
                <a:schemeClr val="accent1"/>
              </a:solidFill>
              <a:prstDash val="solid"/>
              <a:miter lim="800000"/>
              <a:headEnd len="sm" w="sm" type="none"/>
              <a:tailEnd len="sm" w="sm" type="none"/>
            </a:ln>
          </p:spPr>
        </p:cxnSp>
      </p:grpSp>
      <p:grpSp>
        <p:nvGrpSpPr>
          <p:cNvPr id="479" name="Google Shape;479;p22"/>
          <p:cNvGrpSpPr/>
          <p:nvPr/>
        </p:nvGrpSpPr>
        <p:grpSpPr>
          <a:xfrm>
            <a:off x="8768505" y="4281530"/>
            <a:ext cx="2254888" cy="1731144"/>
            <a:chOff x="8768505" y="4281530"/>
            <a:chExt cx="2254888" cy="1731144"/>
          </a:xfrm>
        </p:grpSpPr>
        <p:pic>
          <p:nvPicPr>
            <p:cNvPr descr="Logo&#10;&#10;Description automatically generated" id="480" name="Google Shape;480;p22"/>
            <p:cNvPicPr preferRelativeResize="0"/>
            <p:nvPr/>
          </p:nvPicPr>
          <p:blipFill rotWithShape="1">
            <a:blip r:embed="rId7">
              <a:alphaModFix/>
            </a:blip>
            <a:srcRect b="33415" l="1158" r="883" t="34636"/>
            <a:stretch/>
          </p:blipFill>
          <p:spPr>
            <a:xfrm>
              <a:off x="8768505" y="4849027"/>
              <a:ext cx="803998" cy="152400"/>
            </a:xfrm>
            <a:prstGeom prst="rect">
              <a:avLst/>
            </a:prstGeom>
            <a:noFill/>
            <a:ln>
              <a:noFill/>
            </a:ln>
          </p:spPr>
        </p:pic>
        <p:grpSp>
          <p:nvGrpSpPr>
            <p:cNvPr id="481" name="Google Shape;481;p22"/>
            <p:cNvGrpSpPr/>
            <p:nvPr/>
          </p:nvGrpSpPr>
          <p:grpSpPr>
            <a:xfrm>
              <a:off x="9072481" y="4281530"/>
              <a:ext cx="1950912" cy="1731144"/>
              <a:chOff x="4054317" y="4203855"/>
              <a:chExt cx="1950912" cy="1731144"/>
            </a:xfrm>
          </p:grpSpPr>
          <p:cxnSp>
            <p:nvCxnSpPr>
              <p:cNvPr id="482" name="Google Shape;482;p22"/>
              <p:cNvCxnSpPr/>
              <p:nvPr/>
            </p:nvCxnSpPr>
            <p:spPr>
              <a:xfrm>
                <a:off x="4561247" y="4847552"/>
                <a:ext cx="810994" cy="410968"/>
              </a:xfrm>
              <a:prstGeom prst="straightConnector1">
                <a:avLst/>
              </a:prstGeom>
              <a:noFill/>
              <a:ln cap="flat" cmpd="sng" w="38100">
                <a:solidFill>
                  <a:srgbClr val="C00000"/>
                </a:solidFill>
                <a:prstDash val="solid"/>
                <a:miter lim="800000"/>
                <a:headEnd len="sm" w="sm" type="none"/>
                <a:tailEnd len="med" w="med" type="triangle"/>
              </a:ln>
            </p:spPr>
          </p:cxnSp>
          <p:sp>
            <p:nvSpPr>
              <p:cNvPr id="483" name="Google Shape;483;p22"/>
              <p:cNvSpPr txBox="1"/>
              <p:nvPr/>
            </p:nvSpPr>
            <p:spPr>
              <a:xfrm>
                <a:off x="5165081" y="5280482"/>
                <a:ext cx="840148" cy="553998"/>
              </a:xfrm>
              <a:prstGeom prst="rect">
                <a:avLst/>
              </a:pr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484" name="Google Shape;484;p22"/>
              <p:cNvCxnSpPr/>
              <p:nvPr/>
            </p:nvCxnSpPr>
            <p:spPr>
              <a:xfrm>
                <a:off x="4561247" y="4828544"/>
                <a:ext cx="837069" cy="0"/>
              </a:xfrm>
              <a:prstGeom prst="straightConnector1">
                <a:avLst/>
              </a:prstGeom>
              <a:noFill/>
              <a:ln cap="flat" cmpd="sng" w="38100">
                <a:solidFill>
                  <a:srgbClr val="00B050"/>
                </a:solidFill>
                <a:prstDash val="solid"/>
                <a:miter lim="800000"/>
                <a:headEnd len="sm" w="sm" type="none"/>
                <a:tailEnd len="med" w="med" type="triangle"/>
              </a:ln>
            </p:spPr>
          </p:cxnSp>
          <p:cxnSp>
            <p:nvCxnSpPr>
              <p:cNvPr id="485" name="Google Shape;485;p22"/>
              <p:cNvCxnSpPr/>
              <p:nvPr/>
            </p:nvCxnSpPr>
            <p:spPr>
              <a:xfrm>
                <a:off x="4565188" y="4807371"/>
                <a:ext cx="0" cy="473111"/>
              </a:xfrm>
              <a:prstGeom prst="straightConnector1">
                <a:avLst/>
              </a:prstGeom>
              <a:noFill/>
              <a:ln cap="flat" cmpd="sng" w="38100">
                <a:solidFill>
                  <a:schemeClr val="accent1"/>
                </a:solidFill>
                <a:prstDash val="solid"/>
                <a:miter lim="800000"/>
                <a:headEnd len="sm" w="sm" type="none"/>
                <a:tailEnd len="med" w="med" type="triangle"/>
              </a:ln>
            </p:spPr>
          </p:cxnSp>
          <p:sp>
            <p:nvSpPr>
              <p:cNvPr id="486" name="Google Shape;486;p22"/>
              <p:cNvSpPr txBox="1"/>
              <p:nvPr/>
            </p:nvSpPr>
            <p:spPr>
              <a:xfrm>
                <a:off x="4054317" y="5381001"/>
                <a:ext cx="1160403" cy="553998"/>
              </a:xfrm>
              <a:prstGeom prst="rect">
                <a:avLst/>
              </a:pr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87" name="Google Shape;487;p22"/>
              <p:cNvSpPr txBox="1"/>
              <p:nvPr/>
            </p:nvSpPr>
            <p:spPr>
              <a:xfrm>
                <a:off x="4861264" y="4203855"/>
                <a:ext cx="1062380" cy="553998"/>
              </a:xfrm>
              <a:prstGeom prst="rect">
                <a:avLst/>
              </a:pr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cxnSp>
          <p:nvCxnSpPr>
            <p:cNvPr id="488" name="Google Shape;488;p22"/>
            <p:cNvCxnSpPr/>
            <p:nvPr/>
          </p:nvCxnSpPr>
          <p:spPr>
            <a:xfrm>
              <a:off x="9572503" y="5336195"/>
              <a:ext cx="752793" cy="0"/>
            </a:xfrm>
            <a:prstGeom prst="straightConnector1">
              <a:avLst/>
            </a:prstGeom>
            <a:noFill/>
            <a:ln cap="flat" cmpd="sng" w="19050">
              <a:solidFill>
                <a:schemeClr val="dk1"/>
              </a:solidFill>
              <a:prstDash val="dash"/>
              <a:miter lim="800000"/>
              <a:headEnd len="sm" w="sm" type="none"/>
              <a:tailEnd len="sm" w="sm" type="none"/>
            </a:ln>
          </p:spPr>
        </p:cxnSp>
        <p:cxnSp>
          <p:nvCxnSpPr>
            <p:cNvPr id="489" name="Google Shape;489;p22"/>
            <p:cNvCxnSpPr/>
            <p:nvPr/>
          </p:nvCxnSpPr>
          <p:spPr>
            <a:xfrm>
              <a:off x="10390405" y="4925227"/>
              <a:ext cx="0" cy="429976"/>
            </a:xfrm>
            <a:prstGeom prst="straightConnector1">
              <a:avLst/>
            </a:prstGeom>
            <a:noFill/>
            <a:ln cap="flat" cmpd="sng" w="19050">
              <a:solidFill>
                <a:schemeClr val="dk1"/>
              </a:solidFill>
              <a:prstDash val="dash"/>
              <a:miter lim="800000"/>
              <a:headEnd len="sm" w="sm" type="none"/>
              <a:tailEnd len="sm" w="sm" type="none"/>
            </a:ln>
          </p:spPr>
        </p:cxnSp>
      </p:grpSp>
      <p:sp>
        <p:nvSpPr>
          <p:cNvPr id="490" name="Google Shape;490;p22"/>
          <p:cNvSpPr txBox="1"/>
          <p:nvPr/>
        </p:nvSpPr>
        <p:spPr>
          <a:xfrm>
            <a:off x="628724" y="4835528"/>
            <a:ext cx="8193746" cy="1150636"/>
          </a:xfrm>
          <a:prstGeom prst="rect">
            <a:avLst/>
          </a:prstGeom>
          <a:blipFill rotWithShape="1">
            <a:blip r:embed="rId11">
              <a:alphaModFix/>
            </a:blip>
            <a:stretch>
              <a:fillRect b="0" l="-965" r="0" t="-423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91" name="Google Shape;491;p22"/>
          <p:cNvSpPr txBox="1"/>
          <p:nvPr/>
        </p:nvSpPr>
        <p:spPr>
          <a:xfrm>
            <a:off x="673845" y="5885977"/>
            <a:ext cx="8193746" cy="780855"/>
          </a:xfrm>
          <a:prstGeom prst="rect">
            <a:avLst/>
          </a:prstGeom>
          <a:blipFill rotWithShape="1">
            <a:blip r:embed="rId12">
              <a:alphaModFix/>
            </a:blip>
            <a:stretch>
              <a:fillRect b="-14062" l="-965" r="-519" t="-46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grpSp>
        <p:nvGrpSpPr>
          <p:cNvPr id="496" name="Google Shape;496;p23"/>
          <p:cNvGrpSpPr/>
          <p:nvPr/>
        </p:nvGrpSpPr>
        <p:grpSpPr>
          <a:xfrm>
            <a:off x="4718423" y="126868"/>
            <a:ext cx="2590800" cy="531988"/>
            <a:chOff x="2193" y="0"/>
            <a:chExt cx="2245706" cy="1239104"/>
          </a:xfrm>
        </p:grpSpPr>
        <p:sp>
          <p:nvSpPr>
            <p:cNvPr id="497" name="Google Shape;497;p23"/>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3"/>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lang="en-US" sz="2600">
                  <a:solidFill>
                    <a:schemeClr val="lt1"/>
                  </a:solidFill>
                  <a:latin typeface="Arial"/>
                  <a:ea typeface="Arial"/>
                  <a:cs typeface="Arial"/>
                  <a:sym typeface="Arial"/>
                </a:rPr>
                <a:t>Câu hỏi</a:t>
              </a:r>
              <a:endParaRPr/>
            </a:p>
          </p:txBody>
        </p:sp>
      </p:grpSp>
      <p:sp>
        <p:nvSpPr>
          <p:cNvPr id="499" name="Google Shape;499;p23"/>
          <p:cNvSpPr/>
          <p:nvPr/>
        </p:nvSpPr>
        <p:spPr>
          <a:xfrm>
            <a:off x="790671" y="758277"/>
            <a:ext cx="10972800" cy="1319210"/>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030A0"/>
              </a:solidFill>
              <a:latin typeface="Calibri"/>
              <a:ea typeface="Calibri"/>
              <a:cs typeface="Calibri"/>
              <a:sym typeface="Calibri"/>
            </a:endParaRPr>
          </a:p>
        </p:txBody>
      </p:sp>
      <p:sp>
        <p:nvSpPr>
          <p:cNvPr id="500" name="Google Shape;500;p23"/>
          <p:cNvSpPr txBox="1"/>
          <p:nvPr/>
        </p:nvSpPr>
        <p:spPr>
          <a:xfrm>
            <a:off x="1127345" y="783677"/>
            <a:ext cx="10541000"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0000"/>
                </a:solidFill>
                <a:latin typeface="Arial"/>
                <a:ea typeface="Arial"/>
                <a:cs typeface="Arial"/>
                <a:sym typeface="Arial"/>
              </a:rPr>
              <a:t>Một máy bay đang bay theo hướng Bắc với vận tốc 200 m/s thì bị gió từ hướng Tây thổi vào với vận tốc 20 m/s. Xác định vận tốc tổng hợp của máy bay lúc này</a:t>
            </a:r>
            <a:endParaRPr sz="2500">
              <a:solidFill>
                <a:srgbClr val="000000"/>
              </a:solidFill>
              <a:latin typeface="Arial"/>
              <a:ea typeface="Arial"/>
              <a:cs typeface="Arial"/>
              <a:sym typeface="Arial"/>
            </a:endParaRPr>
          </a:p>
        </p:txBody>
      </p:sp>
      <p:grpSp>
        <p:nvGrpSpPr>
          <p:cNvPr id="501" name="Google Shape;501;p23"/>
          <p:cNvGrpSpPr/>
          <p:nvPr/>
        </p:nvGrpSpPr>
        <p:grpSpPr>
          <a:xfrm>
            <a:off x="523655" y="427780"/>
            <a:ext cx="629089" cy="639020"/>
            <a:chOff x="493574" y="321685"/>
            <a:chExt cx="755550" cy="790692"/>
          </a:xfrm>
        </p:grpSpPr>
        <p:sp>
          <p:nvSpPr>
            <p:cNvPr id="502" name="Google Shape;502;p23"/>
            <p:cNvSpPr/>
            <p:nvPr/>
          </p:nvSpPr>
          <p:spPr>
            <a:xfrm>
              <a:off x="504123" y="333892"/>
              <a:ext cx="644399" cy="65963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con&#10;&#10;Description automatically generated" id="503" name="Google Shape;503;p23"/>
            <p:cNvPicPr preferRelativeResize="0"/>
            <p:nvPr/>
          </p:nvPicPr>
          <p:blipFill rotWithShape="1">
            <a:blip r:embed="rId3">
              <a:alphaModFix/>
            </a:blip>
            <a:srcRect b="0" l="0" r="0" t="0"/>
            <a:stretch/>
          </p:blipFill>
          <p:spPr>
            <a:xfrm>
              <a:off x="493574" y="321685"/>
              <a:ext cx="755550" cy="790692"/>
            </a:xfrm>
            <a:prstGeom prst="rect">
              <a:avLst/>
            </a:prstGeom>
            <a:noFill/>
            <a:ln>
              <a:noFill/>
            </a:ln>
          </p:spPr>
        </p:pic>
      </p:grpSp>
      <p:grpSp>
        <p:nvGrpSpPr>
          <p:cNvPr id="504" name="Google Shape;504;p23"/>
          <p:cNvGrpSpPr/>
          <p:nvPr/>
        </p:nvGrpSpPr>
        <p:grpSpPr>
          <a:xfrm>
            <a:off x="8844584" y="2538499"/>
            <a:ext cx="1504078" cy="1460956"/>
            <a:chOff x="3860800" y="2711197"/>
            <a:chExt cx="3270114" cy="3831009"/>
          </a:xfrm>
        </p:grpSpPr>
        <p:pic>
          <p:nvPicPr>
            <p:cNvPr id="505" name="Google Shape;505;p23"/>
            <p:cNvPicPr preferRelativeResize="0"/>
            <p:nvPr/>
          </p:nvPicPr>
          <p:blipFill rotWithShape="1">
            <a:blip r:embed="rId4">
              <a:alphaModFix/>
            </a:blip>
            <a:srcRect b="17431" l="22020" r="11467" t="16055"/>
            <a:stretch/>
          </p:blipFill>
          <p:spPr>
            <a:xfrm>
              <a:off x="4495800" y="3505200"/>
              <a:ext cx="2209800" cy="2209800"/>
            </a:xfrm>
            <a:prstGeom prst="rect">
              <a:avLst/>
            </a:prstGeom>
            <a:noFill/>
            <a:ln>
              <a:noFill/>
            </a:ln>
          </p:spPr>
        </p:pic>
        <p:sp>
          <p:nvSpPr>
            <p:cNvPr id="506" name="Google Shape;506;p23"/>
            <p:cNvSpPr txBox="1"/>
            <p:nvPr/>
          </p:nvSpPr>
          <p:spPr>
            <a:xfrm>
              <a:off x="5094434" y="2711197"/>
              <a:ext cx="685799" cy="88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70C0"/>
                  </a:solidFill>
                  <a:latin typeface="Arial"/>
                  <a:ea typeface="Arial"/>
                  <a:cs typeface="Arial"/>
                  <a:sym typeface="Arial"/>
                </a:rPr>
                <a:t>B</a:t>
              </a:r>
              <a:endParaRPr/>
            </a:p>
          </p:txBody>
        </p:sp>
        <p:sp>
          <p:nvSpPr>
            <p:cNvPr id="507" name="Google Shape;507;p23"/>
            <p:cNvSpPr txBox="1"/>
            <p:nvPr/>
          </p:nvSpPr>
          <p:spPr>
            <a:xfrm>
              <a:off x="5226695" y="5654429"/>
              <a:ext cx="685799" cy="88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70C0"/>
                  </a:solidFill>
                  <a:latin typeface="Arial"/>
                  <a:ea typeface="Arial"/>
                  <a:cs typeface="Arial"/>
                  <a:sym typeface="Arial"/>
                </a:rPr>
                <a:t>N</a:t>
              </a:r>
              <a:endParaRPr/>
            </a:p>
          </p:txBody>
        </p:sp>
        <p:sp>
          <p:nvSpPr>
            <p:cNvPr id="508" name="Google Shape;508;p23"/>
            <p:cNvSpPr txBox="1"/>
            <p:nvPr/>
          </p:nvSpPr>
          <p:spPr>
            <a:xfrm>
              <a:off x="6445115" y="4112995"/>
              <a:ext cx="685799" cy="88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70C0"/>
                  </a:solidFill>
                  <a:latin typeface="Arial"/>
                  <a:ea typeface="Arial"/>
                  <a:cs typeface="Arial"/>
                  <a:sym typeface="Arial"/>
                </a:rPr>
                <a:t>Đ</a:t>
              </a:r>
              <a:endParaRPr/>
            </a:p>
          </p:txBody>
        </p:sp>
        <p:sp>
          <p:nvSpPr>
            <p:cNvPr id="509" name="Google Shape;509;p23"/>
            <p:cNvSpPr txBox="1"/>
            <p:nvPr/>
          </p:nvSpPr>
          <p:spPr>
            <a:xfrm>
              <a:off x="3860800" y="4243458"/>
              <a:ext cx="685799" cy="88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70C0"/>
                  </a:solidFill>
                  <a:latin typeface="Arial"/>
                  <a:ea typeface="Arial"/>
                  <a:cs typeface="Arial"/>
                  <a:sym typeface="Arial"/>
                </a:rPr>
                <a:t>T</a:t>
              </a:r>
              <a:endParaRPr/>
            </a:p>
          </p:txBody>
        </p:sp>
      </p:grpSp>
      <p:pic>
        <p:nvPicPr>
          <p:cNvPr descr="A picture containing missile, rocket&#10;&#10;Description automatically generated" id="510" name="Google Shape;510;p23"/>
          <p:cNvPicPr preferRelativeResize="0"/>
          <p:nvPr/>
        </p:nvPicPr>
        <p:blipFill rotWithShape="1">
          <a:blip r:embed="rId5">
            <a:alphaModFix/>
          </a:blip>
          <a:srcRect b="0" l="0" r="0" t="0"/>
          <a:stretch/>
        </p:blipFill>
        <p:spPr>
          <a:xfrm>
            <a:off x="4760756" y="4089532"/>
            <a:ext cx="2548467" cy="2667000"/>
          </a:xfrm>
          <a:prstGeom prst="rect">
            <a:avLst/>
          </a:prstGeom>
          <a:noFill/>
          <a:ln>
            <a:noFill/>
          </a:ln>
        </p:spPr>
      </p:pic>
      <p:cxnSp>
        <p:nvCxnSpPr>
          <p:cNvPr id="511" name="Google Shape;511;p23"/>
          <p:cNvCxnSpPr/>
          <p:nvPr/>
        </p:nvCxnSpPr>
        <p:spPr>
          <a:xfrm rot="10800000">
            <a:off x="6013823" y="2590800"/>
            <a:ext cx="16905" cy="1551035"/>
          </a:xfrm>
          <a:prstGeom prst="straightConnector1">
            <a:avLst/>
          </a:prstGeom>
          <a:noFill/>
          <a:ln cap="flat" cmpd="sng" w="28575">
            <a:solidFill>
              <a:srgbClr val="0070C0"/>
            </a:solidFill>
            <a:prstDash val="solid"/>
            <a:miter lim="800000"/>
            <a:headEnd len="sm" w="sm" type="none"/>
            <a:tailEnd len="med" w="med" type="triangle"/>
          </a:ln>
        </p:spPr>
      </p:cxnSp>
      <p:cxnSp>
        <p:nvCxnSpPr>
          <p:cNvPr id="512" name="Google Shape;512;p23"/>
          <p:cNvCxnSpPr/>
          <p:nvPr/>
        </p:nvCxnSpPr>
        <p:spPr>
          <a:xfrm rot="10800000">
            <a:off x="5284328" y="2603500"/>
            <a:ext cx="674115" cy="0"/>
          </a:xfrm>
          <a:prstGeom prst="straightConnector1">
            <a:avLst/>
          </a:prstGeom>
          <a:noFill/>
          <a:ln cap="flat" cmpd="sng" w="28575">
            <a:solidFill>
              <a:srgbClr val="00B050"/>
            </a:solidFill>
            <a:prstDash val="solid"/>
            <a:miter lim="800000"/>
            <a:headEnd len="sm" w="sm" type="none"/>
            <a:tailEnd len="med" w="med" type="triangle"/>
          </a:ln>
        </p:spPr>
      </p:cxnSp>
      <p:cxnSp>
        <p:nvCxnSpPr>
          <p:cNvPr id="513" name="Google Shape;513;p23"/>
          <p:cNvCxnSpPr/>
          <p:nvPr/>
        </p:nvCxnSpPr>
        <p:spPr>
          <a:xfrm rot="10800000">
            <a:off x="5284328" y="2670901"/>
            <a:ext cx="729495" cy="1470934"/>
          </a:xfrm>
          <a:prstGeom prst="straightConnector1">
            <a:avLst/>
          </a:prstGeom>
          <a:noFill/>
          <a:ln cap="flat" cmpd="sng" w="28575">
            <a:solidFill>
              <a:srgbClr val="C00000"/>
            </a:solidFill>
            <a:prstDash val="solid"/>
            <a:miter lim="800000"/>
            <a:headEnd len="sm" w="sm" type="none"/>
            <a:tailEnd len="med" w="med" type="triangle"/>
          </a:ln>
        </p:spPr>
      </p:cxnSp>
      <p:sp>
        <p:nvSpPr>
          <p:cNvPr id="514" name="Google Shape;514;p23"/>
          <p:cNvSpPr txBox="1"/>
          <p:nvPr/>
        </p:nvSpPr>
        <p:spPr>
          <a:xfrm>
            <a:off x="6305889" y="2728603"/>
            <a:ext cx="1517134"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70C0"/>
                </a:solidFill>
                <a:latin typeface="Arial"/>
                <a:ea typeface="Arial"/>
                <a:cs typeface="Arial"/>
                <a:sym typeface="Arial"/>
              </a:rPr>
              <a:t>200 m/s</a:t>
            </a:r>
            <a:endParaRPr sz="2500">
              <a:solidFill>
                <a:srgbClr val="0070C0"/>
              </a:solidFill>
              <a:latin typeface="Calibri"/>
              <a:ea typeface="Calibri"/>
              <a:cs typeface="Calibri"/>
              <a:sym typeface="Calibri"/>
            </a:endParaRPr>
          </a:p>
        </p:txBody>
      </p:sp>
      <p:sp>
        <p:nvSpPr>
          <p:cNvPr id="515" name="Google Shape;515;p23"/>
          <p:cNvSpPr txBox="1"/>
          <p:nvPr/>
        </p:nvSpPr>
        <p:spPr>
          <a:xfrm>
            <a:off x="5129216" y="2052394"/>
            <a:ext cx="1277124"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B050"/>
                </a:solidFill>
                <a:latin typeface="Arial"/>
                <a:ea typeface="Arial"/>
                <a:cs typeface="Arial"/>
                <a:sym typeface="Arial"/>
              </a:rPr>
              <a:t>20 m/s</a:t>
            </a:r>
            <a:endParaRPr sz="2500">
              <a:solidFill>
                <a:srgbClr val="00B05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grpSp>
        <p:nvGrpSpPr>
          <p:cNvPr id="113" name="Google Shape;113;p2"/>
          <p:cNvGrpSpPr/>
          <p:nvPr/>
        </p:nvGrpSpPr>
        <p:grpSpPr>
          <a:xfrm>
            <a:off x="4876800" y="153812"/>
            <a:ext cx="2269096" cy="531988"/>
            <a:chOff x="2193" y="0"/>
            <a:chExt cx="2245706" cy="1239104"/>
          </a:xfrm>
        </p:grpSpPr>
        <p:sp>
          <p:nvSpPr>
            <p:cNvPr id="114" name="Google Shape;114;p2"/>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i="0" lang="en-US" sz="2600" u="none" cap="none" strike="noStrike">
                  <a:solidFill>
                    <a:schemeClr val="lt1"/>
                  </a:solidFill>
                  <a:latin typeface="Arial"/>
                  <a:ea typeface="Arial"/>
                  <a:cs typeface="Arial"/>
                  <a:sym typeface="Arial"/>
                </a:rPr>
                <a:t>Khởi động</a:t>
              </a:r>
              <a:endParaRPr/>
            </a:p>
          </p:txBody>
        </p:sp>
      </p:grpSp>
      <p:sp>
        <p:nvSpPr>
          <p:cNvPr id="116" name="Google Shape;116;p2"/>
          <p:cNvSpPr/>
          <p:nvPr/>
        </p:nvSpPr>
        <p:spPr>
          <a:xfrm>
            <a:off x="641722" y="838922"/>
            <a:ext cx="11275469" cy="1278027"/>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030A0"/>
              </a:solidFill>
              <a:latin typeface="Calibri"/>
              <a:ea typeface="Calibri"/>
              <a:cs typeface="Calibri"/>
              <a:sym typeface="Calibri"/>
            </a:endParaRPr>
          </a:p>
        </p:txBody>
      </p:sp>
      <p:sp>
        <p:nvSpPr>
          <p:cNvPr id="117" name="Google Shape;117;p2"/>
          <p:cNvSpPr txBox="1"/>
          <p:nvPr/>
        </p:nvSpPr>
        <p:spPr>
          <a:xfrm>
            <a:off x="941043" y="870454"/>
            <a:ext cx="10676825" cy="12464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US" sz="2500" u="none" cap="none" strike="noStrike">
                <a:solidFill>
                  <a:srgbClr val="000000"/>
                </a:solidFill>
                <a:latin typeface="Arial"/>
                <a:ea typeface="Arial"/>
                <a:cs typeface="Arial"/>
                <a:sym typeface="Arial"/>
              </a:rPr>
              <a:t>Trong đời sống, tốc độ và vận tốc là hai đại lượng đều dùng để mô tả sự nhanh chậm của chuyển động. Em đã từng sử dụng hai đại lượng này trong những trường hợp cụ thể nào?</a:t>
            </a:r>
            <a:endParaRPr b="0" i="0" sz="2500" u="none" cap="none" strike="noStrike">
              <a:solidFill>
                <a:schemeClr val="dk1"/>
              </a:solidFill>
              <a:latin typeface="Times New Roman"/>
              <a:ea typeface="Times New Roman"/>
              <a:cs typeface="Times New Roman"/>
              <a:sym typeface="Times New Roman"/>
            </a:endParaRPr>
          </a:p>
        </p:txBody>
      </p:sp>
      <p:grpSp>
        <p:nvGrpSpPr>
          <p:cNvPr id="118" name="Google Shape;118;p2"/>
          <p:cNvGrpSpPr/>
          <p:nvPr/>
        </p:nvGrpSpPr>
        <p:grpSpPr>
          <a:xfrm>
            <a:off x="492857" y="487470"/>
            <a:ext cx="573943" cy="732171"/>
            <a:chOff x="492857" y="487470"/>
            <a:chExt cx="573943" cy="732171"/>
          </a:xfrm>
        </p:grpSpPr>
        <p:grpSp>
          <p:nvGrpSpPr>
            <p:cNvPr id="119" name="Google Shape;119;p2"/>
            <p:cNvGrpSpPr/>
            <p:nvPr/>
          </p:nvGrpSpPr>
          <p:grpSpPr>
            <a:xfrm>
              <a:off x="492857" y="487470"/>
              <a:ext cx="573943" cy="531990"/>
              <a:chOff x="492857" y="307120"/>
              <a:chExt cx="758778" cy="712340"/>
            </a:xfrm>
          </p:grpSpPr>
          <p:sp>
            <p:nvSpPr>
              <p:cNvPr id="120" name="Google Shape;120;p2"/>
              <p:cNvSpPr/>
              <p:nvPr/>
            </p:nvSpPr>
            <p:spPr>
              <a:xfrm>
                <a:off x="504123" y="333892"/>
                <a:ext cx="685800" cy="659631"/>
              </a:xfrm>
              <a:prstGeom prst="ellipse">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121" name="Google Shape;121;p2"/>
              <p:cNvPicPr preferRelativeResize="0"/>
              <p:nvPr/>
            </p:nvPicPr>
            <p:blipFill rotWithShape="1">
              <a:blip r:embed="rId3">
                <a:alphaModFix/>
              </a:blip>
              <a:srcRect b="14679" l="26889" r="25999" t="8771"/>
              <a:stretch/>
            </p:blipFill>
            <p:spPr>
              <a:xfrm>
                <a:off x="492857" y="307120"/>
                <a:ext cx="758778" cy="712340"/>
              </a:xfrm>
              <a:prstGeom prst="rect">
                <a:avLst/>
              </a:prstGeom>
              <a:noFill/>
              <a:ln>
                <a:noFill/>
              </a:ln>
            </p:spPr>
          </p:pic>
        </p:grpSp>
        <p:pic>
          <p:nvPicPr>
            <p:cNvPr descr="A picture containing handwear&#10;&#10;Description automatically generated" id="122" name="Google Shape;122;p2"/>
            <p:cNvPicPr preferRelativeResize="0"/>
            <p:nvPr/>
          </p:nvPicPr>
          <p:blipFill rotWithShape="1">
            <a:blip r:embed="rId4">
              <a:alphaModFix/>
            </a:blip>
            <a:srcRect b="10876" l="0" r="0" t="0"/>
            <a:stretch/>
          </p:blipFill>
          <p:spPr>
            <a:xfrm>
              <a:off x="600775" y="770499"/>
              <a:ext cx="292432" cy="449142"/>
            </a:xfrm>
            <a:prstGeom prst="rect">
              <a:avLst/>
            </a:prstGeom>
            <a:noFill/>
            <a:ln>
              <a:noFill/>
            </a:ln>
          </p:spPr>
        </p:pic>
      </p:grpSp>
      <p:pic>
        <p:nvPicPr>
          <p:cNvPr descr="A picture containing text, reptile&#10;&#10;Description automatically generated" id="123" name="Google Shape;123;p2"/>
          <p:cNvPicPr preferRelativeResize="0"/>
          <p:nvPr/>
        </p:nvPicPr>
        <p:blipFill rotWithShape="1">
          <a:blip r:embed="rId5">
            <a:alphaModFix/>
          </a:blip>
          <a:srcRect b="-1" l="-1659" r="0" t="-362"/>
          <a:stretch/>
        </p:blipFill>
        <p:spPr>
          <a:xfrm>
            <a:off x="501379" y="2468401"/>
            <a:ext cx="5722259" cy="3175450"/>
          </a:xfrm>
          <a:prstGeom prst="rect">
            <a:avLst/>
          </a:prstGeom>
          <a:noFill/>
          <a:ln>
            <a:noFill/>
          </a:ln>
        </p:spPr>
      </p:pic>
      <p:pic>
        <p:nvPicPr>
          <p:cNvPr descr="Map&#10;&#10;Description automatically generated" id="124" name="Google Shape;124;p2"/>
          <p:cNvPicPr preferRelativeResize="0"/>
          <p:nvPr>
            <p:ph idx="1" type="body"/>
          </p:nvPr>
        </p:nvPicPr>
        <p:blipFill rotWithShape="1">
          <a:blip r:embed="rId6">
            <a:alphaModFix/>
          </a:blip>
          <a:srcRect b="8962" l="0" r="144" t="4717"/>
          <a:stretch/>
        </p:blipFill>
        <p:spPr>
          <a:xfrm>
            <a:off x="6553200" y="2442273"/>
            <a:ext cx="4900007" cy="3213983"/>
          </a:xfrm>
          <a:prstGeom prst="rect">
            <a:avLst/>
          </a:prstGeom>
          <a:noFill/>
          <a:ln>
            <a:noFill/>
          </a:ln>
        </p:spPr>
      </p:pic>
      <p:sp>
        <p:nvSpPr>
          <p:cNvPr id="125" name="Google Shape;125;p2"/>
          <p:cNvSpPr txBox="1"/>
          <p:nvPr/>
        </p:nvSpPr>
        <p:spPr>
          <a:xfrm>
            <a:off x="6671711" y="5791200"/>
            <a:ext cx="527028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Calibri"/>
                <a:ea typeface="Calibri"/>
                <a:cs typeface="Calibri"/>
                <a:sym typeface="Calibri"/>
              </a:rPr>
              <a:t>“Dự báo trong 24 giờ tới, </a:t>
            </a:r>
            <a:r>
              <a:rPr b="1" i="0" lang="en-US" sz="1800" u="none" cap="none" strike="noStrike">
                <a:solidFill>
                  <a:srgbClr val="C00000"/>
                </a:solidFill>
                <a:latin typeface="Calibri"/>
                <a:ea typeface="Calibri"/>
                <a:cs typeface="Calibri"/>
                <a:sym typeface="Calibri"/>
              </a:rPr>
              <a:t>bão di chuyển theo hướng tây bắc, mỗi giờ đi được 10-15km</a:t>
            </a:r>
            <a:r>
              <a:rPr b="1" i="0" lang="en-US" sz="1800" u="none" cap="none" strike="noStrike">
                <a:solidFill>
                  <a:schemeClr val="dk1"/>
                </a:solidFill>
                <a:latin typeface="Calibri"/>
                <a:ea typeface="Calibri"/>
                <a:cs typeface="Calibri"/>
                <a:sym typeface="Calibri"/>
              </a:rPr>
              <a:t>”</a:t>
            </a:r>
            <a:endParaRPr/>
          </a:p>
        </p:txBody>
      </p:sp>
      <p:sp>
        <p:nvSpPr>
          <p:cNvPr id="126" name="Google Shape;126;p2"/>
          <p:cNvSpPr txBox="1"/>
          <p:nvPr/>
        </p:nvSpPr>
        <p:spPr>
          <a:xfrm>
            <a:off x="600775" y="5791200"/>
            <a:ext cx="52702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“Pulisic là cầu thủ có khả năng di chuyển rất nhanh lên đến 33,8 km/h”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grpSp>
        <p:nvGrpSpPr>
          <p:cNvPr id="132" name="Google Shape;132;p4"/>
          <p:cNvGrpSpPr/>
          <p:nvPr/>
        </p:nvGrpSpPr>
        <p:grpSpPr>
          <a:xfrm>
            <a:off x="4876800" y="153812"/>
            <a:ext cx="2269096" cy="531988"/>
            <a:chOff x="2193" y="0"/>
            <a:chExt cx="2245706" cy="1239104"/>
          </a:xfrm>
        </p:grpSpPr>
        <p:sp>
          <p:nvSpPr>
            <p:cNvPr id="133" name="Google Shape;133;p4"/>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lang="en-US" sz="2600">
                  <a:solidFill>
                    <a:schemeClr val="lt1"/>
                  </a:solidFill>
                  <a:latin typeface="Arial"/>
                  <a:ea typeface="Arial"/>
                  <a:cs typeface="Arial"/>
                  <a:sym typeface="Arial"/>
                </a:rPr>
                <a:t>Hoạt động</a:t>
              </a:r>
              <a:endParaRPr/>
            </a:p>
          </p:txBody>
        </p:sp>
      </p:grpSp>
      <p:sp>
        <p:nvSpPr>
          <p:cNvPr id="135" name="Google Shape;135;p4"/>
          <p:cNvSpPr/>
          <p:nvPr/>
        </p:nvSpPr>
        <p:spPr>
          <a:xfrm>
            <a:off x="641722" y="838924"/>
            <a:ext cx="11275469" cy="1441286"/>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030A0"/>
              </a:solidFill>
              <a:latin typeface="Calibri"/>
              <a:ea typeface="Calibri"/>
              <a:cs typeface="Calibri"/>
              <a:sym typeface="Calibri"/>
            </a:endParaRPr>
          </a:p>
        </p:txBody>
      </p:sp>
      <p:sp>
        <p:nvSpPr>
          <p:cNvPr id="136" name="Google Shape;136;p4"/>
          <p:cNvSpPr txBox="1"/>
          <p:nvPr/>
        </p:nvSpPr>
        <p:spPr>
          <a:xfrm>
            <a:off x="905837" y="919101"/>
            <a:ext cx="10784784"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0000"/>
                </a:solidFill>
                <a:latin typeface="Arial"/>
                <a:ea typeface="Arial"/>
                <a:cs typeface="Arial"/>
                <a:sym typeface="Arial"/>
              </a:rPr>
              <a:t>Một vận động viên người Nam Phi đã lập kỷ lục | thế giới về chạy ba cư li: 100 m, 200 m và 400 m. Hãy dùng hai cách trên để xác định vận động viên này chạy nhanh nhất ở cự li nào.</a:t>
            </a:r>
            <a:endParaRPr sz="2500">
              <a:solidFill>
                <a:schemeClr val="dk1"/>
              </a:solidFill>
              <a:latin typeface="Times New Roman"/>
              <a:ea typeface="Times New Roman"/>
              <a:cs typeface="Times New Roman"/>
              <a:sym typeface="Times New Roman"/>
            </a:endParaRPr>
          </a:p>
        </p:txBody>
      </p:sp>
      <p:sp>
        <p:nvSpPr>
          <p:cNvPr id="137" name="Google Shape;137;p4"/>
          <p:cNvSpPr/>
          <p:nvPr/>
        </p:nvSpPr>
        <p:spPr>
          <a:xfrm>
            <a:off x="501379" y="507464"/>
            <a:ext cx="518742" cy="492626"/>
          </a:xfrm>
          <a:prstGeom prst="ellipse">
            <a:avLst/>
          </a:prstGeom>
          <a:solidFill>
            <a:schemeClr val="lt1"/>
          </a:solidFill>
          <a:ln cap="flat" cmpd="thickThin"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8" name="Google Shape;138;p4"/>
          <p:cNvPicPr preferRelativeResize="0"/>
          <p:nvPr/>
        </p:nvPicPr>
        <p:blipFill rotWithShape="1">
          <a:blip r:embed="rId3">
            <a:alphaModFix/>
          </a:blip>
          <a:srcRect b="22268" l="0" r="-16970" t="0"/>
          <a:stretch/>
        </p:blipFill>
        <p:spPr>
          <a:xfrm flipH="1">
            <a:off x="501379" y="541049"/>
            <a:ext cx="480281" cy="442625"/>
          </a:xfrm>
          <a:prstGeom prst="rect">
            <a:avLst/>
          </a:prstGeom>
          <a:noFill/>
          <a:ln>
            <a:noFill/>
          </a:ln>
        </p:spPr>
      </p:pic>
      <p:sp>
        <p:nvSpPr>
          <p:cNvPr id="139" name="Google Shape;139;p4"/>
          <p:cNvSpPr txBox="1"/>
          <p:nvPr/>
        </p:nvSpPr>
        <p:spPr>
          <a:xfrm>
            <a:off x="6279456" y="4811941"/>
            <a:ext cx="5257800" cy="8617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500">
                <a:solidFill>
                  <a:srgbClr val="000000"/>
                </a:solidFill>
                <a:latin typeface="Arial"/>
                <a:ea typeface="Arial"/>
                <a:cs typeface="Arial"/>
                <a:sym typeface="Arial"/>
              </a:rPr>
              <a:t>Kỉ lục chạy ba cự li của một vận động viên người Nam Phi</a:t>
            </a:r>
            <a:endParaRPr i="1" sz="2500">
              <a:solidFill>
                <a:schemeClr val="dk1"/>
              </a:solidFill>
              <a:latin typeface="Times New Roman"/>
              <a:ea typeface="Times New Roman"/>
              <a:cs typeface="Times New Roman"/>
              <a:sym typeface="Times New Roman"/>
            </a:endParaRPr>
          </a:p>
        </p:txBody>
      </p:sp>
      <p:pic>
        <p:nvPicPr>
          <p:cNvPr descr="A group of people on a track&#10;&#10;Description automatically generated with medium confidence" id="140" name="Google Shape;140;p4"/>
          <p:cNvPicPr preferRelativeResize="0"/>
          <p:nvPr/>
        </p:nvPicPr>
        <p:blipFill rotWithShape="1">
          <a:blip r:embed="rId4">
            <a:alphaModFix/>
          </a:blip>
          <a:srcRect b="0" l="0" r="0" t="0"/>
          <a:stretch/>
        </p:blipFill>
        <p:spPr>
          <a:xfrm>
            <a:off x="838200" y="2433334"/>
            <a:ext cx="4440649" cy="4126103"/>
          </a:xfrm>
          <a:prstGeom prst="rect">
            <a:avLst/>
          </a:prstGeom>
          <a:noFill/>
          <a:ln>
            <a:noFill/>
          </a:ln>
        </p:spPr>
      </p:pic>
      <p:graphicFrame>
        <p:nvGraphicFramePr>
          <p:cNvPr id="141" name="Google Shape;141;p4"/>
          <p:cNvGraphicFramePr/>
          <p:nvPr/>
        </p:nvGraphicFramePr>
        <p:xfrm>
          <a:off x="6113721" y="2895600"/>
          <a:ext cx="3000000" cy="3000000"/>
        </p:xfrm>
        <a:graphic>
          <a:graphicData uri="http://schemas.openxmlformats.org/drawingml/2006/table">
            <a:tbl>
              <a:tblPr bandRow="1" firstRow="1">
                <a:noFill/>
                <a:tableStyleId>{1C328D4C-1EFC-4281-9678-625B1B236F4A}</a:tableStyleId>
              </a:tblPr>
              <a:tblGrid>
                <a:gridCol w="2420675"/>
                <a:gridCol w="3058500"/>
              </a:tblGrid>
              <a:tr h="387775">
                <a:tc>
                  <a:txBody>
                    <a:bodyPr/>
                    <a:lstStyle/>
                    <a:p>
                      <a:pPr indent="0" lvl="0" marL="0" marR="0" rtl="0" algn="ctr">
                        <a:lnSpc>
                          <a:spcPct val="100000"/>
                        </a:lnSpc>
                        <a:spcBef>
                          <a:spcPts val="0"/>
                        </a:spcBef>
                        <a:spcAft>
                          <a:spcPts val="0"/>
                        </a:spcAft>
                        <a:buClr>
                          <a:schemeClr val="dk1"/>
                        </a:buClr>
                        <a:buSzPts val="2500"/>
                        <a:buFont typeface="Arial"/>
                        <a:buNone/>
                      </a:pPr>
                      <a:r>
                        <a:rPr lang="en-US" sz="2500" u="none" cap="none" strike="noStrike">
                          <a:latin typeface="Arial"/>
                          <a:ea typeface="Arial"/>
                          <a:cs typeface="Arial"/>
                          <a:sym typeface="Arial"/>
                        </a:rPr>
                        <a:t>Cự li chạy (m)</a:t>
                      </a:r>
                      <a:endParaRPr/>
                    </a:p>
                  </a:txBody>
                  <a:tcPr marT="45725" marB="45725" marR="91450" marL="91450"/>
                </a:tc>
                <a:tc>
                  <a:txBody>
                    <a:bodyPr/>
                    <a:lstStyle/>
                    <a:p>
                      <a:pPr indent="0" lvl="0" marL="0" marR="0" rtl="0" algn="ctr">
                        <a:spcBef>
                          <a:spcPts val="0"/>
                        </a:spcBef>
                        <a:spcAft>
                          <a:spcPts val="0"/>
                        </a:spcAft>
                        <a:buNone/>
                      </a:pPr>
                      <a:r>
                        <a:rPr lang="en-US" sz="2500" u="none" cap="none" strike="noStrike">
                          <a:latin typeface="Arial"/>
                          <a:ea typeface="Arial"/>
                          <a:cs typeface="Arial"/>
                          <a:sym typeface="Arial"/>
                        </a:rPr>
                        <a:t>Thời gian chạy (s)</a:t>
                      </a:r>
                      <a:endParaRPr/>
                    </a:p>
                  </a:txBody>
                  <a:tcPr marT="45725" marB="45725" marR="91450" marL="91450"/>
                </a:tc>
              </a:tr>
              <a:tr h="406925">
                <a:tc>
                  <a:txBody>
                    <a:bodyPr/>
                    <a:lstStyle/>
                    <a:p>
                      <a:pPr indent="0" lvl="0" marL="0" marR="0" rtl="0" algn="ctr">
                        <a:spcBef>
                          <a:spcPts val="0"/>
                        </a:spcBef>
                        <a:spcAft>
                          <a:spcPts val="0"/>
                        </a:spcAft>
                        <a:buNone/>
                      </a:pPr>
                      <a:r>
                        <a:rPr lang="en-US" sz="2500" u="none" cap="none" strike="noStrike">
                          <a:latin typeface="Arial"/>
                          <a:ea typeface="Arial"/>
                          <a:cs typeface="Arial"/>
                          <a:sym typeface="Arial"/>
                        </a:rPr>
                        <a:t>100</a:t>
                      </a:r>
                      <a:endParaRPr/>
                    </a:p>
                  </a:txBody>
                  <a:tcPr marT="45725" marB="45725" marR="91450" marL="91450"/>
                </a:tc>
                <a:tc>
                  <a:txBody>
                    <a:bodyPr/>
                    <a:lstStyle/>
                    <a:p>
                      <a:pPr indent="0" lvl="0" marL="0" marR="0" rtl="0" algn="ctr">
                        <a:spcBef>
                          <a:spcPts val="0"/>
                        </a:spcBef>
                        <a:spcAft>
                          <a:spcPts val="0"/>
                        </a:spcAft>
                        <a:buNone/>
                      </a:pPr>
                      <a:r>
                        <a:rPr lang="en-US" sz="2500" u="none" cap="none" strike="noStrike">
                          <a:latin typeface="Arial"/>
                          <a:ea typeface="Arial"/>
                          <a:cs typeface="Arial"/>
                          <a:sym typeface="Arial"/>
                        </a:rPr>
                        <a:t>9,64</a:t>
                      </a:r>
                      <a:endParaRPr/>
                    </a:p>
                  </a:txBody>
                  <a:tcPr marT="45725" marB="45725" marR="91450" marL="91450"/>
                </a:tc>
              </a:tr>
              <a:tr h="406925">
                <a:tc>
                  <a:txBody>
                    <a:bodyPr/>
                    <a:lstStyle/>
                    <a:p>
                      <a:pPr indent="0" lvl="0" marL="0" marR="0" rtl="0" algn="ctr">
                        <a:spcBef>
                          <a:spcPts val="0"/>
                        </a:spcBef>
                        <a:spcAft>
                          <a:spcPts val="0"/>
                        </a:spcAft>
                        <a:buNone/>
                      </a:pPr>
                      <a:r>
                        <a:rPr lang="en-US" sz="2500" u="none" cap="none" strike="noStrike">
                          <a:latin typeface="Arial"/>
                          <a:ea typeface="Arial"/>
                          <a:cs typeface="Arial"/>
                          <a:sym typeface="Arial"/>
                        </a:rPr>
                        <a:t>200</a:t>
                      </a:r>
                      <a:endParaRPr/>
                    </a:p>
                  </a:txBody>
                  <a:tcPr marT="45725" marB="45725" marR="91450" marL="91450"/>
                </a:tc>
                <a:tc>
                  <a:txBody>
                    <a:bodyPr/>
                    <a:lstStyle/>
                    <a:p>
                      <a:pPr indent="0" lvl="0" marL="0" marR="0" rtl="0" algn="ctr">
                        <a:spcBef>
                          <a:spcPts val="0"/>
                        </a:spcBef>
                        <a:spcAft>
                          <a:spcPts val="0"/>
                        </a:spcAft>
                        <a:buNone/>
                      </a:pPr>
                      <a:r>
                        <a:rPr lang="en-US" sz="2500" u="none" cap="none" strike="noStrike">
                          <a:latin typeface="Arial"/>
                          <a:ea typeface="Arial"/>
                          <a:cs typeface="Arial"/>
                          <a:sym typeface="Arial"/>
                        </a:rPr>
                        <a:t>19,94</a:t>
                      </a:r>
                      <a:endParaRPr/>
                    </a:p>
                  </a:txBody>
                  <a:tcPr marT="45725" marB="45725" marR="91450" marL="91450"/>
                </a:tc>
              </a:tr>
              <a:tr h="406925">
                <a:tc>
                  <a:txBody>
                    <a:bodyPr/>
                    <a:lstStyle/>
                    <a:p>
                      <a:pPr indent="0" lvl="0" marL="0" marR="0" rtl="0" algn="ctr">
                        <a:spcBef>
                          <a:spcPts val="0"/>
                        </a:spcBef>
                        <a:spcAft>
                          <a:spcPts val="0"/>
                        </a:spcAft>
                        <a:buNone/>
                      </a:pPr>
                      <a:r>
                        <a:rPr lang="en-US" sz="2500" u="none" cap="none" strike="noStrike">
                          <a:latin typeface="Arial"/>
                          <a:ea typeface="Arial"/>
                          <a:cs typeface="Arial"/>
                          <a:sym typeface="Arial"/>
                        </a:rPr>
                        <a:t>400</a:t>
                      </a:r>
                      <a:endParaRPr/>
                    </a:p>
                  </a:txBody>
                  <a:tcPr marT="45725" marB="45725" marR="91450" marL="91450"/>
                </a:tc>
                <a:tc>
                  <a:txBody>
                    <a:bodyPr/>
                    <a:lstStyle/>
                    <a:p>
                      <a:pPr indent="0" lvl="0" marL="0" marR="0" rtl="0" algn="ctr">
                        <a:spcBef>
                          <a:spcPts val="0"/>
                        </a:spcBef>
                        <a:spcAft>
                          <a:spcPts val="0"/>
                        </a:spcAft>
                        <a:buNone/>
                      </a:pPr>
                      <a:r>
                        <a:rPr lang="en-US" sz="2500" u="none" cap="none" strike="noStrike">
                          <a:latin typeface="Arial"/>
                          <a:ea typeface="Arial"/>
                          <a:cs typeface="Arial"/>
                          <a:sym typeface="Arial"/>
                        </a:rPr>
                        <a:t>43,45</a:t>
                      </a:r>
                      <a:endParaRPr/>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grpSp>
        <p:nvGrpSpPr>
          <p:cNvPr id="146" name="Google Shape;146;p5"/>
          <p:cNvGrpSpPr/>
          <p:nvPr/>
        </p:nvGrpSpPr>
        <p:grpSpPr>
          <a:xfrm>
            <a:off x="2700481" y="2953677"/>
            <a:ext cx="6562634" cy="1267505"/>
            <a:chOff x="386342" y="3847128"/>
            <a:chExt cx="6562634" cy="1522771"/>
          </a:xfrm>
        </p:grpSpPr>
        <p:pic>
          <p:nvPicPr>
            <p:cNvPr descr="empty-blue-rectangle" id="147" name="Google Shape;147;p5"/>
            <p:cNvPicPr preferRelativeResize="0"/>
            <p:nvPr/>
          </p:nvPicPr>
          <p:blipFill rotWithShape="1">
            <a:blip r:embed="rId3">
              <a:alphaModFix/>
            </a:blip>
            <a:srcRect b="0" l="0" r="0" t="0"/>
            <a:stretch/>
          </p:blipFill>
          <p:spPr>
            <a:xfrm>
              <a:off x="386342" y="3847128"/>
              <a:ext cx="6324600" cy="1522771"/>
            </a:xfrm>
            <a:prstGeom prst="rect">
              <a:avLst/>
            </a:prstGeom>
            <a:noFill/>
            <a:ln>
              <a:noFill/>
            </a:ln>
          </p:spPr>
        </p:pic>
        <p:grpSp>
          <p:nvGrpSpPr>
            <p:cNvPr id="148" name="Google Shape;148;p5"/>
            <p:cNvGrpSpPr/>
            <p:nvPr/>
          </p:nvGrpSpPr>
          <p:grpSpPr>
            <a:xfrm>
              <a:off x="659342" y="4028285"/>
              <a:ext cx="6289634" cy="1033463"/>
              <a:chOff x="537" y="3414"/>
              <a:chExt cx="3442" cy="651"/>
            </a:xfrm>
          </p:grpSpPr>
          <p:sp>
            <p:nvSpPr>
              <p:cNvPr id="149" name="Google Shape;149;p5"/>
              <p:cNvSpPr/>
              <p:nvPr/>
            </p:nvSpPr>
            <p:spPr>
              <a:xfrm>
                <a:off x="537" y="3549"/>
                <a:ext cx="1856" cy="2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Tốc độ trung bình = </a:t>
                </a:r>
                <a:endParaRPr/>
              </a:p>
            </p:txBody>
          </p:sp>
          <p:sp>
            <p:nvSpPr>
              <p:cNvPr id="150" name="Google Shape;150;p5"/>
              <p:cNvSpPr/>
              <p:nvPr/>
            </p:nvSpPr>
            <p:spPr>
              <a:xfrm>
                <a:off x="2271" y="3414"/>
                <a:ext cx="1328" cy="2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Quãng đường</a:t>
                </a:r>
                <a:endParaRPr/>
              </a:p>
            </p:txBody>
          </p:sp>
          <p:cxnSp>
            <p:nvCxnSpPr>
              <p:cNvPr id="151" name="Google Shape;151;p5"/>
              <p:cNvCxnSpPr/>
              <p:nvPr/>
            </p:nvCxnSpPr>
            <p:spPr>
              <a:xfrm>
                <a:off x="2220" y="3746"/>
                <a:ext cx="1379" cy="1"/>
              </a:xfrm>
              <a:prstGeom prst="straightConnector1">
                <a:avLst/>
              </a:prstGeom>
              <a:noFill/>
              <a:ln cap="flat" cmpd="sng" w="9525">
                <a:solidFill>
                  <a:schemeClr val="dk1"/>
                </a:solidFill>
                <a:prstDash val="solid"/>
                <a:round/>
                <a:headEnd len="med" w="med" type="none"/>
                <a:tailEnd len="med" w="med" type="none"/>
              </a:ln>
            </p:spPr>
          </p:cxnSp>
          <p:sp>
            <p:nvSpPr>
              <p:cNvPr id="152" name="Google Shape;152;p5"/>
              <p:cNvSpPr/>
              <p:nvPr/>
            </p:nvSpPr>
            <p:spPr>
              <a:xfrm>
                <a:off x="2251" y="3767"/>
                <a:ext cx="1728" cy="2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   Thời gian</a:t>
                </a:r>
                <a:endParaRPr/>
              </a:p>
            </p:txBody>
          </p:sp>
        </p:grpSp>
      </p:grpSp>
      <p:grpSp>
        <p:nvGrpSpPr>
          <p:cNvPr id="153" name="Google Shape;153;p5"/>
          <p:cNvGrpSpPr/>
          <p:nvPr/>
        </p:nvGrpSpPr>
        <p:grpSpPr>
          <a:xfrm>
            <a:off x="5045097" y="4481494"/>
            <a:ext cx="2310296" cy="1349266"/>
            <a:chOff x="8076716" y="3452482"/>
            <a:chExt cx="2310296" cy="1349266"/>
          </a:xfrm>
        </p:grpSpPr>
        <p:pic>
          <p:nvPicPr>
            <p:cNvPr descr="empty-red-rectangle" id="154" name="Google Shape;154;p5"/>
            <p:cNvPicPr preferRelativeResize="0"/>
            <p:nvPr/>
          </p:nvPicPr>
          <p:blipFill rotWithShape="1">
            <a:blip r:embed="rId4">
              <a:alphaModFix/>
            </a:blip>
            <a:srcRect b="0" l="0" r="0" t="0"/>
            <a:stretch/>
          </p:blipFill>
          <p:spPr>
            <a:xfrm>
              <a:off x="8076716" y="3452482"/>
              <a:ext cx="2310296" cy="1252079"/>
            </a:xfrm>
            <a:prstGeom prst="rect">
              <a:avLst/>
            </a:prstGeom>
            <a:noFill/>
            <a:ln>
              <a:noFill/>
            </a:ln>
          </p:spPr>
        </p:pic>
        <p:sp>
          <p:nvSpPr>
            <p:cNvPr id="155" name="Google Shape;155;p5"/>
            <p:cNvSpPr txBox="1"/>
            <p:nvPr/>
          </p:nvSpPr>
          <p:spPr>
            <a:xfrm>
              <a:off x="8567293" y="3641285"/>
              <a:ext cx="1447800" cy="1160463"/>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sp>
        <p:nvSpPr>
          <p:cNvPr id="156" name="Google Shape;156;p5"/>
          <p:cNvSpPr txBox="1"/>
          <p:nvPr/>
        </p:nvSpPr>
        <p:spPr>
          <a:xfrm>
            <a:off x="997032" y="6168492"/>
            <a:ext cx="10896600" cy="4924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7030A0"/>
              </a:buClr>
              <a:buSzPts val="2600"/>
              <a:buFont typeface="Arial"/>
              <a:buNone/>
            </a:pPr>
            <a:r>
              <a:rPr i="1" lang="en-US" sz="2600">
                <a:solidFill>
                  <a:srgbClr val="7030A0"/>
                </a:solidFill>
                <a:latin typeface="Arial"/>
                <a:ea typeface="Arial"/>
                <a:cs typeface="Arial"/>
                <a:sym typeface="Arial"/>
              </a:rPr>
              <a:t>Lưu ý: Tốc độ trung bình cho biết sự nhanh chậm của chuyển động </a:t>
            </a:r>
            <a:endParaRPr/>
          </a:p>
        </p:txBody>
      </p:sp>
      <p:grpSp>
        <p:nvGrpSpPr>
          <p:cNvPr id="157" name="Google Shape;157;p5"/>
          <p:cNvGrpSpPr/>
          <p:nvPr/>
        </p:nvGrpSpPr>
        <p:grpSpPr>
          <a:xfrm>
            <a:off x="-76200" y="65599"/>
            <a:ext cx="8603569" cy="541686"/>
            <a:chOff x="74035" y="2231322"/>
            <a:chExt cx="8550261" cy="756153"/>
          </a:xfrm>
        </p:grpSpPr>
        <p:grpSp>
          <p:nvGrpSpPr>
            <p:cNvPr id="158" name="Google Shape;158;p5"/>
            <p:cNvGrpSpPr/>
            <p:nvPr/>
          </p:nvGrpSpPr>
          <p:grpSpPr>
            <a:xfrm>
              <a:off x="330533" y="2267004"/>
              <a:ext cx="3378440" cy="708275"/>
              <a:chOff x="587624" y="3377549"/>
              <a:chExt cx="1739739" cy="1364238"/>
            </a:xfrm>
          </p:grpSpPr>
          <p:pic>
            <p:nvPicPr>
              <p:cNvPr descr="empty-green-rectangle" id="159" name="Google Shape;159;p5"/>
              <p:cNvPicPr preferRelativeResize="0"/>
              <p:nvPr/>
            </p:nvPicPr>
            <p:blipFill rotWithShape="1">
              <a:blip r:embed="rId6">
                <a:alphaModFix/>
              </a:blip>
              <a:srcRect b="0" l="0" r="0" t="0"/>
              <a:stretch/>
            </p:blipFill>
            <p:spPr>
              <a:xfrm>
                <a:off x="587624" y="3377549"/>
                <a:ext cx="1739739" cy="1364238"/>
              </a:xfrm>
              <a:prstGeom prst="rect">
                <a:avLst/>
              </a:prstGeom>
              <a:noFill/>
              <a:ln>
                <a:noFill/>
              </a:ln>
            </p:spPr>
          </p:pic>
          <p:pic>
            <p:nvPicPr>
              <p:cNvPr descr="green-top-faded" id="160" name="Google Shape;160;p5"/>
              <p:cNvPicPr preferRelativeResize="0"/>
              <p:nvPr/>
            </p:nvPicPr>
            <p:blipFill rotWithShape="1">
              <a:blip r:embed="rId7">
                <a:alphaModFix/>
              </a:blip>
              <a:srcRect b="0" l="0" r="0" t="0"/>
              <a:stretch/>
            </p:blipFill>
            <p:spPr>
              <a:xfrm rot="-5400000">
                <a:off x="205129" y="3887447"/>
                <a:ext cx="1273934" cy="396005"/>
              </a:xfrm>
              <a:prstGeom prst="rect">
                <a:avLst/>
              </a:prstGeom>
              <a:noFill/>
              <a:ln>
                <a:noFill/>
              </a:ln>
            </p:spPr>
          </p:pic>
        </p:grpSp>
        <p:sp>
          <p:nvSpPr>
            <p:cNvPr id="161" name="Google Shape;161;p5"/>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a:t>
              </a:r>
              <a:endParaRPr sz="2600">
                <a:solidFill>
                  <a:schemeClr val="dk1"/>
                </a:solidFill>
                <a:latin typeface="Arial"/>
                <a:ea typeface="Arial"/>
                <a:cs typeface="Arial"/>
                <a:sym typeface="Arial"/>
              </a:endParaRPr>
            </a:p>
          </p:txBody>
        </p:sp>
        <p:sp>
          <p:nvSpPr>
            <p:cNvPr id="162" name="Google Shape;162;p5"/>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Tốc độ</a:t>
              </a:r>
              <a:endParaRPr sz="2800">
                <a:solidFill>
                  <a:schemeClr val="dk1"/>
                </a:solidFill>
                <a:latin typeface="Arial"/>
                <a:ea typeface="Arial"/>
                <a:cs typeface="Arial"/>
                <a:sym typeface="Arial"/>
              </a:endParaRPr>
            </a:p>
          </p:txBody>
        </p:sp>
      </p:grpSp>
      <p:sp>
        <p:nvSpPr>
          <p:cNvPr id="163" name="Google Shape;163;p5"/>
          <p:cNvSpPr txBox="1"/>
          <p:nvPr/>
        </p:nvSpPr>
        <p:spPr>
          <a:xfrm>
            <a:off x="533400" y="1178506"/>
            <a:ext cx="10439400" cy="1631216"/>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rgbClr val="000000"/>
              </a:buClr>
              <a:buSzPts val="2500"/>
              <a:buFont typeface="Noto Sans Symbols"/>
              <a:buChar char="❖"/>
            </a:pPr>
            <a:r>
              <a:rPr i="1" lang="en-US" sz="2500">
                <a:solidFill>
                  <a:srgbClr val="000000"/>
                </a:solidFill>
                <a:latin typeface="Arial"/>
                <a:ea typeface="Arial"/>
                <a:cs typeface="Arial"/>
                <a:sym typeface="Arial"/>
              </a:rPr>
              <a:t>Người ta thường dùng quãng đường đi được trong cùng một đơn vị thời gian để xác định độ nhanh, chậm của chuyển động. </a:t>
            </a:r>
            <a:endParaRPr/>
          </a:p>
          <a:p>
            <a:pPr indent="-342900" lvl="0" marL="342900" marR="0" rtl="0" algn="just">
              <a:spcBef>
                <a:spcPts val="0"/>
              </a:spcBef>
              <a:spcAft>
                <a:spcPts val="0"/>
              </a:spcAft>
              <a:buClr>
                <a:srgbClr val="000000"/>
              </a:buClr>
              <a:buSzPts val="2500"/>
              <a:buFont typeface="Noto Sans Symbols"/>
              <a:buChar char="❖"/>
            </a:pPr>
            <a:r>
              <a:rPr i="1" lang="en-US" sz="2500">
                <a:solidFill>
                  <a:srgbClr val="000000"/>
                </a:solidFill>
                <a:latin typeface="Arial"/>
                <a:ea typeface="Arial"/>
                <a:cs typeface="Arial"/>
                <a:sym typeface="Arial"/>
              </a:rPr>
              <a:t>Đại lượng này gọi là tốc độ trung bình của chuyển động (gọi tắt là tốc độ trung bình), </a:t>
            </a:r>
            <a:endParaRPr i="1" sz="2500">
              <a:solidFill>
                <a:schemeClr val="dk1"/>
              </a:solidFill>
              <a:latin typeface="Times New Roman"/>
              <a:ea typeface="Times New Roman"/>
              <a:cs typeface="Times New Roman"/>
              <a:sym typeface="Times New Roman"/>
            </a:endParaRPr>
          </a:p>
        </p:txBody>
      </p:sp>
      <p:sp>
        <p:nvSpPr>
          <p:cNvPr id="164" name="Google Shape;164;p5"/>
          <p:cNvSpPr txBox="1"/>
          <p:nvPr/>
        </p:nvSpPr>
        <p:spPr>
          <a:xfrm>
            <a:off x="457200" y="689508"/>
            <a:ext cx="6096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1. Tốc độ trung bình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grpSp>
        <p:nvGrpSpPr>
          <p:cNvPr id="169" name="Google Shape;169;p6"/>
          <p:cNvGrpSpPr/>
          <p:nvPr/>
        </p:nvGrpSpPr>
        <p:grpSpPr>
          <a:xfrm>
            <a:off x="4718423" y="126868"/>
            <a:ext cx="2590800" cy="531988"/>
            <a:chOff x="2193" y="0"/>
            <a:chExt cx="2245706" cy="1239104"/>
          </a:xfrm>
        </p:grpSpPr>
        <p:sp>
          <p:nvSpPr>
            <p:cNvPr id="170" name="Google Shape;170;p6"/>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lang="en-US" sz="2600">
                  <a:solidFill>
                    <a:schemeClr val="lt1"/>
                  </a:solidFill>
                  <a:latin typeface="Arial"/>
                  <a:ea typeface="Arial"/>
                  <a:cs typeface="Arial"/>
                  <a:sym typeface="Arial"/>
                </a:rPr>
                <a:t>Lưu ý</a:t>
              </a:r>
              <a:endParaRPr/>
            </a:p>
          </p:txBody>
        </p:sp>
      </p:grpSp>
      <p:sp>
        <p:nvSpPr>
          <p:cNvPr id="172" name="Google Shape;172;p6"/>
          <p:cNvSpPr/>
          <p:nvPr/>
        </p:nvSpPr>
        <p:spPr>
          <a:xfrm>
            <a:off x="838200" y="762000"/>
            <a:ext cx="10972800" cy="725440"/>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030A0"/>
              </a:solidFill>
              <a:latin typeface="Calibri"/>
              <a:ea typeface="Calibri"/>
              <a:cs typeface="Calibri"/>
              <a:sym typeface="Calibri"/>
            </a:endParaRPr>
          </a:p>
        </p:txBody>
      </p:sp>
      <p:sp>
        <p:nvSpPr>
          <p:cNvPr id="173" name="Google Shape;173;p6"/>
          <p:cNvSpPr txBox="1"/>
          <p:nvPr/>
        </p:nvSpPr>
        <p:spPr>
          <a:xfrm>
            <a:off x="1066291" y="844349"/>
            <a:ext cx="10896246"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0000"/>
                </a:solidFill>
                <a:latin typeface="Arial"/>
                <a:ea typeface="Arial"/>
                <a:cs typeface="Arial"/>
                <a:sym typeface="Arial"/>
              </a:rPr>
              <a:t>Nếu gọi quãng đường đi được tại thời điểm t</a:t>
            </a:r>
            <a:r>
              <a:rPr baseline="-25000" lang="en-US" sz="2500">
                <a:solidFill>
                  <a:srgbClr val="000000"/>
                </a:solidFill>
                <a:latin typeface="Arial"/>
                <a:ea typeface="Arial"/>
                <a:cs typeface="Arial"/>
                <a:sym typeface="Arial"/>
              </a:rPr>
              <a:t>1</a:t>
            </a:r>
            <a:r>
              <a:rPr lang="en-US" sz="2500">
                <a:solidFill>
                  <a:srgbClr val="000000"/>
                </a:solidFill>
                <a:latin typeface="Arial"/>
                <a:ea typeface="Arial"/>
                <a:cs typeface="Arial"/>
                <a:sym typeface="Arial"/>
              </a:rPr>
              <a:t> là s</a:t>
            </a:r>
            <a:r>
              <a:rPr baseline="-25000" lang="en-US" sz="2500">
                <a:solidFill>
                  <a:srgbClr val="000000"/>
                </a:solidFill>
                <a:latin typeface="Arial"/>
                <a:ea typeface="Arial"/>
                <a:cs typeface="Arial"/>
                <a:sym typeface="Arial"/>
              </a:rPr>
              <a:t>1</a:t>
            </a:r>
            <a:r>
              <a:rPr lang="en-US" sz="2500">
                <a:solidFill>
                  <a:srgbClr val="000000"/>
                </a:solidFill>
                <a:latin typeface="Arial"/>
                <a:ea typeface="Arial"/>
                <a:cs typeface="Arial"/>
                <a:sym typeface="Arial"/>
              </a:rPr>
              <a:t>, tại thời điểm t</a:t>
            </a:r>
            <a:r>
              <a:rPr baseline="-25000" lang="en-US" sz="2500">
                <a:solidFill>
                  <a:srgbClr val="000000"/>
                </a:solidFill>
                <a:latin typeface="Arial"/>
                <a:ea typeface="Arial"/>
                <a:cs typeface="Arial"/>
                <a:sym typeface="Arial"/>
              </a:rPr>
              <a:t>2</a:t>
            </a:r>
            <a:r>
              <a:rPr lang="en-US" sz="2500">
                <a:solidFill>
                  <a:srgbClr val="000000"/>
                </a:solidFill>
                <a:latin typeface="Arial"/>
                <a:ea typeface="Arial"/>
                <a:cs typeface="Arial"/>
                <a:sym typeface="Arial"/>
              </a:rPr>
              <a:t> là s</a:t>
            </a:r>
            <a:r>
              <a:rPr baseline="-25000" lang="en-US" sz="2500">
                <a:solidFill>
                  <a:srgbClr val="000000"/>
                </a:solidFill>
                <a:latin typeface="Arial"/>
                <a:ea typeface="Arial"/>
                <a:cs typeface="Arial"/>
                <a:sym typeface="Arial"/>
              </a:rPr>
              <a:t>2 </a:t>
            </a:r>
            <a:r>
              <a:rPr lang="en-US" sz="2500">
                <a:solidFill>
                  <a:srgbClr val="000000"/>
                </a:solidFill>
                <a:latin typeface="Arial"/>
                <a:ea typeface="Arial"/>
                <a:cs typeface="Arial"/>
                <a:sym typeface="Arial"/>
              </a:rPr>
              <a:t>thì:</a:t>
            </a:r>
            <a:endParaRPr sz="2500">
              <a:solidFill>
                <a:schemeClr val="dk1"/>
              </a:solidFill>
              <a:latin typeface="Times New Roman"/>
              <a:ea typeface="Times New Roman"/>
              <a:cs typeface="Times New Roman"/>
              <a:sym typeface="Times New Roman"/>
            </a:endParaRPr>
          </a:p>
        </p:txBody>
      </p:sp>
      <p:sp>
        <p:nvSpPr>
          <p:cNvPr id="174" name="Google Shape;174;p6"/>
          <p:cNvSpPr/>
          <p:nvPr/>
        </p:nvSpPr>
        <p:spPr>
          <a:xfrm>
            <a:off x="532438" y="437645"/>
            <a:ext cx="536542" cy="533099"/>
          </a:xfrm>
          <a:prstGeom prst="ellipse">
            <a:avLst/>
          </a:prstGeom>
          <a:solidFill>
            <a:srgbClr val="FFF2CC"/>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hape, background pattern&#10;&#10;Description automatically generated" id="175" name="Google Shape;175;p6"/>
          <p:cNvPicPr preferRelativeResize="0"/>
          <p:nvPr/>
        </p:nvPicPr>
        <p:blipFill rotWithShape="1">
          <a:blip r:embed="rId3">
            <a:alphaModFix/>
          </a:blip>
          <a:srcRect b="0" l="0" r="0" t="0"/>
          <a:stretch/>
        </p:blipFill>
        <p:spPr>
          <a:xfrm flipH="1">
            <a:off x="686663" y="477775"/>
            <a:ext cx="228091" cy="465306"/>
          </a:xfrm>
          <a:prstGeom prst="rect">
            <a:avLst/>
          </a:prstGeom>
          <a:noFill/>
          <a:ln>
            <a:noFill/>
          </a:ln>
        </p:spPr>
      </p:pic>
      <p:grpSp>
        <p:nvGrpSpPr>
          <p:cNvPr id="176" name="Google Shape;176;p6"/>
          <p:cNvGrpSpPr/>
          <p:nvPr/>
        </p:nvGrpSpPr>
        <p:grpSpPr>
          <a:xfrm>
            <a:off x="373813" y="2133600"/>
            <a:ext cx="11278562" cy="2207019"/>
            <a:chOff x="834244" y="1828413"/>
            <a:chExt cx="10834579" cy="2843390"/>
          </a:xfrm>
        </p:grpSpPr>
        <p:pic>
          <p:nvPicPr>
            <p:cNvPr descr="empty-blue-rectangle" id="177" name="Google Shape;177;p6"/>
            <p:cNvPicPr preferRelativeResize="0"/>
            <p:nvPr/>
          </p:nvPicPr>
          <p:blipFill rotWithShape="1">
            <a:blip r:embed="rId4">
              <a:alphaModFix/>
            </a:blip>
            <a:srcRect b="0" l="0" r="0" t="0"/>
            <a:stretch/>
          </p:blipFill>
          <p:spPr>
            <a:xfrm>
              <a:off x="834244" y="1828413"/>
              <a:ext cx="10834579" cy="2843390"/>
            </a:xfrm>
            <a:prstGeom prst="rect">
              <a:avLst/>
            </a:prstGeom>
            <a:noFill/>
            <a:ln>
              <a:noFill/>
            </a:ln>
          </p:spPr>
        </p:pic>
        <p:sp>
          <p:nvSpPr>
            <p:cNvPr id="178" name="Google Shape;178;p6"/>
            <p:cNvSpPr txBox="1"/>
            <p:nvPr/>
          </p:nvSpPr>
          <p:spPr>
            <a:xfrm>
              <a:off x="1238017" y="1908655"/>
              <a:ext cx="9892442" cy="542750"/>
            </a:xfrm>
            <a:prstGeom prst="rect">
              <a:avLst/>
            </a:prstGeom>
            <a:noFill/>
            <a:ln>
              <a:noFill/>
            </a:ln>
          </p:spPr>
          <p:txBody>
            <a:bodyPr anchorCtr="0" anchor="t" bIns="45700" lIns="91425" spcFirstLastPara="1" rIns="91425" wrap="square" tIns="45700">
              <a:spAutoFit/>
            </a:bodyPr>
            <a:lstStyle/>
            <a:p>
              <a:pPr indent="-209550" lvl="0" marL="342900" marR="0" rtl="0" algn="just">
                <a:spcBef>
                  <a:spcPts val="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grpSp>
      <p:sp>
        <p:nvSpPr>
          <p:cNvPr id="179" name="Google Shape;179;p6"/>
          <p:cNvSpPr txBox="1"/>
          <p:nvPr/>
        </p:nvSpPr>
        <p:spPr>
          <a:xfrm>
            <a:off x="1678099" y="2426592"/>
            <a:ext cx="9846731" cy="1633845"/>
          </a:xfrm>
          <a:prstGeom prst="rect">
            <a:avLst/>
          </a:prstGeom>
          <a:blipFill rotWithShape="1">
            <a:blip r:embed="rId5">
              <a:alphaModFix/>
            </a:blip>
            <a:stretch>
              <a:fillRect b="-2982" l="-865" r="0" t="-298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80" name="Google Shape;180;p6"/>
          <p:cNvSpPr txBox="1"/>
          <p:nvPr/>
        </p:nvSpPr>
        <p:spPr>
          <a:xfrm>
            <a:off x="1879170" y="5105400"/>
            <a:ext cx="8127742"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C00000"/>
                </a:solidFill>
                <a:latin typeface="Arial"/>
                <a:ea typeface="Arial"/>
                <a:cs typeface="Arial"/>
                <a:sym typeface="Arial"/>
              </a:rPr>
              <a:t>*Tại sao tốc độ này được gọi là tốc độ </a:t>
            </a:r>
            <a:r>
              <a:rPr b="1" lang="en-US" sz="2500">
                <a:solidFill>
                  <a:srgbClr val="C00000"/>
                </a:solidFill>
                <a:latin typeface="Arial"/>
                <a:ea typeface="Arial"/>
                <a:cs typeface="Arial"/>
                <a:sym typeface="Arial"/>
              </a:rPr>
              <a:t>trung bình? </a:t>
            </a:r>
            <a:endParaRPr sz="2500">
              <a:solidFill>
                <a:srgbClr val="C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grpSp>
        <p:nvGrpSpPr>
          <p:cNvPr id="185" name="Google Shape;185;p7"/>
          <p:cNvGrpSpPr/>
          <p:nvPr/>
        </p:nvGrpSpPr>
        <p:grpSpPr>
          <a:xfrm>
            <a:off x="4718423" y="126868"/>
            <a:ext cx="2590800" cy="531988"/>
            <a:chOff x="2193" y="0"/>
            <a:chExt cx="2245706" cy="1239104"/>
          </a:xfrm>
        </p:grpSpPr>
        <p:sp>
          <p:nvSpPr>
            <p:cNvPr id="186" name="Google Shape;186;p7"/>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lang="en-US" sz="2600">
                  <a:solidFill>
                    <a:schemeClr val="lt1"/>
                  </a:solidFill>
                  <a:latin typeface="Arial"/>
                  <a:ea typeface="Arial"/>
                  <a:cs typeface="Arial"/>
                  <a:sym typeface="Arial"/>
                </a:rPr>
                <a:t>Câu hỏi</a:t>
              </a:r>
              <a:endParaRPr/>
            </a:p>
          </p:txBody>
        </p:sp>
      </p:grpSp>
      <p:sp>
        <p:nvSpPr>
          <p:cNvPr id="188" name="Google Shape;188;p7"/>
          <p:cNvSpPr/>
          <p:nvPr/>
        </p:nvSpPr>
        <p:spPr>
          <a:xfrm>
            <a:off x="790671" y="758277"/>
            <a:ext cx="10972800" cy="921841"/>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030A0"/>
              </a:solidFill>
              <a:latin typeface="Calibri"/>
              <a:ea typeface="Calibri"/>
              <a:cs typeface="Calibri"/>
              <a:sym typeface="Calibri"/>
            </a:endParaRPr>
          </a:p>
        </p:txBody>
      </p:sp>
      <p:sp>
        <p:nvSpPr>
          <p:cNvPr id="189" name="Google Shape;189;p7"/>
          <p:cNvSpPr txBox="1"/>
          <p:nvPr/>
        </p:nvSpPr>
        <p:spPr>
          <a:xfrm>
            <a:off x="1190446" y="818344"/>
            <a:ext cx="10431902" cy="8617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500">
                <a:solidFill>
                  <a:srgbClr val="000000"/>
                </a:solidFill>
                <a:latin typeface="Arial"/>
                <a:ea typeface="Arial"/>
                <a:cs typeface="Arial"/>
                <a:sym typeface="Arial"/>
              </a:rPr>
              <a:t>Hãy tính tốc độ trung bình ra  đơn vị m/s và km/h của nữ vận động viên tại một số giải thi đấu dựa vào Bảng 5.2</a:t>
            </a:r>
            <a:endParaRPr sz="2500">
              <a:solidFill>
                <a:schemeClr val="dk1"/>
              </a:solidFill>
              <a:latin typeface="Times New Roman"/>
              <a:ea typeface="Times New Roman"/>
              <a:cs typeface="Times New Roman"/>
              <a:sym typeface="Times New Roman"/>
            </a:endParaRPr>
          </a:p>
        </p:txBody>
      </p:sp>
      <p:grpSp>
        <p:nvGrpSpPr>
          <p:cNvPr id="190" name="Google Shape;190;p7"/>
          <p:cNvGrpSpPr/>
          <p:nvPr/>
        </p:nvGrpSpPr>
        <p:grpSpPr>
          <a:xfrm>
            <a:off x="523655" y="427780"/>
            <a:ext cx="629089" cy="639020"/>
            <a:chOff x="493574" y="321685"/>
            <a:chExt cx="755550" cy="790692"/>
          </a:xfrm>
        </p:grpSpPr>
        <p:sp>
          <p:nvSpPr>
            <p:cNvPr id="191" name="Google Shape;191;p7"/>
            <p:cNvSpPr/>
            <p:nvPr/>
          </p:nvSpPr>
          <p:spPr>
            <a:xfrm>
              <a:off x="504123" y="333892"/>
              <a:ext cx="644399" cy="65963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con&#10;&#10;Description automatically generated" id="192" name="Google Shape;192;p7"/>
            <p:cNvPicPr preferRelativeResize="0"/>
            <p:nvPr/>
          </p:nvPicPr>
          <p:blipFill rotWithShape="1">
            <a:blip r:embed="rId3">
              <a:alphaModFix/>
            </a:blip>
            <a:srcRect b="0" l="0" r="0" t="0"/>
            <a:stretch/>
          </p:blipFill>
          <p:spPr>
            <a:xfrm>
              <a:off x="493574" y="321685"/>
              <a:ext cx="755550" cy="790692"/>
            </a:xfrm>
            <a:prstGeom prst="rect">
              <a:avLst/>
            </a:prstGeom>
            <a:noFill/>
            <a:ln>
              <a:noFill/>
            </a:ln>
          </p:spPr>
        </p:pic>
      </p:grpSp>
      <p:sp>
        <p:nvSpPr>
          <p:cNvPr id="193" name="Google Shape;193;p7"/>
          <p:cNvSpPr txBox="1"/>
          <p:nvPr/>
        </p:nvSpPr>
        <p:spPr>
          <a:xfrm>
            <a:off x="7813891" y="1793131"/>
            <a:ext cx="337810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a:solidFill>
                  <a:srgbClr val="000000"/>
                </a:solidFill>
                <a:latin typeface="Arial"/>
                <a:ea typeface="Arial"/>
                <a:cs typeface="Arial"/>
                <a:sym typeface="Arial"/>
              </a:rPr>
              <a:t>Thành tích của một nữ vận động viên Việt Nam</a:t>
            </a:r>
            <a:endParaRPr i="1" sz="1800">
              <a:solidFill>
                <a:schemeClr val="dk1"/>
              </a:solidFill>
              <a:latin typeface="Calibri"/>
              <a:ea typeface="Calibri"/>
              <a:cs typeface="Calibri"/>
              <a:sym typeface="Calibri"/>
            </a:endParaRPr>
          </a:p>
        </p:txBody>
      </p:sp>
      <p:pic>
        <p:nvPicPr>
          <p:cNvPr descr="A group of women running on a track&#10;&#10;Description automatically generated with medium confidence" id="194" name="Google Shape;194;p7"/>
          <p:cNvPicPr preferRelativeResize="0"/>
          <p:nvPr>
            <p:ph idx="1" type="body"/>
          </p:nvPr>
        </p:nvPicPr>
        <p:blipFill rotWithShape="1">
          <a:blip r:embed="rId4">
            <a:alphaModFix/>
          </a:blip>
          <a:srcRect b="-161" l="1166" r="-804" t="-241"/>
          <a:stretch/>
        </p:blipFill>
        <p:spPr>
          <a:xfrm>
            <a:off x="753738" y="2276730"/>
            <a:ext cx="6249362" cy="4196602"/>
          </a:xfrm>
          <a:prstGeom prst="rect">
            <a:avLst/>
          </a:prstGeom>
          <a:noFill/>
          <a:ln>
            <a:noFill/>
          </a:ln>
        </p:spPr>
      </p:pic>
      <p:graphicFrame>
        <p:nvGraphicFramePr>
          <p:cNvPr id="195" name="Google Shape;195;p7"/>
          <p:cNvGraphicFramePr/>
          <p:nvPr/>
        </p:nvGraphicFramePr>
        <p:xfrm>
          <a:off x="7111553" y="2461388"/>
          <a:ext cx="3000000" cy="3000000"/>
        </p:xfrm>
        <a:graphic>
          <a:graphicData uri="http://schemas.openxmlformats.org/drawingml/2006/table">
            <a:tbl>
              <a:tblPr bandRow="1" firstRow="1">
                <a:noFill/>
                <a:tableStyleId>{1C328D4C-1EFC-4281-9678-625B1B236F4A}</a:tableStyleId>
              </a:tblPr>
              <a:tblGrid>
                <a:gridCol w="1680125"/>
                <a:gridCol w="1447800"/>
                <a:gridCol w="1524000"/>
              </a:tblGrid>
              <a:tr h="709550">
                <a:tc>
                  <a:txBody>
                    <a:bodyPr/>
                    <a:lstStyle/>
                    <a:p>
                      <a:pPr indent="0" lvl="0" marL="0" marR="0" rtl="0" algn="ctr">
                        <a:lnSpc>
                          <a:spcPct val="100000"/>
                        </a:lnSpc>
                        <a:spcBef>
                          <a:spcPts val="0"/>
                        </a:spcBef>
                        <a:spcAft>
                          <a:spcPts val="0"/>
                        </a:spcAft>
                        <a:buClr>
                          <a:schemeClr val="dk1"/>
                        </a:buClr>
                        <a:buSzPts val="2200"/>
                        <a:buFont typeface="Arial"/>
                        <a:buNone/>
                      </a:pPr>
                      <a:r>
                        <a:rPr lang="en-US" sz="2200" u="none" cap="none" strike="noStrike">
                          <a:latin typeface="Arial"/>
                          <a:ea typeface="Arial"/>
                          <a:cs typeface="Arial"/>
                          <a:sym typeface="Arial"/>
                        </a:rPr>
                        <a:t>Giải thi đấu</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200"/>
                        <a:buFont typeface="Arial"/>
                        <a:buNone/>
                      </a:pPr>
                      <a:r>
                        <a:rPr lang="en-US" sz="2200" u="none" cap="none" strike="noStrike">
                          <a:latin typeface="Arial"/>
                          <a:ea typeface="Arial"/>
                          <a:cs typeface="Arial"/>
                          <a:sym typeface="Arial"/>
                        </a:rPr>
                        <a:t>Cự li chạy (m)</a:t>
                      </a:r>
                      <a:endParaRPr/>
                    </a:p>
                  </a:txBody>
                  <a:tcPr marT="45725" marB="45725" marR="91450" marL="91450"/>
                </a:tc>
                <a:tc>
                  <a:txBody>
                    <a:bodyPr/>
                    <a:lstStyle/>
                    <a:p>
                      <a:pPr indent="0" lvl="0" marL="0" marR="0" rtl="0" algn="ctr">
                        <a:spcBef>
                          <a:spcPts val="0"/>
                        </a:spcBef>
                        <a:spcAft>
                          <a:spcPts val="0"/>
                        </a:spcAft>
                        <a:buNone/>
                      </a:pPr>
                      <a:r>
                        <a:rPr lang="en-US" sz="2200" u="none" cap="none" strike="noStrike">
                          <a:latin typeface="Arial"/>
                          <a:ea typeface="Arial"/>
                          <a:cs typeface="Arial"/>
                          <a:sym typeface="Arial"/>
                        </a:rPr>
                        <a:t>Thời gian chạy (s)</a:t>
                      </a:r>
                      <a:endParaRPr/>
                    </a:p>
                  </a:txBody>
                  <a:tcPr marT="45725" marB="45725" marR="91450" marL="91450"/>
                </a:tc>
              </a:tr>
              <a:tr h="1021750">
                <a:tc>
                  <a:txBody>
                    <a:bodyPr/>
                    <a:lstStyle/>
                    <a:p>
                      <a:pPr indent="0" lvl="0" marL="0" marR="0" rtl="0" algn="ctr">
                        <a:spcBef>
                          <a:spcPts val="0"/>
                        </a:spcBef>
                        <a:spcAft>
                          <a:spcPts val="0"/>
                        </a:spcAft>
                        <a:buNone/>
                      </a:pPr>
                      <a:r>
                        <a:rPr lang="en-US" sz="2000" u="none" cap="none" strike="noStrike">
                          <a:latin typeface="Arial"/>
                          <a:ea typeface="Arial"/>
                          <a:cs typeface="Arial"/>
                          <a:sym typeface="Arial"/>
                        </a:rPr>
                        <a:t>Điền kinh quốc gia 2016</a:t>
                      </a:r>
                      <a:endParaRPr/>
                    </a:p>
                  </a:txBody>
                  <a:tcPr marT="45725" marB="45725" marR="91450" marL="91450"/>
                </a:tc>
                <a:tc>
                  <a:txBody>
                    <a:bodyPr/>
                    <a:lstStyle/>
                    <a:p>
                      <a:pPr indent="0" lvl="0" marL="0" marR="0" rtl="0" algn="ctr">
                        <a:spcBef>
                          <a:spcPts val="0"/>
                        </a:spcBef>
                        <a:spcAft>
                          <a:spcPts val="0"/>
                        </a:spcAft>
                        <a:buNone/>
                      </a:pPr>
                      <a:r>
                        <a:rPr lang="en-US" sz="2000" u="none" cap="none" strike="noStrike">
                          <a:latin typeface="Arial"/>
                          <a:ea typeface="Arial"/>
                          <a:cs typeface="Arial"/>
                          <a:sym typeface="Arial"/>
                        </a:rPr>
                        <a:t>100</a:t>
                      </a:r>
                      <a:endParaRPr/>
                    </a:p>
                  </a:txBody>
                  <a:tcPr marT="45725" marB="45725" marR="91450" marL="91450"/>
                </a:tc>
                <a:tc>
                  <a:txBody>
                    <a:bodyPr/>
                    <a:lstStyle/>
                    <a:p>
                      <a:pPr indent="0" lvl="0" marL="0" marR="0" rtl="0" algn="ctr">
                        <a:spcBef>
                          <a:spcPts val="0"/>
                        </a:spcBef>
                        <a:spcAft>
                          <a:spcPts val="0"/>
                        </a:spcAft>
                        <a:buNone/>
                      </a:pPr>
                      <a:r>
                        <a:rPr lang="en-US" sz="2000" u="none" cap="none" strike="noStrike">
                          <a:latin typeface="Arial"/>
                          <a:ea typeface="Arial"/>
                          <a:cs typeface="Arial"/>
                          <a:sym typeface="Arial"/>
                        </a:rPr>
                        <a:t>11,64</a:t>
                      </a:r>
                      <a:endParaRPr/>
                    </a:p>
                  </a:txBody>
                  <a:tcPr marT="45725" marB="45725" marR="91450" marL="91450"/>
                </a:tc>
              </a:tr>
              <a:tr h="1021750">
                <a:tc>
                  <a:txBody>
                    <a:bodyPr/>
                    <a:lstStyle/>
                    <a:p>
                      <a:pPr indent="0" lvl="0" marL="0" marR="0" rtl="0" algn="ctr">
                        <a:spcBef>
                          <a:spcPts val="0"/>
                        </a:spcBef>
                        <a:spcAft>
                          <a:spcPts val="0"/>
                        </a:spcAft>
                        <a:buNone/>
                      </a:pPr>
                      <a:r>
                        <a:rPr lang="en-US" sz="2000" u="none" cap="none" strike="noStrike">
                          <a:latin typeface="Arial"/>
                          <a:ea typeface="Arial"/>
                          <a:cs typeface="Arial"/>
                          <a:sym typeface="Arial"/>
                        </a:rPr>
                        <a:t>SEA Games 29 (2017)</a:t>
                      </a:r>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100</a:t>
                      </a:r>
                      <a:endParaRPr/>
                    </a:p>
                  </a:txBody>
                  <a:tcPr marT="45725" marB="45725" marR="91450" marL="91450"/>
                </a:tc>
                <a:tc>
                  <a:txBody>
                    <a:bodyPr/>
                    <a:lstStyle/>
                    <a:p>
                      <a:pPr indent="0" lvl="0" marL="0" marR="0" rtl="0" algn="ctr">
                        <a:spcBef>
                          <a:spcPts val="0"/>
                        </a:spcBef>
                        <a:spcAft>
                          <a:spcPts val="0"/>
                        </a:spcAft>
                        <a:buNone/>
                      </a:pPr>
                      <a:r>
                        <a:rPr lang="en-US" sz="2000" u="none" cap="none" strike="noStrike">
                          <a:latin typeface="Arial"/>
                          <a:ea typeface="Arial"/>
                          <a:cs typeface="Arial"/>
                          <a:sym typeface="Arial"/>
                        </a:rPr>
                        <a:t>11,56</a:t>
                      </a:r>
                      <a:endParaRPr/>
                    </a:p>
                  </a:txBody>
                  <a:tcPr marT="45725" marB="45725" marR="91450" marL="91450"/>
                </a:tc>
              </a:tr>
              <a:tr h="1021750">
                <a:tc>
                  <a:txBody>
                    <a:bodyPr/>
                    <a:lstStyle/>
                    <a:p>
                      <a:pPr indent="0" lvl="0" marL="0" marR="0" rtl="0" algn="ctr">
                        <a:spcBef>
                          <a:spcPts val="0"/>
                        </a:spcBef>
                        <a:spcAft>
                          <a:spcPts val="0"/>
                        </a:spcAft>
                        <a:buNone/>
                      </a:pPr>
                      <a:r>
                        <a:rPr lang="en-US" sz="2000" u="none" cap="none" strike="noStrike">
                          <a:latin typeface="Arial"/>
                          <a:ea typeface="Arial"/>
                          <a:cs typeface="Arial"/>
                          <a:sym typeface="Arial"/>
                        </a:rPr>
                        <a:t>SEA Games 30 (2019)</a:t>
                      </a:r>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100</a:t>
                      </a:r>
                      <a:endParaRPr/>
                    </a:p>
                  </a:txBody>
                  <a:tcPr marT="45725" marB="45725" marR="91450" marL="91450"/>
                </a:tc>
                <a:tc>
                  <a:txBody>
                    <a:bodyPr/>
                    <a:lstStyle/>
                    <a:p>
                      <a:pPr indent="0" lvl="0" marL="0" marR="0" rtl="0" algn="ctr">
                        <a:spcBef>
                          <a:spcPts val="0"/>
                        </a:spcBef>
                        <a:spcAft>
                          <a:spcPts val="0"/>
                        </a:spcAft>
                        <a:buNone/>
                      </a:pPr>
                      <a:r>
                        <a:rPr lang="en-US" sz="2000" u="none" cap="none" strike="noStrike">
                          <a:latin typeface="Arial"/>
                          <a:ea typeface="Arial"/>
                          <a:cs typeface="Arial"/>
                          <a:sym typeface="Arial"/>
                        </a:rPr>
                        <a:t>11,54</a:t>
                      </a:r>
                      <a:endParaRPr/>
                    </a:p>
                  </a:txBody>
                  <a:tcPr marT="45725" marB="45725" marR="91450" marL="91450"/>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grpSp>
        <p:nvGrpSpPr>
          <p:cNvPr id="200" name="Google Shape;200;p8"/>
          <p:cNvGrpSpPr/>
          <p:nvPr/>
        </p:nvGrpSpPr>
        <p:grpSpPr>
          <a:xfrm>
            <a:off x="-76200" y="65599"/>
            <a:ext cx="8603569" cy="541686"/>
            <a:chOff x="74035" y="2231322"/>
            <a:chExt cx="8550261" cy="756153"/>
          </a:xfrm>
        </p:grpSpPr>
        <p:grpSp>
          <p:nvGrpSpPr>
            <p:cNvPr id="201" name="Google Shape;201;p8"/>
            <p:cNvGrpSpPr/>
            <p:nvPr/>
          </p:nvGrpSpPr>
          <p:grpSpPr>
            <a:xfrm>
              <a:off x="330533" y="2267004"/>
              <a:ext cx="3378440" cy="708275"/>
              <a:chOff x="587624" y="3377549"/>
              <a:chExt cx="1739739" cy="1364238"/>
            </a:xfrm>
          </p:grpSpPr>
          <p:pic>
            <p:nvPicPr>
              <p:cNvPr descr="empty-green-rectangle" id="202" name="Google Shape;202;p8"/>
              <p:cNvPicPr preferRelativeResize="0"/>
              <p:nvPr/>
            </p:nvPicPr>
            <p:blipFill rotWithShape="1">
              <a:blip r:embed="rId3">
                <a:alphaModFix/>
              </a:blip>
              <a:srcRect b="0" l="0" r="0" t="0"/>
              <a:stretch/>
            </p:blipFill>
            <p:spPr>
              <a:xfrm>
                <a:off x="587624" y="3377549"/>
                <a:ext cx="1739739" cy="1364238"/>
              </a:xfrm>
              <a:prstGeom prst="rect">
                <a:avLst/>
              </a:prstGeom>
              <a:noFill/>
              <a:ln>
                <a:noFill/>
              </a:ln>
            </p:spPr>
          </p:pic>
          <p:pic>
            <p:nvPicPr>
              <p:cNvPr descr="green-top-faded" id="203" name="Google Shape;203;p8"/>
              <p:cNvPicPr preferRelativeResize="0"/>
              <p:nvPr/>
            </p:nvPicPr>
            <p:blipFill rotWithShape="1">
              <a:blip r:embed="rId4">
                <a:alphaModFix/>
              </a:blip>
              <a:srcRect b="0" l="0" r="0" t="0"/>
              <a:stretch/>
            </p:blipFill>
            <p:spPr>
              <a:xfrm rot="-5400000">
                <a:off x="205129" y="3887447"/>
                <a:ext cx="1273934" cy="396005"/>
              </a:xfrm>
              <a:prstGeom prst="rect">
                <a:avLst/>
              </a:prstGeom>
              <a:noFill/>
              <a:ln>
                <a:noFill/>
              </a:ln>
            </p:spPr>
          </p:pic>
        </p:grpSp>
        <p:sp>
          <p:nvSpPr>
            <p:cNvPr id="204" name="Google Shape;204;p8"/>
            <p:cNvSpPr txBox="1"/>
            <p:nvPr/>
          </p:nvSpPr>
          <p:spPr>
            <a:xfrm>
              <a:off x="74035" y="2267003"/>
              <a:ext cx="1501326" cy="6874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Arial"/>
                  <a:ea typeface="Arial"/>
                  <a:cs typeface="Arial"/>
                  <a:sym typeface="Arial"/>
                </a:rPr>
                <a:t>I</a:t>
              </a:r>
              <a:endParaRPr sz="2600">
                <a:solidFill>
                  <a:schemeClr val="dk1"/>
                </a:solidFill>
                <a:latin typeface="Arial"/>
                <a:ea typeface="Arial"/>
                <a:cs typeface="Arial"/>
                <a:sym typeface="Arial"/>
              </a:endParaRPr>
            </a:p>
          </p:txBody>
        </p:sp>
        <p:sp>
          <p:nvSpPr>
            <p:cNvPr id="205" name="Google Shape;205;p8"/>
            <p:cNvSpPr/>
            <p:nvPr/>
          </p:nvSpPr>
          <p:spPr>
            <a:xfrm>
              <a:off x="1209204" y="2231322"/>
              <a:ext cx="7415092" cy="756153"/>
            </a:xfrm>
            <a:prstGeom prst="rect">
              <a:avLst/>
            </a:prstGeom>
            <a:noFill/>
            <a:ln>
              <a:noFill/>
            </a:ln>
          </p:spPr>
          <p:txBody>
            <a:bodyPr anchorCtr="0" anchor="t" bIns="54850" lIns="109725" spcFirstLastPara="1" rIns="109725" wrap="square" tIns="5485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Tốc độ</a:t>
              </a:r>
              <a:endParaRPr sz="2800">
                <a:solidFill>
                  <a:schemeClr val="dk1"/>
                </a:solidFill>
                <a:latin typeface="Arial"/>
                <a:ea typeface="Arial"/>
                <a:cs typeface="Arial"/>
                <a:sym typeface="Arial"/>
              </a:endParaRPr>
            </a:p>
          </p:txBody>
        </p:sp>
      </p:grpSp>
      <p:pic>
        <p:nvPicPr>
          <p:cNvPr descr="empty-blue-rectangle" id="206" name="Google Shape;206;p8"/>
          <p:cNvPicPr preferRelativeResize="0"/>
          <p:nvPr/>
        </p:nvPicPr>
        <p:blipFill rotWithShape="1">
          <a:blip r:embed="rId5">
            <a:alphaModFix/>
          </a:blip>
          <a:srcRect b="0" l="0" r="0" t="0"/>
          <a:stretch/>
        </p:blipFill>
        <p:spPr>
          <a:xfrm>
            <a:off x="228600" y="1173193"/>
            <a:ext cx="11506200" cy="1493807"/>
          </a:xfrm>
          <a:prstGeom prst="rect">
            <a:avLst/>
          </a:prstGeom>
          <a:noFill/>
          <a:ln>
            <a:noFill/>
          </a:ln>
        </p:spPr>
      </p:pic>
      <p:sp>
        <p:nvSpPr>
          <p:cNvPr id="207" name="Google Shape;207;p8"/>
          <p:cNvSpPr txBox="1"/>
          <p:nvPr/>
        </p:nvSpPr>
        <p:spPr>
          <a:xfrm>
            <a:off x="800100" y="1241860"/>
            <a:ext cx="10363200" cy="130651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2500">
                <a:solidFill>
                  <a:srgbClr val="000000"/>
                </a:solidFill>
                <a:latin typeface="Arial"/>
                <a:ea typeface="Arial"/>
                <a:cs typeface="Arial"/>
                <a:sym typeface="Arial"/>
              </a:rPr>
              <a:t>Trên xe máy hoặc ô tô, đồng hồ tốc độ (tốc kế) đặt trước mặt người lái xe, chỉ tốc độ mà xe đang chạy vào thời điểm người lái xe đọc số chỉ của tốc kế. Tốc độ này được gọi là </a:t>
            </a:r>
            <a:r>
              <a:rPr b="1" lang="en-US" sz="2500">
                <a:solidFill>
                  <a:srgbClr val="7030A0"/>
                </a:solidFill>
                <a:latin typeface="Arial"/>
                <a:ea typeface="Arial"/>
                <a:cs typeface="Arial"/>
                <a:sym typeface="Arial"/>
              </a:rPr>
              <a:t>tốc độ tức thời</a:t>
            </a:r>
            <a:r>
              <a:rPr lang="en-US" sz="2500">
                <a:solidFill>
                  <a:srgbClr val="000000"/>
                </a:solidFill>
                <a:latin typeface="Arial"/>
                <a:ea typeface="Arial"/>
                <a:cs typeface="Arial"/>
                <a:sym typeface="Arial"/>
              </a:rPr>
              <a:t>.</a:t>
            </a:r>
            <a:endParaRPr sz="2500">
              <a:solidFill>
                <a:schemeClr val="dk1"/>
              </a:solidFill>
              <a:latin typeface="Calibri"/>
              <a:ea typeface="Calibri"/>
              <a:cs typeface="Calibri"/>
              <a:sym typeface="Calibri"/>
            </a:endParaRPr>
          </a:p>
        </p:txBody>
      </p:sp>
      <p:sp>
        <p:nvSpPr>
          <p:cNvPr id="208" name="Google Shape;208;p8"/>
          <p:cNvSpPr txBox="1"/>
          <p:nvPr/>
        </p:nvSpPr>
        <p:spPr>
          <a:xfrm>
            <a:off x="5715000" y="4077471"/>
            <a:ext cx="25908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facebook:vatlytrucquan</a:t>
            </a:r>
            <a:endParaRPr/>
          </a:p>
        </p:txBody>
      </p:sp>
      <p:sp>
        <p:nvSpPr>
          <p:cNvPr id="209" name="Google Shape;209;p8"/>
          <p:cNvSpPr txBox="1"/>
          <p:nvPr/>
        </p:nvSpPr>
        <p:spPr>
          <a:xfrm>
            <a:off x="457200" y="689508"/>
            <a:ext cx="6096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70C0"/>
              </a:buClr>
              <a:buSzPts val="2400"/>
              <a:buFont typeface="Arial"/>
              <a:buNone/>
            </a:pPr>
            <a:r>
              <a:rPr i="1" lang="en-US" sz="2400">
                <a:solidFill>
                  <a:srgbClr val="0070C0"/>
                </a:solidFill>
                <a:latin typeface="Arial"/>
                <a:ea typeface="Arial"/>
                <a:cs typeface="Arial"/>
                <a:sym typeface="Arial"/>
              </a:rPr>
              <a:t>2. Tốc độ tức thời</a:t>
            </a:r>
            <a:endParaRPr/>
          </a:p>
        </p:txBody>
      </p:sp>
      <p:pic>
        <p:nvPicPr>
          <p:cNvPr descr="A close up of a car dashboard&#10;&#10;Description automatically generated with low confidence" id="210" name="Google Shape;210;p8"/>
          <p:cNvPicPr preferRelativeResize="0"/>
          <p:nvPr/>
        </p:nvPicPr>
        <p:blipFill rotWithShape="1">
          <a:blip r:embed="rId6">
            <a:alphaModFix/>
          </a:blip>
          <a:srcRect b="0" l="0" r="0" t="0"/>
          <a:stretch/>
        </p:blipFill>
        <p:spPr>
          <a:xfrm>
            <a:off x="6605853" y="2514598"/>
            <a:ext cx="5062804" cy="3816575"/>
          </a:xfrm>
          <a:prstGeom prst="rect">
            <a:avLst/>
          </a:prstGeom>
          <a:noFill/>
          <a:ln>
            <a:noFill/>
          </a:ln>
        </p:spPr>
      </p:pic>
      <p:sp>
        <p:nvSpPr>
          <p:cNvPr id="211" name="Google Shape;211;p8"/>
          <p:cNvSpPr txBox="1"/>
          <p:nvPr/>
        </p:nvSpPr>
        <p:spPr>
          <a:xfrm>
            <a:off x="7239000" y="6372049"/>
            <a:ext cx="41148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chemeClr val="dk1"/>
                </a:solidFill>
                <a:latin typeface="Arial"/>
                <a:ea typeface="Arial"/>
                <a:cs typeface="Arial"/>
                <a:sym typeface="Arial"/>
              </a:rPr>
              <a:t>Tốc kế trên xe máy </a:t>
            </a:r>
            <a:endParaRPr sz="2200">
              <a:solidFill>
                <a:schemeClr val="dk1"/>
              </a:solidFill>
              <a:latin typeface="Calibri"/>
              <a:ea typeface="Calibri"/>
              <a:cs typeface="Calibri"/>
              <a:sym typeface="Calibri"/>
            </a:endParaRPr>
          </a:p>
        </p:txBody>
      </p:sp>
      <p:sp>
        <p:nvSpPr>
          <p:cNvPr id="212" name="Google Shape;212;p8"/>
          <p:cNvSpPr txBox="1"/>
          <p:nvPr/>
        </p:nvSpPr>
        <p:spPr>
          <a:xfrm>
            <a:off x="1294818" y="6372049"/>
            <a:ext cx="41148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chemeClr val="dk1"/>
                </a:solidFill>
                <a:latin typeface="Arial"/>
                <a:ea typeface="Arial"/>
                <a:cs typeface="Arial"/>
                <a:sym typeface="Arial"/>
              </a:rPr>
              <a:t>Tốc kế trên ô tô</a:t>
            </a:r>
            <a:endParaRPr sz="2200">
              <a:solidFill>
                <a:schemeClr val="dk1"/>
              </a:solidFill>
              <a:latin typeface="Calibri"/>
              <a:ea typeface="Calibri"/>
              <a:cs typeface="Calibri"/>
              <a:sym typeface="Calibri"/>
            </a:endParaRPr>
          </a:p>
        </p:txBody>
      </p:sp>
      <p:pic>
        <p:nvPicPr>
          <p:cNvPr descr="A picture containing text, clock, device, black&#10;&#10;Description automatically generated" id="213" name="Google Shape;213;p8"/>
          <p:cNvPicPr preferRelativeResize="0"/>
          <p:nvPr/>
        </p:nvPicPr>
        <p:blipFill rotWithShape="1">
          <a:blip r:embed="rId7">
            <a:alphaModFix/>
          </a:blip>
          <a:srcRect b="6074" l="530" r="614" t="756"/>
          <a:stretch/>
        </p:blipFill>
        <p:spPr>
          <a:xfrm>
            <a:off x="561443" y="2821836"/>
            <a:ext cx="5588194" cy="35502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pSp>
        <p:nvGrpSpPr>
          <p:cNvPr id="218" name="Google Shape;218;p9"/>
          <p:cNvGrpSpPr/>
          <p:nvPr/>
        </p:nvGrpSpPr>
        <p:grpSpPr>
          <a:xfrm>
            <a:off x="4718423" y="126868"/>
            <a:ext cx="2590800" cy="531988"/>
            <a:chOff x="2193" y="0"/>
            <a:chExt cx="2245706" cy="1239104"/>
          </a:xfrm>
        </p:grpSpPr>
        <p:sp>
          <p:nvSpPr>
            <p:cNvPr id="219" name="Google Shape;219;p9"/>
            <p:cNvSpPr/>
            <p:nvPr/>
          </p:nvSpPr>
          <p:spPr>
            <a:xfrm>
              <a:off x="2193" y="0"/>
              <a:ext cx="2245706" cy="1239104"/>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
            <p:cNvSpPr/>
            <p:nvPr/>
          </p:nvSpPr>
          <p:spPr>
            <a:xfrm>
              <a:off x="77334" y="60488"/>
              <a:ext cx="2124730" cy="1118127"/>
            </a:xfrm>
            <a:prstGeom prst="rect">
              <a:avLst/>
            </a:prstGeom>
            <a:solidFill>
              <a:srgbClr val="002060"/>
            </a:solid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None/>
              </a:pPr>
              <a:r>
                <a:rPr b="1" lang="en-US" sz="2600">
                  <a:solidFill>
                    <a:schemeClr val="lt1"/>
                  </a:solidFill>
                  <a:latin typeface="Arial"/>
                  <a:ea typeface="Arial"/>
                  <a:cs typeface="Arial"/>
                  <a:sym typeface="Arial"/>
                </a:rPr>
                <a:t>Câu hỏi</a:t>
              </a:r>
              <a:endParaRPr/>
            </a:p>
          </p:txBody>
        </p:sp>
      </p:grpSp>
      <p:sp>
        <p:nvSpPr>
          <p:cNvPr id="221" name="Google Shape;221;p9"/>
          <p:cNvSpPr/>
          <p:nvPr/>
        </p:nvSpPr>
        <p:spPr>
          <a:xfrm>
            <a:off x="790671" y="758277"/>
            <a:ext cx="10972800" cy="1451523"/>
          </a:xfrm>
          <a:prstGeom prst="roundRect">
            <a:avLst>
              <a:gd fmla="val 8564" name="adj"/>
            </a:avLst>
          </a:prstGeom>
          <a:solidFill>
            <a:srgbClr val="DDEAF6"/>
          </a:solidFill>
          <a:ln cap="flat" cmpd="dbl" w="952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030A0"/>
              </a:solidFill>
              <a:latin typeface="Calibri"/>
              <a:ea typeface="Calibri"/>
              <a:cs typeface="Calibri"/>
              <a:sym typeface="Calibri"/>
            </a:endParaRPr>
          </a:p>
        </p:txBody>
      </p:sp>
      <p:sp>
        <p:nvSpPr>
          <p:cNvPr id="222" name="Google Shape;222;p9"/>
          <p:cNvSpPr txBox="1"/>
          <p:nvPr/>
        </p:nvSpPr>
        <p:spPr>
          <a:xfrm>
            <a:off x="1077763" y="758277"/>
            <a:ext cx="10573025" cy="129740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2500">
                <a:solidFill>
                  <a:srgbClr val="000000"/>
                </a:solidFill>
                <a:latin typeface="Arial"/>
                <a:ea typeface="Arial"/>
                <a:cs typeface="Arial"/>
                <a:sym typeface="Arial"/>
              </a:rPr>
              <a:t>Bố bạn A đưa A đi học bằng xe máy vào lúc 7 giờ. Sau 5 phút xe đạt tốc độ 30 km/h. Sau 10 phút nữa, xe tăng tốc độ lên thêm 15 km/h, Đến gần trường, xe giảm dần tốc độ và dừng trước cổng trường lúc 7 giờ 30 phút. </a:t>
            </a:r>
            <a:endParaRPr/>
          </a:p>
        </p:txBody>
      </p:sp>
      <p:grpSp>
        <p:nvGrpSpPr>
          <p:cNvPr id="223" name="Google Shape;223;p9"/>
          <p:cNvGrpSpPr/>
          <p:nvPr/>
        </p:nvGrpSpPr>
        <p:grpSpPr>
          <a:xfrm>
            <a:off x="523655" y="427780"/>
            <a:ext cx="629089" cy="639020"/>
            <a:chOff x="493574" y="321685"/>
            <a:chExt cx="755550" cy="790692"/>
          </a:xfrm>
        </p:grpSpPr>
        <p:sp>
          <p:nvSpPr>
            <p:cNvPr id="224" name="Google Shape;224;p9"/>
            <p:cNvSpPr/>
            <p:nvPr/>
          </p:nvSpPr>
          <p:spPr>
            <a:xfrm>
              <a:off x="504123" y="333892"/>
              <a:ext cx="644399" cy="65963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con&#10;&#10;Description automatically generated" id="225" name="Google Shape;225;p9"/>
            <p:cNvPicPr preferRelativeResize="0"/>
            <p:nvPr/>
          </p:nvPicPr>
          <p:blipFill rotWithShape="1">
            <a:blip r:embed="rId3">
              <a:alphaModFix/>
            </a:blip>
            <a:srcRect b="0" l="0" r="0" t="0"/>
            <a:stretch/>
          </p:blipFill>
          <p:spPr>
            <a:xfrm>
              <a:off x="493574" y="321685"/>
              <a:ext cx="755550" cy="790692"/>
            </a:xfrm>
            <a:prstGeom prst="rect">
              <a:avLst/>
            </a:prstGeom>
            <a:noFill/>
            <a:ln>
              <a:noFill/>
            </a:ln>
          </p:spPr>
        </p:pic>
      </p:grpSp>
      <p:pic>
        <p:nvPicPr>
          <p:cNvPr descr="A picture containing transport&#10;&#10;Description automatically generated" id="226" name="Google Shape;226;p9"/>
          <p:cNvPicPr preferRelativeResize="0"/>
          <p:nvPr/>
        </p:nvPicPr>
        <p:blipFill rotWithShape="1">
          <a:blip r:embed="rId4">
            <a:alphaModFix/>
          </a:blip>
          <a:srcRect b="0" l="3125" r="48126" t="3266"/>
          <a:stretch/>
        </p:blipFill>
        <p:spPr>
          <a:xfrm>
            <a:off x="1077763" y="2373480"/>
            <a:ext cx="3863087" cy="4024377"/>
          </a:xfrm>
          <a:prstGeom prst="rect">
            <a:avLst/>
          </a:prstGeom>
          <a:noFill/>
          <a:ln>
            <a:noFill/>
          </a:ln>
        </p:spPr>
      </p:pic>
      <p:grpSp>
        <p:nvGrpSpPr>
          <p:cNvPr id="227" name="Google Shape;227;p9"/>
          <p:cNvGrpSpPr/>
          <p:nvPr/>
        </p:nvGrpSpPr>
        <p:grpSpPr>
          <a:xfrm>
            <a:off x="5602317" y="2705152"/>
            <a:ext cx="6048471" cy="3394571"/>
            <a:chOff x="5715000" y="2320429"/>
            <a:chExt cx="6048471" cy="3394571"/>
          </a:xfrm>
        </p:grpSpPr>
        <p:pic>
          <p:nvPicPr>
            <p:cNvPr descr="empty-blue-rectangle" id="228" name="Google Shape;228;p9"/>
            <p:cNvPicPr preferRelativeResize="0"/>
            <p:nvPr/>
          </p:nvPicPr>
          <p:blipFill rotWithShape="1">
            <a:blip r:embed="rId5">
              <a:alphaModFix/>
            </a:blip>
            <a:srcRect b="0" l="0" r="0" t="0"/>
            <a:stretch/>
          </p:blipFill>
          <p:spPr>
            <a:xfrm>
              <a:off x="5715000" y="2320429"/>
              <a:ext cx="6048471" cy="3394571"/>
            </a:xfrm>
            <a:prstGeom prst="rect">
              <a:avLst/>
            </a:prstGeom>
            <a:noFill/>
            <a:ln>
              <a:noFill/>
            </a:ln>
          </p:spPr>
        </p:pic>
        <p:sp>
          <p:nvSpPr>
            <p:cNvPr id="229" name="Google Shape;229;p9"/>
            <p:cNvSpPr txBox="1"/>
            <p:nvPr/>
          </p:nvSpPr>
          <p:spPr>
            <a:xfrm>
              <a:off x="6013823" y="2509096"/>
              <a:ext cx="5448224" cy="3017236"/>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07000"/>
                </a:lnSpc>
                <a:spcBef>
                  <a:spcPts val="0"/>
                </a:spcBef>
                <a:spcAft>
                  <a:spcPts val="0"/>
                </a:spcAft>
                <a:buClr>
                  <a:srgbClr val="000000"/>
                </a:buClr>
                <a:buSzPts val="2500"/>
                <a:buFont typeface="Arial"/>
                <a:buAutoNum type="alphaLcParenR"/>
              </a:pPr>
              <a:r>
                <a:rPr lang="en-US" sz="2500">
                  <a:solidFill>
                    <a:srgbClr val="000000"/>
                  </a:solidFill>
                  <a:latin typeface="Arial"/>
                  <a:ea typeface="Arial"/>
                  <a:cs typeface="Arial"/>
                  <a:sym typeface="Arial"/>
                </a:rPr>
                <a:t>Tính tốc độ trung bình của xe máy chở A khi đi từ nhà đến trường. Biết quãng đường từ nhà đến trường dài 15 km.</a:t>
              </a:r>
              <a:endParaRPr/>
            </a:p>
            <a:p>
              <a:pPr indent="-457200" lvl="0" marL="457200" marR="0" rtl="0" algn="just">
                <a:lnSpc>
                  <a:spcPct val="107000"/>
                </a:lnSpc>
                <a:spcBef>
                  <a:spcPts val="500"/>
                </a:spcBef>
                <a:spcAft>
                  <a:spcPts val="0"/>
                </a:spcAft>
                <a:buClr>
                  <a:srgbClr val="000000"/>
                </a:buClr>
                <a:buSzPts val="2500"/>
                <a:buFont typeface="Arial"/>
                <a:buAutoNum type="alphaLcParenR"/>
              </a:pPr>
              <a:r>
                <a:rPr lang="en-US" sz="2500">
                  <a:solidFill>
                    <a:srgbClr val="000000"/>
                  </a:solidFill>
                  <a:latin typeface="Arial"/>
                  <a:ea typeface="Arial"/>
                  <a:cs typeface="Arial"/>
                  <a:sym typeface="Arial"/>
                </a:rPr>
                <a:t>Tính tốc độ của xe vào lúc 7 giờ 15 phút và 7 giờ 30 phút. Tốc độ này là tốc độ gi?</a:t>
              </a:r>
              <a:endParaRPr sz="25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2007-10-27T08:09:53Z</dcterms:created>
  <dc:creator>User</dc:creator>
</cp:coreProperties>
</file>