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Lst>
  <p:notesMasterIdLst>
    <p:notesMasterId r:id="rId22"/>
  </p:notesMasterIdLst>
  <p:sldIdLst>
    <p:sldId id="301" r:id="rId2"/>
    <p:sldId id="320" r:id="rId3"/>
    <p:sldId id="340" r:id="rId4"/>
    <p:sldId id="341" r:id="rId5"/>
    <p:sldId id="342" r:id="rId6"/>
    <p:sldId id="324" r:id="rId7"/>
    <p:sldId id="325" r:id="rId8"/>
    <p:sldId id="326" r:id="rId9"/>
    <p:sldId id="328" r:id="rId10"/>
    <p:sldId id="329" r:id="rId11"/>
    <p:sldId id="330" r:id="rId12"/>
    <p:sldId id="339" r:id="rId13"/>
    <p:sldId id="331" r:id="rId14"/>
    <p:sldId id="332" r:id="rId15"/>
    <p:sldId id="333" r:id="rId16"/>
    <p:sldId id="334" r:id="rId17"/>
    <p:sldId id="335" r:id="rId18"/>
    <p:sldId id="336" r:id="rId19"/>
    <p:sldId id="337" r:id="rId20"/>
    <p:sldId id="338" r:id="rId21"/>
  </p:sldIdLst>
  <p:sldSz cx="24384000" cy="13716000"/>
  <p:notesSz cx="6858000" cy="9144000"/>
  <p:custDataLst>
    <p:tags r:id="rId23"/>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0F6B"/>
    <a:srgbClr val="3333FF"/>
    <a:srgbClr val="0000FF"/>
    <a:srgbClr val="135F82"/>
    <a:srgbClr val="FFA700"/>
    <a:srgbClr val="242452"/>
    <a:srgbClr val="C0504D"/>
    <a:srgbClr val="FFF487"/>
    <a:srgbClr val="FFE67D"/>
    <a:srgbClr val="FFE2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291" autoAdjust="0"/>
  </p:normalViewPr>
  <p:slideViewPr>
    <p:cSldViewPr>
      <p:cViewPr varScale="1">
        <p:scale>
          <a:sx n="32" d="100"/>
          <a:sy n="32" d="100"/>
        </p:scale>
        <p:origin x="724" y="16"/>
      </p:cViewPr>
      <p:guideLst>
        <p:guide orient="horz" pos="4320"/>
        <p:guide pos="76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5/10/2023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1</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Note: hiệu</a:t>
            </a:r>
            <a:r>
              <a:rPr lang="en-US" baseline="0"/>
              <a:t> ứng xuất hiện…</a:t>
            </a:r>
            <a:endParaRPr lang="en-US"/>
          </a:p>
        </p:txBody>
      </p:sp>
      <p:sp>
        <p:nvSpPr>
          <p:cNvPr id="4" name="Slide Number Placeholder 3"/>
          <p:cNvSpPr>
            <a:spLocks noGrp="1"/>
          </p:cNvSpPr>
          <p:nvPr>
            <p:ph type="sldNum" sz="quarter" idx="10"/>
          </p:nvPr>
        </p:nvSpPr>
        <p:spPr/>
        <p:txBody>
          <a:bodyPr/>
          <a:lstStyle/>
          <a:p>
            <a:fld id="{52EA8B73-FCCD-4D4C-BC4E-0CE5120A1B5B}" type="slidenum">
              <a:rPr lang="en-US" smtClean="0"/>
              <a:pPr/>
              <a:t>2</a:t>
            </a:fld>
            <a:endParaRPr lang="en-US"/>
          </a:p>
        </p:txBody>
      </p:sp>
    </p:spTree>
    <p:extLst>
      <p:ext uri="{BB962C8B-B14F-4D97-AF65-F5344CB8AC3E}">
        <p14:creationId xmlns:p14="http://schemas.microsoft.com/office/powerpoint/2010/main" val="2993286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p:txBody>
          <a:bodyPr/>
          <a:lstStyle/>
          <a:p>
            <a:fld id="{F9E5E443-43CC-47C0-B016-9A203293290C}" type="datetimeFigureOut">
              <a:rPr lang="en-US" smtClean="0"/>
              <a:pPr/>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5/10/2023</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5/10/2023</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5/10/2023</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5/10/2023</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E5E443-43CC-47C0-B016-9A203293290C}" type="datetimeFigureOut">
              <a:rPr lang="en-US" smtClean="0"/>
              <a:pPr/>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E5E443-43CC-47C0-B016-9A203293290C}" type="datetimeFigureOut">
              <a:rPr lang="en-US" smtClean="0"/>
              <a:pPr/>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E5E443-43CC-47C0-B016-9A203293290C}" type="datetimeFigureOut">
              <a:rPr lang="en-US" smtClean="0"/>
              <a:pPr/>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E5E443-43CC-47C0-B016-9A203293290C}" type="datetimeFigureOut">
              <a:rPr lang="en-US" smtClean="0"/>
              <a:pPr/>
              <a:t>5/10/2023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E5E443-43CC-47C0-B016-9A203293290C}" type="datetimeFigureOut">
              <a:rPr lang="en-US" smtClean="0"/>
              <a:pPr/>
              <a:t>5/10/2023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5E443-43CC-47C0-B016-9A203293290C}" type="datetimeFigureOut">
              <a:rPr lang="en-US" smtClean="0"/>
              <a:pPr/>
              <a:t>5/10/2023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F9E5E443-43CC-47C0-B016-9A203293290C}" type="datetimeFigureOut">
              <a:rPr lang="en-US" smtClean="0"/>
              <a:pPr/>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B61BEF0D-F0BB-DE4B-95CE-6DB70DBA9567}" type="datetimeFigureOut">
              <a:rPr lang="en-US" smtClean="0"/>
              <a:pPr/>
              <a:t>5/10/2023</a:t>
            </a:fld>
            <a:endParaRPr lang="en-US" dirty="0"/>
          </a:p>
        </p:txBody>
      </p:sp>
      <p:sp>
        <p:nvSpPr>
          <p:cNvPr id="5" name="Footer Placeholder 4"/>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50" r:id="rId16"/>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0.png"/><Relationship Id="rId7" Type="http://schemas.openxmlformats.org/officeDocument/2006/relationships/image" Target="../media/image99.png"/><Relationship Id="rId2" Type="http://schemas.openxmlformats.org/officeDocument/2006/relationships/image" Target="../media/image89.png"/><Relationship Id="rId1" Type="http://schemas.openxmlformats.org/officeDocument/2006/relationships/slideLayout" Target="../slideLayouts/slideLayout7.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96.png"/></Relationships>
</file>

<file path=ppt/slides/_rels/slide11.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7.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1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1.png"/><Relationship Id="rId1" Type="http://schemas.openxmlformats.org/officeDocument/2006/relationships/slideLayout" Target="../slideLayouts/slideLayout7.xml"/><Relationship Id="rId5" Type="http://schemas.openxmlformats.org/officeDocument/2006/relationships/image" Target="../media/image108.png"/><Relationship Id="rId4" Type="http://schemas.openxmlformats.org/officeDocument/2006/relationships/image" Target="../media/image107.png"/></Relationships>
</file>

<file path=ppt/slides/_rels/slide14.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7.xml"/><Relationship Id="rId5" Type="http://schemas.openxmlformats.org/officeDocument/2006/relationships/image" Target="../media/image112.png"/><Relationship Id="rId4" Type="http://schemas.openxmlformats.org/officeDocument/2006/relationships/image" Target="../media/image111.png"/></Relationships>
</file>

<file path=ppt/slides/_rels/slide15.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png"/><Relationship Id="rId1" Type="http://schemas.openxmlformats.org/officeDocument/2006/relationships/slideLayout" Target="../slideLayouts/slideLayout7.xml"/><Relationship Id="rId4" Type="http://schemas.openxmlformats.org/officeDocument/2006/relationships/image" Target="../media/image115.png"/></Relationships>
</file>

<file path=ppt/slides/_rels/slide16.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7.xml"/><Relationship Id="rId5" Type="http://schemas.openxmlformats.org/officeDocument/2006/relationships/image" Target="../media/image119.png"/><Relationship Id="rId4" Type="http://schemas.openxmlformats.org/officeDocument/2006/relationships/image" Target="../media/image118.png"/></Relationships>
</file>

<file path=ppt/slides/_rels/slide17.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7.xml"/><Relationship Id="rId5" Type="http://schemas.openxmlformats.org/officeDocument/2006/relationships/image" Target="../media/image123.png"/><Relationship Id="rId4" Type="http://schemas.openxmlformats.org/officeDocument/2006/relationships/image" Target="../media/image122.png"/></Relationships>
</file>

<file path=ppt/slides/_rels/slide18.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7.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6.png"/></Relationships>
</file>

<file path=ppt/slides/_rels/slide19.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 Id="rId5" Type="http://schemas.openxmlformats.org/officeDocument/2006/relationships/image" Target="../media/image76.png"/><Relationship Id="rId4" Type="http://schemas.openxmlformats.org/officeDocument/2006/relationships/image" Target="../media/image75.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2893893" y="2553462"/>
            <a:ext cx="18746907" cy="8392886"/>
          </a:xfrm>
          <a:prstGeom prst="roundRect">
            <a:avLst>
              <a:gd name="adj" fmla="val 4570"/>
            </a:avLst>
          </a:prstGeom>
          <a:noFill/>
          <a:ln w="57150">
            <a:solidFill>
              <a:srgbClr val="135F82"/>
            </a:solid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10" name="Group 9"/>
          <p:cNvGrpSpPr/>
          <p:nvPr/>
        </p:nvGrpSpPr>
        <p:grpSpPr>
          <a:xfrm>
            <a:off x="5194422" y="2133600"/>
            <a:ext cx="13709142" cy="861744"/>
            <a:chOff x="4045480" y="4446051"/>
            <a:chExt cx="17173814" cy="861744"/>
          </a:xfrm>
        </p:grpSpPr>
        <p:sp>
          <p:nvSpPr>
            <p:cNvPr id="17" name="Rectangle 16"/>
            <p:cNvSpPr/>
            <p:nvPr/>
          </p:nvSpPr>
          <p:spPr>
            <a:xfrm>
              <a:off x="5747658" y="4469240"/>
              <a:ext cx="13632086" cy="833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3" name="TextBox 22"/>
            <p:cNvSpPr txBox="1"/>
            <p:nvPr/>
          </p:nvSpPr>
          <p:spPr>
            <a:xfrm>
              <a:off x="4045480" y="4446051"/>
              <a:ext cx="17173814" cy="861744"/>
            </a:xfrm>
            <a:prstGeom prst="rect">
              <a:avLst/>
            </a:prstGeom>
            <a:solidFill>
              <a:schemeClr val="bg1"/>
            </a:solidFill>
          </p:spPr>
          <p:txBody>
            <a:bodyPr wrap="none" lIns="91410" tIns="45705" rIns="91410" bIns="45705" rtlCol="0">
              <a:spAutoFit/>
            </a:bodyPr>
            <a:lstStyle/>
            <a:p>
              <a:pPr algn="ctr">
                <a:lnSpc>
                  <a:spcPts val="5999"/>
                </a:lnSpc>
                <a:spcBef>
                  <a:spcPts val="1800"/>
                </a:spcBef>
              </a:pPr>
              <a:r>
                <a:rPr lang="en-US" sz="6599" b="1" dirty="0" err="1">
                  <a:solidFill>
                    <a:srgbClr val="135F82"/>
                  </a:solidFill>
                  <a:latin typeface="Tahoma" panose="020B0604030504040204" pitchFamily="34" charset="0"/>
                  <a:ea typeface="Tahoma" panose="020B0604030504040204" pitchFamily="34" charset="0"/>
                  <a:cs typeface="Tahoma" panose="020B0604030504040204" pitchFamily="34" charset="0"/>
                </a:rPr>
                <a:t>Bài</a:t>
              </a:r>
              <a:r>
                <a:rPr lang="en-US" sz="6599" b="1" dirty="0">
                  <a:solidFill>
                    <a:srgbClr val="135F82"/>
                  </a:solidFill>
                  <a:latin typeface="Tahoma" panose="020B0604030504040204" pitchFamily="34" charset="0"/>
                  <a:ea typeface="Tahoma" panose="020B0604030504040204" pitchFamily="34" charset="0"/>
                  <a:cs typeface="Tahoma" panose="020B0604030504040204" pitchFamily="34" charset="0"/>
                </a:rPr>
                <a:t> 3. </a:t>
              </a:r>
              <a:r>
                <a:rPr lang="en-US" sz="6599" b="1" dirty="0" smtClean="0">
                  <a:solidFill>
                    <a:srgbClr val="135F82"/>
                  </a:solidFill>
                  <a:latin typeface="Tahoma" panose="020B0604030504040204" pitchFamily="34" charset="0"/>
                  <a:ea typeface="Tahoma" panose="020B0604030504040204" pitchFamily="34" charset="0"/>
                  <a:cs typeface="Tahoma" panose="020B0604030504040204" pitchFamily="34" charset="0"/>
                </a:rPr>
                <a:t>LUYỆN TẬP CẤP </a:t>
              </a:r>
              <a:r>
                <a:rPr lang="en-US" sz="6599" b="1" dirty="0">
                  <a:solidFill>
                    <a:srgbClr val="135F82"/>
                  </a:solidFill>
                  <a:latin typeface="Tahoma" panose="020B0604030504040204" pitchFamily="34" charset="0"/>
                  <a:ea typeface="Tahoma" panose="020B0604030504040204" pitchFamily="34" charset="0"/>
                  <a:cs typeface="Tahoma" panose="020B0604030504040204" pitchFamily="34" charset="0"/>
                </a:rPr>
                <a:t>SỐ CỘNG</a:t>
              </a:r>
            </a:p>
          </p:txBody>
        </p:sp>
      </p:grpSp>
      <p:grpSp>
        <p:nvGrpSpPr>
          <p:cNvPr id="56" name="Group 60"/>
          <p:cNvGrpSpPr/>
          <p:nvPr/>
        </p:nvGrpSpPr>
        <p:grpSpPr>
          <a:xfrm>
            <a:off x="2709696" y="5254956"/>
            <a:ext cx="7722085" cy="974254"/>
            <a:chOff x="7459670" y="7086600"/>
            <a:chExt cx="7722980" cy="974367"/>
          </a:xfrm>
        </p:grpSpPr>
        <p:sp>
          <p:nvSpPr>
            <p:cNvPr id="57" name="Rectangle 56"/>
            <p:cNvSpPr/>
            <p:nvPr/>
          </p:nvSpPr>
          <p:spPr>
            <a:xfrm>
              <a:off x="9092456" y="7178187"/>
              <a:ext cx="6090194" cy="882780"/>
            </a:xfrm>
            <a:prstGeom prst="rect">
              <a:avLst/>
            </a:prstGeom>
          </p:spPr>
          <p:txBody>
            <a:bodyPr wrap="none">
              <a:spAutoFit/>
            </a:bodyPr>
            <a:lstStyle/>
            <a:p>
              <a:pPr marL="450215">
                <a:lnSpc>
                  <a:spcPct val="107000"/>
                </a:lnSpc>
                <a:spcAft>
                  <a:spcPts val="800"/>
                </a:spcAft>
              </a:pPr>
              <a:r>
                <a:rPr lang="en-US" sz="4800" b="1" u="none" strike="noStrike" spc="0" dirty="0" smtClean="0">
                  <a:solidFill>
                    <a:srgbClr val="135F82"/>
                  </a:solidFill>
                  <a:effectLst/>
                  <a:latin typeface="Tahoma" panose="020B0604030504040204" pitchFamily="34" charset="0"/>
                  <a:ea typeface="Tahoma" panose="020B0604030504040204" pitchFamily="34" charset="0"/>
                  <a:cs typeface="Tahoma" panose="020B0604030504040204" pitchFamily="34" charset="0"/>
                </a:rPr>
                <a:t>KIỂM TRA BÀI CŨ</a:t>
              </a:r>
              <a:endParaRPr lang="en-US" sz="4400" dirty="0">
                <a:solidFill>
                  <a:srgbClr val="135F82"/>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58" name="Group 26"/>
            <p:cNvGrpSpPr/>
            <p:nvPr/>
          </p:nvGrpSpPr>
          <p:grpSpPr>
            <a:xfrm>
              <a:off x="7459670" y="7086600"/>
              <a:ext cx="1392615" cy="872846"/>
              <a:chOff x="7459669" y="7543800"/>
              <a:chExt cx="1381118" cy="872846"/>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7685126"/>
                <a:ext cx="1371600" cy="731520"/>
                <a:chOff x="7469187" y="7685126"/>
                <a:chExt cx="1371600" cy="731520"/>
              </a:xfrm>
            </p:grpSpPr>
            <p:sp>
              <p:nvSpPr>
                <p:cNvPr id="61" name="Round Same Side Corner Rectangle 6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97786" y="7688759"/>
                  <a:ext cx="429556" cy="707886"/>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I</a:t>
                  </a:r>
                </a:p>
              </p:txBody>
            </p:sp>
          </p:grpSp>
        </p:grpSp>
      </p:grpSp>
      <p:grpSp>
        <p:nvGrpSpPr>
          <p:cNvPr id="42" name="Group 74">
            <a:extLst>
              <a:ext uri="{FF2B5EF4-FFF2-40B4-BE49-F238E27FC236}">
                <a16:creationId xmlns:a16="http://schemas.microsoft.com/office/drawing/2014/main" id="{E5B5486C-9C45-460E-9489-0555AD1731E5}"/>
              </a:ext>
            </a:extLst>
          </p:cNvPr>
          <p:cNvGrpSpPr/>
          <p:nvPr/>
        </p:nvGrpSpPr>
        <p:grpSpPr>
          <a:xfrm>
            <a:off x="2792478" y="7035589"/>
            <a:ext cx="6583327" cy="1009179"/>
            <a:chOff x="7459670" y="9982200"/>
            <a:chExt cx="6584090" cy="1009296"/>
          </a:xfrm>
        </p:grpSpPr>
        <p:sp>
          <p:nvSpPr>
            <p:cNvPr id="43" name="Rectangle 42">
              <a:extLst>
                <a:ext uri="{FF2B5EF4-FFF2-40B4-BE49-F238E27FC236}">
                  <a16:creationId xmlns:a16="http://schemas.microsoft.com/office/drawing/2014/main" id="{F7166A31-F9ED-4700-86C0-E682C7B2F0D4}"/>
                </a:ext>
              </a:extLst>
            </p:cNvPr>
            <p:cNvSpPr/>
            <p:nvPr/>
          </p:nvSpPr>
          <p:spPr>
            <a:xfrm>
              <a:off x="8944337" y="10108716"/>
              <a:ext cx="5099423" cy="882780"/>
            </a:xfrm>
            <a:prstGeom prst="rect">
              <a:avLst/>
            </a:prstGeom>
          </p:spPr>
          <p:txBody>
            <a:bodyPr wrap="none">
              <a:spAutoFit/>
            </a:bodyPr>
            <a:lstStyle/>
            <a:p>
              <a:pPr marL="450215">
                <a:lnSpc>
                  <a:spcPct val="107000"/>
                </a:lnSpc>
                <a:spcAft>
                  <a:spcPts val="800"/>
                </a:spcAft>
              </a:pPr>
              <a:r>
                <a:rPr lang="en-US" sz="4800" b="1" dirty="0">
                  <a:solidFill>
                    <a:srgbClr val="135F82"/>
                  </a:solidFill>
                  <a:latin typeface="Tahoma" panose="020B0604030504040204" pitchFamily="34" charset="0"/>
                  <a:ea typeface="Tahoma" panose="020B0604030504040204" pitchFamily="34" charset="0"/>
                  <a:cs typeface="Tahoma" panose="020B0604030504040204" pitchFamily="34" charset="0"/>
                </a:rPr>
                <a:t>BÀI </a:t>
              </a:r>
              <a:r>
                <a:rPr lang="en-US" sz="4800" b="1" dirty="0" smtClean="0">
                  <a:solidFill>
                    <a:srgbClr val="135F82"/>
                  </a:solidFill>
                  <a:latin typeface="Tahoma" panose="020B0604030504040204" pitchFamily="34" charset="0"/>
                  <a:ea typeface="Tahoma" panose="020B0604030504040204" pitchFamily="34" charset="0"/>
                  <a:cs typeface="Tahoma" panose="020B0604030504040204" pitchFamily="34" charset="0"/>
                </a:rPr>
                <a:t>TẬP TNKQ</a:t>
              </a:r>
              <a:endParaRPr lang="en-US" sz="4400" dirty="0">
                <a:solidFill>
                  <a:srgbClr val="135F82"/>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44" name="Group 44">
              <a:extLst>
                <a:ext uri="{FF2B5EF4-FFF2-40B4-BE49-F238E27FC236}">
                  <a16:creationId xmlns:a16="http://schemas.microsoft.com/office/drawing/2014/main" id="{298348FD-2875-48AF-8593-946493E559EE}"/>
                </a:ext>
              </a:extLst>
            </p:cNvPr>
            <p:cNvGrpSpPr/>
            <p:nvPr/>
          </p:nvGrpSpPr>
          <p:grpSpPr>
            <a:xfrm>
              <a:off x="7459670" y="9982200"/>
              <a:ext cx="1392615" cy="872846"/>
              <a:chOff x="7459669" y="7543800"/>
              <a:chExt cx="1381118" cy="872846"/>
            </a:xfrm>
          </p:grpSpPr>
          <p:sp>
            <p:nvSpPr>
              <p:cNvPr id="45" name="Isosceles Triangle 44">
                <a:extLst>
                  <a:ext uri="{FF2B5EF4-FFF2-40B4-BE49-F238E27FC236}">
                    <a16:creationId xmlns:a16="http://schemas.microsoft.com/office/drawing/2014/main" id="{20E0D29B-8E81-4BD2-B700-15C7D82A5465}"/>
                  </a:ext>
                </a:extLst>
              </p:cNvPr>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46" name="Group 46">
                <a:extLst>
                  <a:ext uri="{FF2B5EF4-FFF2-40B4-BE49-F238E27FC236}">
                    <a16:creationId xmlns:a16="http://schemas.microsoft.com/office/drawing/2014/main" id="{9D40EF14-628B-42E4-A98B-8D2EB3D71CDF}"/>
                  </a:ext>
                </a:extLst>
              </p:cNvPr>
              <p:cNvGrpSpPr/>
              <p:nvPr/>
            </p:nvGrpSpPr>
            <p:grpSpPr>
              <a:xfrm>
                <a:off x="7469187" y="7685126"/>
                <a:ext cx="1371600" cy="731520"/>
                <a:chOff x="7469187" y="7685126"/>
                <a:chExt cx="1371600" cy="731520"/>
              </a:xfrm>
            </p:grpSpPr>
            <p:sp>
              <p:nvSpPr>
                <p:cNvPr id="54" name="Round Same Side Corner Rectangle 85">
                  <a:extLst>
                    <a:ext uri="{FF2B5EF4-FFF2-40B4-BE49-F238E27FC236}">
                      <a16:creationId xmlns:a16="http://schemas.microsoft.com/office/drawing/2014/main" id="{BC6C12BD-A9A2-44A4-A8D2-078A6BACCCB7}"/>
                    </a:ext>
                  </a:extLst>
                </p:cNvPr>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55" name="TextBox 54">
                  <a:extLst>
                    <a:ext uri="{FF2B5EF4-FFF2-40B4-BE49-F238E27FC236}">
                      <a16:creationId xmlns:a16="http://schemas.microsoft.com/office/drawing/2014/main" id="{7528FB86-BE1D-427E-8358-F7EE72759992}"/>
                    </a:ext>
                  </a:extLst>
                </p:cNvPr>
                <p:cNvSpPr txBox="1"/>
                <p:nvPr/>
              </p:nvSpPr>
              <p:spPr>
                <a:xfrm>
                  <a:off x="7874540" y="7688759"/>
                  <a:ext cx="676048" cy="707968"/>
                </a:xfrm>
                <a:prstGeom prst="rect">
                  <a:avLst/>
                </a:prstGeom>
                <a:noFill/>
              </p:spPr>
              <p:txBody>
                <a:bodyPr wrap="none" rtlCol="0">
                  <a:spAutoFit/>
                </a:bodyPr>
                <a:lstStyle/>
                <a:p>
                  <a:pPr algn="ctr"/>
                  <a:r>
                    <a:rPr lang="en-US" sz="40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II</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sp>
        <p:nvSpPr>
          <p:cNvPr id="2" name="TextBox 1">
            <a:extLst>
              <a:ext uri="{FF2B5EF4-FFF2-40B4-BE49-F238E27FC236}">
                <a16:creationId xmlns:a16="http://schemas.microsoft.com/office/drawing/2014/main" id="{25712544-6A49-4D17-BC1E-8A70787A8EEE}"/>
              </a:ext>
            </a:extLst>
          </p:cNvPr>
          <p:cNvSpPr txBox="1"/>
          <p:nvPr/>
        </p:nvSpPr>
        <p:spPr>
          <a:xfrm>
            <a:off x="9753600" y="3250148"/>
            <a:ext cx="5257800" cy="769441"/>
          </a:xfrm>
          <a:prstGeom prst="rect">
            <a:avLst/>
          </a:prstGeom>
          <a:noFill/>
        </p:spPr>
        <p:txBody>
          <a:bodyPr wrap="square" rtlCol="0">
            <a:spAutoFit/>
          </a:bodyPr>
          <a:lstStyle/>
          <a:p>
            <a:pPr algn="ctr"/>
            <a:r>
              <a:rPr lang="en-US" sz="4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TIẾT </a:t>
            </a:r>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41</a:t>
            </a:r>
          </a:p>
        </p:txBody>
      </p:sp>
      <p:grpSp>
        <p:nvGrpSpPr>
          <p:cNvPr id="21" name="Group 74">
            <a:extLst>
              <a:ext uri="{FF2B5EF4-FFF2-40B4-BE49-F238E27FC236}">
                <a16:creationId xmlns:a16="http://schemas.microsoft.com/office/drawing/2014/main" id="{E5B5486C-9C45-460E-9489-0555AD1731E5}"/>
              </a:ext>
            </a:extLst>
          </p:cNvPr>
          <p:cNvGrpSpPr/>
          <p:nvPr/>
        </p:nvGrpSpPr>
        <p:grpSpPr>
          <a:xfrm>
            <a:off x="2893893" y="8596963"/>
            <a:ext cx="6105632" cy="1009179"/>
            <a:chOff x="7459670" y="9982200"/>
            <a:chExt cx="6106339" cy="1009296"/>
          </a:xfrm>
        </p:grpSpPr>
        <p:sp>
          <p:nvSpPr>
            <p:cNvPr id="22" name="Rectangle 21">
              <a:extLst>
                <a:ext uri="{FF2B5EF4-FFF2-40B4-BE49-F238E27FC236}">
                  <a16:creationId xmlns:a16="http://schemas.microsoft.com/office/drawing/2014/main" id="{F7166A31-F9ED-4700-86C0-E682C7B2F0D4}"/>
                </a:ext>
              </a:extLst>
            </p:cNvPr>
            <p:cNvSpPr/>
            <p:nvPr/>
          </p:nvSpPr>
          <p:spPr>
            <a:xfrm>
              <a:off x="8944337" y="10108716"/>
              <a:ext cx="4621672" cy="882780"/>
            </a:xfrm>
            <a:prstGeom prst="rect">
              <a:avLst/>
            </a:prstGeom>
          </p:spPr>
          <p:txBody>
            <a:bodyPr wrap="none">
              <a:spAutoFit/>
            </a:bodyPr>
            <a:lstStyle/>
            <a:p>
              <a:pPr marL="450215">
                <a:lnSpc>
                  <a:spcPct val="107000"/>
                </a:lnSpc>
                <a:spcAft>
                  <a:spcPts val="800"/>
                </a:spcAft>
              </a:pPr>
              <a:r>
                <a:rPr lang="en-US" sz="4800" b="1" dirty="0">
                  <a:solidFill>
                    <a:srgbClr val="135F82"/>
                  </a:solidFill>
                  <a:latin typeface="Tahoma" panose="020B0604030504040204" pitchFamily="34" charset="0"/>
                  <a:ea typeface="Tahoma" panose="020B0604030504040204" pitchFamily="34" charset="0"/>
                  <a:cs typeface="Tahoma" panose="020B0604030504040204" pitchFamily="34" charset="0"/>
                </a:rPr>
                <a:t>BÀI </a:t>
              </a:r>
              <a:r>
                <a:rPr lang="en-US" sz="4800" b="1" dirty="0" smtClean="0">
                  <a:solidFill>
                    <a:srgbClr val="135F82"/>
                  </a:solidFill>
                  <a:latin typeface="Tahoma" panose="020B0604030504040204" pitchFamily="34" charset="0"/>
                  <a:ea typeface="Tahoma" panose="020B0604030504040204" pitchFamily="34" charset="0"/>
                  <a:cs typeface="Tahoma" panose="020B0604030504040204" pitchFamily="34" charset="0"/>
                </a:rPr>
                <a:t>TẬP SGK</a:t>
              </a:r>
              <a:endParaRPr lang="en-US" sz="4400" dirty="0">
                <a:solidFill>
                  <a:srgbClr val="135F82"/>
                </a:solidFill>
                <a:effectLst/>
                <a:latin typeface="Tahoma" panose="020B0604030504040204" pitchFamily="34" charset="0"/>
                <a:ea typeface="Tahoma" panose="020B0604030504040204" pitchFamily="34" charset="0"/>
                <a:cs typeface="Tahoma" panose="020B0604030504040204" pitchFamily="34" charset="0"/>
              </a:endParaRPr>
            </a:p>
          </p:txBody>
        </p:sp>
        <p:grpSp>
          <p:nvGrpSpPr>
            <p:cNvPr id="24" name="Group 44">
              <a:extLst>
                <a:ext uri="{FF2B5EF4-FFF2-40B4-BE49-F238E27FC236}">
                  <a16:creationId xmlns:a16="http://schemas.microsoft.com/office/drawing/2014/main" id="{298348FD-2875-48AF-8593-946493E559EE}"/>
                </a:ext>
              </a:extLst>
            </p:cNvPr>
            <p:cNvGrpSpPr/>
            <p:nvPr/>
          </p:nvGrpSpPr>
          <p:grpSpPr>
            <a:xfrm>
              <a:off x="7459670" y="9982200"/>
              <a:ext cx="1392615" cy="872846"/>
              <a:chOff x="7459669" y="7543800"/>
              <a:chExt cx="1381118" cy="872846"/>
            </a:xfrm>
          </p:grpSpPr>
          <p:sp>
            <p:nvSpPr>
              <p:cNvPr id="25" name="Isosceles Triangle 44">
                <a:extLst>
                  <a:ext uri="{FF2B5EF4-FFF2-40B4-BE49-F238E27FC236}">
                    <a16:creationId xmlns:a16="http://schemas.microsoft.com/office/drawing/2014/main" id="{20E0D29B-8E81-4BD2-B700-15C7D82A5465}"/>
                  </a:ext>
                </a:extLst>
              </p:cNvPr>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26" name="Group 46">
                <a:extLst>
                  <a:ext uri="{FF2B5EF4-FFF2-40B4-BE49-F238E27FC236}">
                    <a16:creationId xmlns:a16="http://schemas.microsoft.com/office/drawing/2014/main" id="{9D40EF14-628B-42E4-A98B-8D2EB3D71CDF}"/>
                  </a:ext>
                </a:extLst>
              </p:cNvPr>
              <p:cNvGrpSpPr/>
              <p:nvPr/>
            </p:nvGrpSpPr>
            <p:grpSpPr>
              <a:xfrm>
                <a:off x="7469187" y="7685126"/>
                <a:ext cx="1371600" cy="731520"/>
                <a:chOff x="7469187" y="7685126"/>
                <a:chExt cx="1371600" cy="731520"/>
              </a:xfrm>
            </p:grpSpPr>
            <p:sp>
              <p:nvSpPr>
                <p:cNvPr id="27" name="Round Same Side Corner Rectangle 85">
                  <a:extLst>
                    <a:ext uri="{FF2B5EF4-FFF2-40B4-BE49-F238E27FC236}">
                      <a16:creationId xmlns:a16="http://schemas.microsoft.com/office/drawing/2014/main" id="{BC6C12BD-A9A2-44A4-A8D2-078A6BACCCB7}"/>
                    </a:ext>
                  </a:extLst>
                </p:cNvPr>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8" name="TextBox 27">
                  <a:extLst>
                    <a:ext uri="{FF2B5EF4-FFF2-40B4-BE49-F238E27FC236}">
                      <a16:creationId xmlns:a16="http://schemas.microsoft.com/office/drawing/2014/main" id="{7528FB86-BE1D-427E-8358-F7EE72759992}"/>
                    </a:ext>
                  </a:extLst>
                </p:cNvPr>
                <p:cNvSpPr txBox="1"/>
                <p:nvPr/>
              </p:nvSpPr>
              <p:spPr>
                <a:xfrm>
                  <a:off x="7751318" y="7688759"/>
                  <a:ext cx="922491" cy="707968"/>
                </a:xfrm>
                <a:prstGeom prst="rect">
                  <a:avLst/>
                </a:prstGeom>
                <a:noFill/>
              </p:spPr>
              <p:txBody>
                <a:bodyPr wrap="none" rtlCol="0">
                  <a:spAutoFit/>
                </a:bodyPr>
                <a:lstStyle/>
                <a:p>
                  <a:pPr algn="ctr"/>
                  <a:r>
                    <a:rPr lang="en-US" sz="4000" b="1" dirty="0" smtClean="0">
                      <a:solidFill>
                        <a:prstClr val="white"/>
                      </a:solidFill>
                      <a:latin typeface="Tahoma" panose="020B0604030504040204" pitchFamily="34" charset="0"/>
                      <a:ea typeface="Tahoma" panose="020B0604030504040204" pitchFamily="34" charset="0"/>
                      <a:cs typeface="Tahoma" panose="020B0604030504040204" pitchFamily="34" charset="0"/>
                    </a:rPr>
                    <a:t>III</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grpSp>
    </p:spTree>
    <p:extLst>
      <p:ext uri="{BB962C8B-B14F-4D97-AF65-F5344CB8AC3E}">
        <p14:creationId xmlns:p14="http://schemas.microsoft.com/office/powerpoint/2010/main" val="221842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wipe(left)">
                                      <p:cBhvr>
                                        <p:cTn id="17" dur="500"/>
                                        <p:tgtEl>
                                          <p:spTgt spid="5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left)">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762000" y="6920365"/>
            <a:ext cx="22441984" cy="6567035"/>
            <a:chOff x="1220788" y="7162800"/>
            <a:chExt cx="22444581" cy="6567796"/>
          </a:xfrm>
        </p:grpSpPr>
        <p:sp>
          <p:nvSpPr>
            <p:cNvPr id="31" name="Rounded Rectangle 30"/>
            <p:cNvSpPr/>
            <p:nvPr/>
          </p:nvSpPr>
          <p:spPr>
            <a:xfrm>
              <a:off x="1222486" y="7418548"/>
              <a:ext cx="22442883" cy="6312048"/>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0"/>
            <p:cNvGrpSpPr/>
            <p:nvPr/>
          </p:nvGrpSpPr>
          <p:grpSpPr>
            <a:xfrm>
              <a:off x="1220788" y="7162800"/>
              <a:ext cx="3305491" cy="796093"/>
              <a:chOff x="1224542" y="6305967"/>
              <a:chExt cx="3305491" cy="845462"/>
            </a:xfrm>
          </p:grpSpPr>
          <p:sp>
            <p:nvSpPr>
              <p:cNvPr id="33"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4" name="TextBox 33"/>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5" name="Round Diagonal Corner Rectangle 34"/>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6" name="Group 49"/>
          <p:cNvGrpSpPr/>
          <p:nvPr/>
        </p:nvGrpSpPr>
        <p:grpSpPr>
          <a:xfrm>
            <a:off x="685800" y="3505200"/>
            <a:ext cx="22518184" cy="3343423"/>
            <a:chOff x="1175570" y="2468560"/>
            <a:chExt cx="22520791" cy="3343810"/>
          </a:xfrm>
        </p:grpSpPr>
        <p:sp>
          <p:nvSpPr>
            <p:cNvPr id="7" name="Rounded Rectangle 6"/>
            <p:cNvSpPr/>
            <p:nvPr/>
          </p:nvSpPr>
          <p:spPr>
            <a:xfrm>
              <a:off x="1175570" y="2872596"/>
              <a:ext cx="22520791" cy="2939774"/>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2"/>
            <p:cNvGrpSpPr/>
            <p:nvPr/>
          </p:nvGrpSpPr>
          <p:grpSpPr>
            <a:xfrm>
              <a:off x="1175570" y="2468560"/>
              <a:ext cx="4596714" cy="896427"/>
              <a:chOff x="1175570" y="1834705"/>
              <a:chExt cx="5014166" cy="977837"/>
            </a:xfrm>
          </p:grpSpPr>
          <p:sp>
            <p:nvSpPr>
              <p:cNvPr id="9" name="Freeform 20"/>
              <p:cNvSpPr>
                <a:spLocks/>
              </p:cNvSpPr>
              <p:nvPr/>
            </p:nvSpPr>
            <p:spPr bwMode="auto">
              <a:xfrm rot="16200000" flipV="1">
                <a:off x="3462000" y="140345"/>
                <a:ext cx="836967" cy="4507428"/>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0" name="TextBox 9"/>
              <p:cNvSpPr txBox="1"/>
              <p:nvPr/>
            </p:nvSpPr>
            <p:spPr>
              <a:xfrm>
                <a:off x="2109477" y="1939992"/>
                <a:ext cx="4080259" cy="839415"/>
              </a:xfrm>
              <a:prstGeom prst="rect">
                <a:avLst/>
              </a:prstGeom>
              <a:noFill/>
            </p:spPr>
            <p:txBody>
              <a:bodyPr wrap="none" rtlCol="0">
                <a:spAutoFit/>
              </a:bodyPr>
              <a:lstStyle/>
              <a:p>
                <a:r>
                  <a:rPr lang="vi-VN" sz="4400" b="1" dirty="0">
                    <a:solidFill>
                      <a:schemeClr val="bg1"/>
                    </a:solidFill>
                    <a:latin typeface="Tahoma" pitchFamily="34" charset="0"/>
                    <a:ea typeface="Tahoma" pitchFamily="34" charset="0"/>
                    <a:cs typeface="Tahoma" pitchFamily="34" charset="0"/>
                  </a:rPr>
                  <a:t>Bài tập </a:t>
                </a:r>
                <a:r>
                  <a:rPr lang="en-US" sz="4400" b="1" dirty="0">
                    <a:solidFill>
                      <a:schemeClr val="bg1"/>
                    </a:solidFill>
                    <a:latin typeface="Tahoma" pitchFamily="34" charset="0"/>
                    <a:ea typeface="Tahoma" pitchFamily="34" charset="0"/>
                    <a:cs typeface="Tahoma" pitchFamily="34" charset="0"/>
                  </a:rPr>
                  <a:t>1/97</a:t>
                </a:r>
              </a:p>
            </p:txBody>
          </p:sp>
          <p:sp>
            <p:nvSpPr>
              <p:cNvPr id="11" name="Round Diagonal Corner Rectangle 10"/>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2"/>
              <p:cNvGrpSpPr/>
              <p:nvPr/>
            </p:nvGrpSpPr>
            <p:grpSpPr>
              <a:xfrm>
                <a:off x="1314846" y="1951291"/>
                <a:ext cx="756925" cy="699372"/>
                <a:chOff x="7440266" y="3398551"/>
                <a:chExt cx="757238" cy="765175"/>
              </a:xfrm>
              <a:solidFill>
                <a:srgbClr val="999158"/>
              </a:solidFill>
            </p:grpSpPr>
            <p:sp>
              <p:nvSpPr>
                <p:cNvPr id="13"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4"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5"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6"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7"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8"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9"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mc:AlternateContent xmlns:mc="http://schemas.openxmlformats.org/markup-compatibility/2006" xmlns:a14="http://schemas.microsoft.com/office/drawing/2010/main">
        <mc:Choice Requires="a14">
          <p:sp>
            <p:nvSpPr>
              <p:cNvPr id="21" name="Rectangle 20"/>
              <p:cNvSpPr/>
              <p:nvPr/>
            </p:nvSpPr>
            <p:spPr>
              <a:xfrm>
                <a:off x="980038" y="4191000"/>
                <a:ext cx="22032362" cy="1985608"/>
              </a:xfrm>
              <a:prstGeom prst="rect">
                <a:avLst/>
              </a:prstGeom>
            </p:spPr>
            <p:txBody>
              <a:bodyPr wrap="square">
                <a:spAutoFit/>
              </a:bodyPr>
              <a:lstStyle/>
              <a:p>
                <a:pPr>
                  <a:lnSpc>
                    <a:spcPct val="150000"/>
                  </a:lnSpc>
                  <a:spcAft>
                    <a:spcPts val="800"/>
                  </a:spcAft>
                </a:pPr>
                <a:r>
                  <a:rPr lang="vi-VN" sz="4400" b="1" u="none" strike="noStrike" spc="0" dirty="0">
                    <a:solidFill>
                      <a:srgbClr val="000000"/>
                    </a:solidFill>
                    <a:effectLst/>
                    <a:latin typeface="Tahoma" panose="020B0604030504040204" pitchFamily="34" charset="0"/>
                    <a:ea typeface="Tahoma" panose="020B0604030504040204" pitchFamily="34" charset="0"/>
                    <a:cs typeface="Tahoma" panose="020B0604030504040204" pitchFamily="34" charset="0"/>
                  </a:rPr>
                  <a:t>Trong các dãy số </a:t>
                </a:r>
                <a14:m>
                  <m:oMath xmlns:m="http://schemas.openxmlformats.org/officeDocument/2006/math">
                    <m:d>
                      <m:d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𝐮</m:t>
                            </m:r>
                          </m:e>
                          <m:sub>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𝐧</m:t>
                            </m:r>
                          </m:sub>
                        </m:sSub>
                      </m:e>
                    </m:d>
                  </m:oMath>
                </a14:m>
                <a:r>
                  <a:rPr lang="vi-VN" sz="4400" b="1" u="none" strike="noStrike" spc="0" dirty="0">
                    <a:solidFill>
                      <a:srgbClr val="000000"/>
                    </a:solidFill>
                    <a:effectLst/>
                    <a:latin typeface="Tahoma" panose="020B0604030504040204" pitchFamily="34" charset="0"/>
                    <a:ea typeface="Tahoma" panose="020B0604030504040204" pitchFamily="34" charset="0"/>
                    <a:cs typeface="Tahoma" panose="020B0604030504040204" pitchFamily="34" charset="0"/>
                  </a:rPr>
                  <a:t> sau đây, dãy số nào là cấp số cộng? Tính số hạng đầu và công sai của nó.</a:t>
                </a:r>
                <a:endParaRPr lang="en-US" sz="4400" b="1" dirty="0">
                  <a:latin typeface="Tahoma" pitchFamily="34" charset="0"/>
                  <a:ea typeface="Tahoma" pitchFamily="34" charset="0"/>
                  <a:cs typeface="Tahoma"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980038" y="4191000"/>
                <a:ext cx="22032362" cy="1985608"/>
              </a:xfrm>
              <a:prstGeom prst="rect">
                <a:avLst/>
              </a:prstGeom>
              <a:blipFill>
                <a:blip r:embed="rId2"/>
                <a:stretch>
                  <a:fillRect l="-1134" r="-1688" b="-1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2257316" y="5798825"/>
                <a:ext cx="16945084" cy="1135375"/>
              </a:xfrm>
              <a:prstGeom prst="rect">
                <a:avLst/>
              </a:prstGeom>
            </p:spPr>
            <p:txBody>
              <a:bodyPr wrap="square">
                <a:spAutoFit/>
              </a:bodyPr>
              <a:lstStyle/>
              <a:p>
                <a:pPr>
                  <a:lnSpc>
                    <a:spcPct val="107000"/>
                  </a:lnSpc>
                  <a:spcAft>
                    <a:spcPts val="800"/>
                  </a:spcAft>
                  <a:tabLst>
                    <a:tab pos="630555" algn="l"/>
                  </a:tabLst>
                </a:pPr>
                <a:r>
                  <a:rPr lang="vi-VN" sz="4400" b="1" u="none" strike="noStrike" spc="0" dirty="0">
                    <a:solidFill>
                      <a:srgbClr val="000000"/>
                    </a:solidFill>
                    <a:effectLst/>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sSub>
                      <m:sSub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𝐮</m:t>
                        </m:r>
                      </m:e>
                      <m:sub>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𝐧</m:t>
                        </m:r>
                      </m:sub>
                    </m:sSub>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𝟓</m:t>
                    </m:r>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𝟐𝐧</m:t>
                    </m:r>
                  </m:oMath>
                </a14:m>
                <a:r>
                  <a:rPr lang="vi-VN" sz="4400" b="1" u="none" strike="noStrike" spc="0" dirty="0">
                    <a:solidFill>
                      <a:srgbClr val="000000"/>
                    </a:solidFill>
                    <a:effectLst/>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sSub>
                      <m:sSub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𝐮</m:t>
                        </m:r>
                      </m:e>
                      <m:sub>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𝐧</m:t>
                        </m:r>
                      </m:sub>
                    </m:sSub>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𝐧</m:t>
                        </m:r>
                      </m:num>
                      <m:den>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𝟐</m:t>
                        </m:r>
                      </m:den>
                    </m:f>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𝟏</m:t>
                    </m:r>
                  </m:oMath>
                </a14:m>
                <a:r>
                  <a:rPr lang="vi-VN" sz="4400" b="1" u="none" strike="noStrike" spc="0" dirty="0">
                    <a:solidFill>
                      <a:srgbClr val="000000"/>
                    </a:solidFill>
                    <a:effectLst/>
                    <a:latin typeface="Tahoma" panose="020B0604030504040204" pitchFamily="34" charset="0"/>
                    <a:ea typeface="Tahoma" panose="020B0604030504040204" pitchFamily="34" charset="0"/>
                    <a:cs typeface="Tahoma" panose="020B0604030504040204" pitchFamily="34" charset="0"/>
                  </a:rPr>
                  <a:t>	c) </a:t>
                </a:r>
                <a14:m>
                  <m:oMath xmlns:m="http://schemas.openxmlformats.org/officeDocument/2006/math">
                    <m:sSub>
                      <m:sSub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𝐮</m:t>
                        </m:r>
                      </m:e>
                      <m:sub>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𝐧</m:t>
                        </m:r>
                      </m:sub>
                    </m:sSub>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𝟑</m:t>
                        </m:r>
                      </m:e>
                      <m:sup>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𝐧</m:t>
                        </m:r>
                      </m:sup>
                    </m:sSup>
                  </m:oMath>
                </a14:m>
                <a:r>
                  <a:rPr lang="vi-VN" sz="4400" b="1" u="none" strike="noStrike" spc="0" dirty="0">
                    <a:solidFill>
                      <a:srgbClr val="000000"/>
                    </a:solidFill>
                    <a:effectLst/>
                    <a:latin typeface="Tahoma" panose="020B0604030504040204" pitchFamily="34" charset="0"/>
                    <a:ea typeface="Tahoma" panose="020B0604030504040204" pitchFamily="34" charset="0"/>
                    <a:cs typeface="Tahoma" panose="020B0604030504040204" pitchFamily="34" charset="0"/>
                  </a:rPr>
                  <a:t>	d) </a:t>
                </a:r>
                <a14:m>
                  <m:oMath xmlns:m="http://schemas.openxmlformats.org/officeDocument/2006/math">
                    <m:sSub>
                      <m:sSub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𝐮</m:t>
                        </m:r>
                      </m:e>
                      <m:sub>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𝐧</m:t>
                        </m:r>
                      </m:sub>
                    </m:sSub>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𝟕</m:t>
                        </m:r>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𝟑𝐧</m:t>
                        </m:r>
                      </m:num>
                      <m:den>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𝟐</m:t>
                        </m:r>
                      </m:den>
                    </m:f>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2257316" y="5798825"/>
                <a:ext cx="16945084" cy="1135375"/>
              </a:xfrm>
              <a:prstGeom prst="rect">
                <a:avLst/>
              </a:prstGeom>
              <a:blipFill>
                <a:blip r:embed="rId3"/>
                <a:stretch>
                  <a:fillRect l="-1439" b="-96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2133600" y="11373664"/>
                <a:ext cx="14900163" cy="1097736"/>
              </a:xfrm>
              <a:prstGeom prst="rect">
                <a:avLst/>
              </a:prstGeom>
              <a:noFill/>
            </p:spPr>
            <p:txBody>
              <a:bodyPr wrap="square" rtlCol="0">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d) </a:t>
                </a:r>
                <a14:m>
                  <m:oMath xmlns:m="http://schemas.openxmlformats.org/officeDocument/2006/math">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𝐧</m:t>
                        </m:r>
                        <m:r>
                          <a:rPr lang="vi-VN" sz="4400" b="1" i="0">
                            <a:latin typeface="Cambria Math"/>
                          </a:rPr>
                          <m:t>+</m:t>
                        </m:r>
                        <m:r>
                          <a:rPr lang="vi-VN" sz="4400" b="1" i="0">
                            <a:latin typeface="Cambria Math"/>
                          </a:rPr>
                          <m:t>𝟏</m:t>
                        </m:r>
                      </m:sub>
                    </m:sSub>
                    <m:r>
                      <a:rPr lang="vi-VN" sz="4400" b="1" i="0">
                        <a:latin typeface="Cambria Math"/>
                      </a:rPr>
                      <m:t>−</m:t>
                    </m:r>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𝐧</m:t>
                        </m:r>
                      </m:sub>
                    </m:sSub>
                    <m:r>
                      <a:rPr lang="vi-VN" sz="4400" b="1" i="0">
                        <a:latin typeface="Cambria Math"/>
                      </a:rPr>
                      <m:t>=</m:t>
                    </m:r>
                    <m:f>
                      <m:fPr>
                        <m:ctrlPr>
                          <a:rPr lang="en-US" sz="4400" b="1" i="1">
                            <a:latin typeface="Cambria Math" panose="02040503050406030204" pitchFamily="18" charset="0"/>
                          </a:rPr>
                        </m:ctrlPr>
                      </m:fPr>
                      <m:num>
                        <m:r>
                          <a:rPr lang="vi-VN" sz="4400" b="1" i="0">
                            <a:latin typeface="Cambria Math"/>
                          </a:rPr>
                          <m:t>𝟕</m:t>
                        </m:r>
                        <m:r>
                          <a:rPr lang="vi-VN" sz="4400" b="1" i="0">
                            <a:latin typeface="Cambria Math"/>
                          </a:rPr>
                          <m:t>−</m:t>
                        </m:r>
                        <m:r>
                          <a:rPr lang="vi-VN" sz="4400" b="1" i="0">
                            <a:latin typeface="Cambria Math"/>
                          </a:rPr>
                          <m:t>𝟑</m:t>
                        </m:r>
                        <m:d>
                          <m:dPr>
                            <m:ctrlPr>
                              <a:rPr lang="en-US" sz="4400" b="1" i="1">
                                <a:latin typeface="Cambria Math" panose="02040503050406030204" pitchFamily="18" charset="0"/>
                              </a:rPr>
                            </m:ctrlPr>
                          </m:dPr>
                          <m:e>
                            <m:r>
                              <a:rPr lang="vi-VN" sz="4400" b="1" i="0">
                                <a:latin typeface="Cambria Math"/>
                              </a:rPr>
                              <m:t>𝐧</m:t>
                            </m:r>
                            <m:r>
                              <a:rPr lang="vi-VN" sz="4400" b="1" i="0">
                                <a:latin typeface="Cambria Math"/>
                              </a:rPr>
                              <m:t>+</m:t>
                            </m:r>
                            <m:r>
                              <a:rPr lang="vi-VN" sz="4400" b="1" i="0">
                                <a:latin typeface="Cambria Math"/>
                              </a:rPr>
                              <m:t>𝟏</m:t>
                            </m:r>
                          </m:e>
                        </m:d>
                      </m:num>
                      <m:den>
                        <m:r>
                          <a:rPr lang="vi-VN" sz="4400" b="1" i="0">
                            <a:latin typeface="Cambria Math"/>
                          </a:rPr>
                          <m:t>𝟐</m:t>
                        </m:r>
                      </m:den>
                    </m:f>
                    <m:r>
                      <a:rPr lang="vi-VN" sz="4400" b="1" i="0">
                        <a:latin typeface="Cambria Math"/>
                      </a:rPr>
                      <m:t>−</m:t>
                    </m:r>
                    <m:f>
                      <m:fPr>
                        <m:ctrlPr>
                          <a:rPr lang="en-US" sz="4400" b="1" i="1">
                            <a:latin typeface="Cambria Math" panose="02040503050406030204" pitchFamily="18" charset="0"/>
                          </a:rPr>
                        </m:ctrlPr>
                      </m:fPr>
                      <m:num>
                        <m:r>
                          <a:rPr lang="vi-VN" sz="4400" b="1" i="0">
                            <a:latin typeface="Cambria Math"/>
                          </a:rPr>
                          <m:t>𝟕</m:t>
                        </m:r>
                        <m:r>
                          <a:rPr lang="vi-VN" sz="4400" b="1" i="0">
                            <a:latin typeface="Cambria Math"/>
                          </a:rPr>
                          <m:t>−</m:t>
                        </m:r>
                        <m:r>
                          <a:rPr lang="vi-VN" sz="4400" b="1" i="0">
                            <a:latin typeface="Cambria Math"/>
                          </a:rPr>
                          <m:t>𝟑𝐧</m:t>
                        </m:r>
                      </m:num>
                      <m:den>
                        <m:r>
                          <a:rPr lang="vi-VN" sz="4400" b="1" i="0">
                            <a:latin typeface="Cambria Math"/>
                          </a:rPr>
                          <m:t>𝟐</m:t>
                        </m:r>
                      </m:den>
                    </m:f>
                    <m:r>
                      <a:rPr lang="vi-VN" sz="4400" b="1" i="0">
                        <a:latin typeface="Cambria Math"/>
                      </a:rPr>
                      <m:t>=−</m:t>
                    </m:r>
                    <m:f>
                      <m:fPr>
                        <m:ctrlPr>
                          <a:rPr lang="en-US" sz="4400" b="1" i="1">
                            <a:latin typeface="Cambria Math" panose="02040503050406030204" pitchFamily="18" charset="0"/>
                          </a:rPr>
                        </m:ctrlPr>
                      </m:fPr>
                      <m:num>
                        <m:r>
                          <a:rPr lang="vi-VN" sz="4400" b="1" i="0">
                            <a:latin typeface="Cambria Math"/>
                          </a:rPr>
                          <m:t>𝟑</m:t>
                        </m:r>
                      </m:num>
                      <m:den>
                        <m:r>
                          <a:rPr lang="vi-VN" sz="4400" b="1" i="0">
                            <a:latin typeface="Cambria Math"/>
                          </a:rPr>
                          <m:t>𝟐</m:t>
                        </m:r>
                      </m:den>
                    </m:f>
                  </m:oMath>
                </a14:m>
                <a:r>
                  <a:rPr lang="vi-VN"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a:latin typeface="Cambria Math"/>
                      </a:rPr>
                      <m:t>∀</m:t>
                    </m:r>
                    <m:r>
                      <a:rPr lang="vi-VN" sz="4400" b="1">
                        <a:latin typeface="Cambria Math"/>
                      </a:rPr>
                      <m:t>𝐧</m:t>
                    </m:r>
                    <m:r>
                      <a:rPr lang="vi-VN" sz="4400" b="1">
                        <a:latin typeface="Cambria Math"/>
                      </a:rPr>
                      <m:t>∈</m:t>
                    </m:r>
                    <m:sSup>
                      <m:sSupPr>
                        <m:ctrlPr>
                          <a:rPr lang="en-US" sz="4400" b="1" i="1">
                            <a:latin typeface="Cambria Math" panose="02040503050406030204" pitchFamily="18" charset="0"/>
                          </a:rPr>
                        </m:ctrlPr>
                      </m:sSupPr>
                      <m:e>
                        <m:r>
                          <a:rPr lang="vi-VN" sz="4400" b="1">
                            <a:latin typeface="Cambria Math"/>
                          </a:rPr>
                          <m:t>ℕ</m:t>
                        </m:r>
                      </m:e>
                      <m:sup>
                        <m:r>
                          <a:rPr lang="vi-VN" sz="4400" b="1">
                            <a:latin typeface="Cambria Math"/>
                          </a:rPr>
                          <m:t>∗</m:t>
                        </m:r>
                      </m:sup>
                    </m:sSup>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2133600" y="11373664"/>
                <a:ext cx="14900163" cy="1097736"/>
              </a:xfrm>
              <a:prstGeom prst="rect">
                <a:avLst/>
              </a:prstGeom>
              <a:blipFill rotWithShape="1">
                <a:blip r:embed="rId4"/>
                <a:stretch>
                  <a:fillRect l="-1637" b="-10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2120891" y="7733513"/>
                <a:ext cx="13612205" cy="1105687"/>
              </a:xfrm>
              <a:prstGeom prst="rect">
                <a:avLst/>
              </a:prstGeom>
            </p:spPr>
            <p:txBody>
              <a:bodyPr wrap="square">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𝐧</m:t>
                        </m:r>
                        <m:r>
                          <a:rPr lang="vi-VN" sz="4400" b="1" i="0">
                            <a:latin typeface="Cambria Math"/>
                          </a:rPr>
                          <m:t>+</m:t>
                        </m:r>
                        <m:r>
                          <a:rPr lang="vi-VN" sz="4400" b="1" i="0">
                            <a:latin typeface="Cambria Math"/>
                          </a:rPr>
                          <m:t>𝟏</m:t>
                        </m:r>
                      </m:sub>
                    </m:sSub>
                    <m:r>
                      <a:rPr lang="vi-VN" sz="4400" b="1" i="0">
                        <a:latin typeface="Cambria Math"/>
                      </a:rPr>
                      <m:t>−</m:t>
                    </m:r>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𝐧</m:t>
                        </m:r>
                      </m:sub>
                    </m:sSub>
                    <m:r>
                      <a:rPr lang="vi-VN" sz="4400" b="1" i="0">
                        <a:latin typeface="Cambria Math"/>
                      </a:rPr>
                      <m:t>=</m:t>
                    </m:r>
                    <m:f>
                      <m:fPr>
                        <m:ctrlPr>
                          <a:rPr lang="en-US" sz="4400" b="1" i="1">
                            <a:latin typeface="Cambria Math" panose="02040503050406030204" pitchFamily="18" charset="0"/>
                          </a:rPr>
                        </m:ctrlPr>
                      </m:fPr>
                      <m:num>
                        <m:r>
                          <a:rPr lang="vi-VN" sz="4400" b="1" i="0">
                            <a:latin typeface="Cambria Math"/>
                          </a:rPr>
                          <m:t>𝐧</m:t>
                        </m:r>
                        <m:r>
                          <a:rPr lang="vi-VN" sz="4400" b="1" i="0">
                            <a:latin typeface="Cambria Math"/>
                          </a:rPr>
                          <m:t>+</m:t>
                        </m:r>
                        <m:r>
                          <a:rPr lang="vi-VN" sz="4400" b="1" i="0">
                            <a:latin typeface="Cambria Math"/>
                          </a:rPr>
                          <m:t>𝟏</m:t>
                        </m:r>
                      </m:num>
                      <m:den>
                        <m:r>
                          <a:rPr lang="vi-VN" sz="4400" b="1" i="0">
                            <a:latin typeface="Cambria Math"/>
                          </a:rPr>
                          <m:t>𝟐</m:t>
                        </m:r>
                      </m:den>
                    </m:f>
                    <m:r>
                      <a:rPr lang="vi-VN" sz="4400" b="1" i="0">
                        <a:latin typeface="Cambria Math"/>
                      </a:rPr>
                      <m:t>−</m:t>
                    </m:r>
                    <m:r>
                      <a:rPr lang="vi-VN" sz="4400" b="1" i="0">
                        <a:latin typeface="Cambria Math"/>
                      </a:rPr>
                      <m:t>𝟏</m:t>
                    </m:r>
                    <m:r>
                      <a:rPr lang="vi-VN" sz="4400" b="1" i="0">
                        <a:latin typeface="Cambria Math"/>
                      </a:rPr>
                      <m:t>−</m:t>
                    </m:r>
                    <m:d>
                      <m:dPr>
                        <m:ctrlPr>
                          <a:rPr lang="en-US" sz="4400" b="1" i="1">
                            <a:latin typeface="Cambria Math" panose="02040503050406030204" pitchFamily="18" charset="0"/>
                          </a:rPr>
                        </m:ctrlPr>
                      </m:dPr>
                      <m:e>
                        <m:f>
                          <m:fPr>
                            <m:ctrlPr>
                              <a:rPr lang="en-US" sz="4400" b="1" i="1">
                                <a:latin typeface="Cambria Math" panose="02040503050406030204" pitchFamily="18" charset="0"/>
                              </a:rPr>
                            </m:ctrlPr>
                          </m:fPr>
                          <m:num>
                            <m:r>
                              <a:rPr lang="vi-VN" sz="4400" b="1" i="0">
                                <a:latin typeface="Cambria Math"/>
                              </a:rPr>
                              <m:t>𝐧</m:t>
                            </m:r>
                          </m:num>
                          <m:den>
                            <m:r>
                              <a:rPr lang="vi-VN" sz="4400" b="1" i="0">
                                <a:latin typeface="Cambria Math"/>
                              </a:rPr>
                              <m:t>𝟐</m:t>
                            </m:r>
                          </m:den>
                        </m:f>
                        <m:r>
                          <a:rPr lang="vi-VN" sz="4400" b="1" i="0">
                            <a:latin typeface="Cambria Math"/>
                          </a:rPr>
                          <m:t>−</m:t>
                        </m:r>
                        <m:r>
                          <a:rPr lang="vi-VN" sz="4400" b="1" i="0">
                            <a:latin typeface="Cambria Math"/>
                          </a:rPr>
                          <m:t>𝟏</m:t>
                        </m:r>
                      </m:e>
                    </m:d>
                    <m:r>
                      <a:rPr lang="vi-VN" sz="4400" b="1" i="0">
                        <a:latin typeface="Cambria Math"/>
                      </a:rPr>
                      <m:t>=</m:t>
                    </m:r>
                    <m:f>
                      <m:fPr>
                        <m:ctrlPr>
                          <a:rPr lang="en-US" sz="4400" b="1" i="1">
                            <a:latin typeface="Cambria Math" panose="02040503050406030204" pitchFamily="18" charset="0"/>
                          </a:rPr>
                        </m:ctrlPr>
                      </m:fPr>
                      <m:num>
                        <m:r>
                          <a:rPr lang="vi-VN" sz="4400" b="1" i="0">
                            <a:latin typeface="Cambria Math"/>
                          </a:rPr>
                          <m:t>𝟏</m:t>
                        </m:r>
                      </m:num>
                      <m:den>
                        <m:r>
                          <a:rPr lang="vi-VN" sz="4400" b="1" i="0">
                            <a:latin typeface="Cambria Math"/>
                          </a:rPr>
                          <m:t>𝟐</m:t>
                        </m:r>
                      </m:den>
                    </m:f>
                    <m:r>
                      <a:rPr lang="vi-VN" sz="4400" b="1" i="0">
                        <a:latin typeface="Cambria Math"/>
                      </a:rPr>
                      <m:t>,∀</m:t>
                    </m:r>
                    <m:r>
                      <a:rPr lang="vi-VN" sz="4400" b="1" i="0">
                        <a:latin typeface="Cambria Math"/>
                      </a:rPr>
                      <m:t>𝐧</m:t>
                    </m:r>
                    <m:r>
                      <a:rPr lang="vi-VN" sz="4400" b="1" i="0">
                        <a:latin typeface="Cambria Math"/>
                      </a:rPr>
                      <m:t>∈</m:t>
                    </m:r>
                    <m:sSup>
                      <m:sSupPr>
                        <m:ctrlPr>
                          <a:rPr lang="en-US" sz="4400" b="1" i="1">
                            <a:latin typeface="Cambria Math" panose="02040503050406030204" pitchFamily="18" charset="0"/>
                          </a:rPr>
                        </m:ctrlPr>
                      </m:sSupPr>
                      <m:e>
                        <m:r>
                          <a:rPr lang="vi-VN" sz="4400" b="1" i="0">
                            <a:latin typeface="Cambria Math"/>
                          </a:rPr>
                          <m:t>ℕ</m:t>
                        </m:r>
                      </m:e>
                      <m:sup>
                        <m:r>
                          <a:rPr lang="vi-VN" sz="4400" b="1" i="0">
                            <a:latin typeface="Cambria Math"/>
                          </a:rPr>
                          <m:t>∗</m:t>
                        </m:r>
                      </m:sup>
                    </m:sSup>
                  </m:oMath>
                </a14:m>
                <a:r>
                  <a:rPr lang="vi-VN" sz="4400" b="1" dirty="0">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2120891" y="7733513"/>
                <a:ext cx="13612205" cy="1105687"/>
              </a:xfrm>
              <a:prstGeom prst="rect">
                <a:avLst/>
              </a:prstGeom>
              <a:blipFill rotWithShape="1">
                <a:blip r:embed="rId5"/>
                <a:stretch>
                  <a:fillRect l="-1836" b="-884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2743200" y="8839200"/>
                <a:ext cx="18410708" cy="1067152"/>
              </a:xfrm>
              <a:prstGeom prst="rect">
                <a:avLst/>
              </a:prstGeom>
            </p:spPr>
            <p:txBody>
              <a:bodyPr wrap="square">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vậy dãy số </a:t>
                </a:r>
                <a14:m>
                  <m:oMath xmlns:m="http://schemas.openxmlformats.org/officeDocument/2006/math">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𝐧</m:t>
                            </m:r>
                          </m:sub>
                        </m:sSub>
                      </m:e>
                    </m:d>
                  </m:oMath>
                </a14:m>
                <a:r>
                  <a:rPr lang="vi-VN" sz="4400" b="1" dirty="0">
                    <a:latin typeface="Tahoma" panose="020B0604030504040204" pitchFamily="34" charset="0"/>
                    <a:ea typeface="Tahoma" panose="020B0604030504040204" pitchFamily="34" charset="0"/>
                    <a:cs typeface="Tahoma" panose="020B0604030504040204" pitchFamily="34" charset="0"/>
                  </a:rPr>
                  <a:t> là cấp số cộng có </a:t>
                </a:r>
                <a14:m>
                  <m:oMath xmlns:m="http://schemas.openxmlformats.org/officeDocument/2006/math">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𝟏</m:t>
                        </m:r>
                      </m:sub>
                    </m:sSub>
                    <m:r>
                      <a:rPr lang="vi-VN" sz="4400" b="1" i="0">
                        <a:latin typeface="Cambria Math"/>
                      </a:rPr>
                      <m:t>=−</m:t>
                    </m:r>
                    <m:f>
                      <m:fPr>
                        <m:ctrlPr>
                          <a:rPr lang="en-US" sz="4400" b="1" i="1">
                            <a:latin typeface="Cambria Math" panose="02040503050406030204" pitchFamily="18" charset="0"/>
                          </a:rPr>
                        </m:ctrlPr>
                      </m:fPr>
                      <m:num>
                        <m:r>
                          <a:rPr lang="vi-VN" sz="4400" b="1" i="0">
                            <a:latin typeface="Cambria Math"/>
                          </a:rPr>
                          <m:t>𝟏</m:t>
                        </m:r>
                      </m:num>
                      <m:den>
                        <m:r>
                          <a:rPr lang="vi-VN" sz="4400" b="1" i="0">
                            <a:latin typeface="Cambria Math"/>
                          </a:rPr>
                          <m:t>𝟐</m:t>
                        </m:r>
                      </m:den>
                    </m:f>
                    <m:r>
                      <a:rPr lang="vi-VN" sz="4400" b="1" i="0">
                        <a:latin typeface="Cambria Math"/>
                      </a:rPr>
                      <m:t>,</m:t>
                    </m:r>
                    <m:r>
                      <a:rPr lang="vi-VN" sz="4400" b="1" i="0">
                        <a:latin typeface="Cambria Math"/>
                      </a:rPr>
                      <m:t>𝐝</m:t>
                    </m:r>
                    <m:r>
                      <a:rPr lang="vi-VN" sz="4400" b="1" i="0">
                        <a:latin typeface="Cambria Math"/>
                      </a:rPr>
                      <m:t>=</m:t>
                    </m:r>
                    <m:f>
                      <m:fPr>
                        <m:ctrlPr>
                          <a:rPr lang="en-US" sz="4400" b="1" i="1">
                            <a:latin typeface="Cambria Math" panose="02040503050406030204" pitchFamily="18" charset="0"/>
                          </a:rPr>
                        </m:ctrlPr>
                      </m:fPr>
                      <m:num>
                        <m:r>
                          <a:rPr lang="vi-VN" sz="4400" b="1" i="0">
                            <a:latin typeface="Cambria Math"/>
                          </a:rPr>
                          <m:t>𝟏</m:t>
                        </m:r>
                      </m:num>
                      <m:den>
                        <m:r>
                          <a:rPr lang="vi-VN" sz="4400" b="1" i="0">
                            <a:latin typeface="Cambria Math"/>
                          </a:rPr>
                          <m:t>𝟐</m:t>
                        </m:r>
                      </m:den>
                    </m:f>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2743200" y="8839200"/>
                <a:ext cx="18410708" cy="1067152"/>
              </a:xfrm>
              <a:prstGeom prst="rect">
                <a:avLst/>
              </a:prstGeom>
              <a:blipFill rotWithShape="1">
                <a:blip r:embed="rId6"/>
                <a:stretch>
                  <a:fillRect l="-430" b="-108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2133600" y="10077312"/>
                <a:ext cx="20878800" cy="1461875"/>
              </a:xfrm>
              <a:prstGeom prst="rect">
                <a:avLst/>
              </a:prstGeom>
            </p:spPr>
            <p:txBody>
              <a:bodyPr wrap="square">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𝐧</m:t>
                        </m:r>
                        <m:r>
                          <a:rPr lang="vi-VN" sz="4400" b="1" i="0">
                            <a:latin typeface="Cambria Math"/>
                          </a:rPr>
                          <m:t>+</m:t>
                        </m:r>
                        <m:r>
                          <a:rPr lang="vi-VN" sz="4400" b="1" i="0">
                            <a:latin typeface="Cambria Math"/>
                          </a:rPr>
                          <m:t>𝟏</m:t>
                        </m:r>
                      </m:sub>
                    </m:sSub>
                    <m:r>
                      <a:rPr lang="vi-VN" sz="4400" b="1" i="0">
                        <a:latin typeface="Cambria Math"/>
                      </a:rPr>
                      <m:t>−</m:t>
                    </m:r>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𝐧</m:t>
                        </m:r>
                      </m:sub>
                    </m:sSub>
                    <m:r>
                      <a:rPr lang="vi-VN" sz="4400" b="1" i="0">
                        <a:latin typeface="Cambria Math"/>
                      </a:rPr>
                      <m:t>=</m:t>
                    </m:r>
                    <m:sSup>
                      <m:sSupPr>
                        <m:ctrlPr>
                          <a:rPr lang="en-US" sz="4400" b="1" i="1">
                            <a:latin typeface="Cambria Math" panose="02040503050406030204" pitchFamily="18" charset="0"/>
                          </a:rPr>
                        </m:ctrlPr>
                      </m:sSupPr>
                      <m:e>
                        <m:r>
                          <a:rPr lang="vi-VN" sz="4400" b="1">
                            <a:latin typeface="Cambria Math"/>
                          </a:rPr>
                          <m:t>𝟑</m:t>
                        </m:r>
                      </m:e>
                      <m:sup>
                        <m:r>
                          <a:rPr lang="vi-VN" sz="4400" b="1">
                            <a:latin typeface="Cambria Math"/>
                          </a:rPr>
                          <m:t>𝐧</m:t>
                        </m:r>
                        <m:r>
                          <a:rPr lang="vi-VN" sz="4400" b="1" i="0" smtClean="0">
                            <a:latin typeface="Cambria Math"/>
                          </a:rPr>
                          <m:t>+</m:t>
                        </m:r>
                        <m:r>
                          <a:rPr lang="vi-VN" sz="4400" b="1" i="0" smtClean="0">
                            <a:latin typeface="Cambria Math"/>
                          </a:rPr>
                          <m:t>𝟏</m:t>
                        </m:r>
                      </m:sup>
                    </m:sSup>
                    <m:r>
                      <a:rPr lang="vi-VN" sz="4400" b="1" i="1" smtClean="0">
                        <a:latin typeface="Cambria Math"/>
                      </a:rPr>
                      <m:t>−</m:t>
                    </m:r>
                    <m:sSup>
                      <m:sSupPr>
                        <m:ctrlPr>
                          <a:rPr lang="en-US" sz="4400" b="1" i="1">
                            <a:latin typeface="Cambria Math" panose="02040503050406030204" pitchFamily="18" charset="0"/>
                          </a:rPr>
                        </m:ctrlPr>
                      </m:sSupPr>
                      <m:e>
                        <m:r>
                          <a:rPr lang="vi-VN" sz="4400" b="1">
                            <a:latin typeface="Cambria Math"/>
                          </a:rPr>
                          <m:t>𝟑</m:t>
                        </m:r>
                      </m:e>
                      <m:sup>
                        <m:r>
                          <a:rPr lang="vi-VN" sz="4400" b="1">
                            <a:latin typeface="Cambria Math"/>
                          </a:rPr>
                          <m:t>𝐧</m:t>
                        </m:r>
                      </m:sup>
                    </m:sSup>
                    <m:r>
                      <a:rPr lang="vi-VN" sz="4400" b="1" i="0" smtClean="0">
                        <a:latin typeface="Cambria Math"/>
                      </a:rPr>
                      <m:t>=</m:t>
                    </m:r>
                    <m:r>
                      <a:rPr lang="vi-VN" sz="4400" b="1" i="0" smtClean="0">
                        <a:latin typeface="Cambria Math"/>
                      </a:rPr>
                      <m:t>𝟑</m:t>
                    </m:r>
                    <m:r>
                      <a:rPr lang="vi-VN" sz="4400" b="1" i="0" smtClean="0">
                        <a:latin typeface="Cambria Math"/>
                      </a:rPr>
                      <m:t>.</m:t>
                    </m:r>
                    <m:sSup>
                      <m:sSupPr>
                        <m:ctrlPr>
                          <a:rPr lang="en-US" sz="4400" b="1" i="1">
                            <a:latin typeface="Cambria Math" panose="02040503050406030204" pitchFamily="18" charset="0"/>
                          </a:rPr>
                        </m:ctrlPr>
                      </m:sSupPr>
                      <m:e>
                        <m:r>
                          <a:rPr lang="vi-VN" sz="4400" b="1">
                            <a:latin typeface="Cambria Math"/>
                          </a:rPr>
                          <m:t>𝟑</m:t>
                        </m:r>
                      </m:e>
                      <m:sup>
                        <m:r>
                          <a:rPr lang="vi-VN" sz="4400" b="1">
                            <a:latin typeface="Cambria Math"/>
                          </a:rPr>
                          <m:t>𝐧</m:t>
                        </m:r>
                      </m:sup>
                    </m:sSup>
                    <m:r>
                      <a:rPr lang="vi-VN" sz="4400" b="1" i="0" smtClean="0">
                        <a:latin typeface="Cambria Math"/>
                      </a:rPr>
                      <m:t>−</m:t>
                    </m:r>
                    <m:sSup>
                      <m:sSupPr>
                        <m:ctrlPr>
                          <a:rPr lang="en-US" sz="4400" b="1" i="1">
                            <a:latin typeface="Cambria Math" panose="02040503050406030204" pitchFamily="18" charset="0"/>
                          </a:rPr>
                        </m:ctrlPr>
                      </m:sSupPr>
                      <m:e>
                        <m:r>
                          <a:rPr lang="vi-VN" sz="4400" b="1">
                            <a:latin typeface="Cambria Math"/>
                          </a:rPr>
                          <m:t>𝟑</m:t>
                        </m:r>
                      </m:e>
                      <m:sup>
                        <m:r>
                          <a:rPr lang="vi-VN" sz="4400" b="1">
                            <a:latin typeface="Cambria Math"/>
                          </a:rPr>
                          <m:t>𝐧</m:t>
                        </m:r>
                      </m:sup>
                    </m:sSup>
                    <m:r>
                      <a:rPr lang="vi-VN" sz="4400" b="1" i="0" smtClean="0">
                        <a:latin typeface="Cambria Math"/>
                      </a:rPr>
                      <m:t>=</m:t>
                    </m:r>
                    <m:r>
                      <a:rPr lang="vi-VN" sz="4400" b="1" i="0">
                        <a:latin typeface="Cambria Math"/>
                      </a:rPr>
                      <m:t>𝟐</m:t>
                    </m:r>
                    <m:r>
                      <a:rPr lang="vi-VN" sz="4400" b="1" i="0">
                        <a:latin typeface="Cambria Math"/>
                      </a:rPr>
                      <m:t>.</m:t>
                    </m:r>
                    <m:sSup>
                      <m:sSupPr>
                        <m:ctrlPr>
                          <a:rPr lang="en-US" sz="4400" b="1" i="1">
                            <a:latin typeface="Cambria Math" panose="02040503050406030204" pitchFamily="18" charset="0"/>
                          </a:rPr>
                        </m:ctrlPr>
                      </m:sSupPr>
                      <m:e>
                        <m:r>
                          <a:rPr lang="vi-VN" sz="4400" b="1" i="0">
                            <a:latin typeface="Cambria Math"/>
                          </a:rPr>
                          <m:t>𝟑</m:t>
                        </m:r>
                      </m:e>
                      <m:sup>
                        <m:r>
                          <a:rPr lang="vi-VN" sz="4400" b="1" i="0">
                            <a:latin typeface="Cambria Math"/>
                          </a:rPr>
                          <m:t>𝐧</m:t>
                        </m:r>
                      </m:sup>
                    </m:sSup>
                  </m:oMath>
                </a14:m>
                <a:r>
                  <a:rPr lang="vi-VN"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a:latin typeface="Cambria Math"/>
                      </a:rPr>
                      <m:t>∀</m:t>
                    </m:r>
                    <m:r>
                      <a:rPr lang="vi-VN" sz="4400" b="1">
                        <a:latin typeface="Cambria Math"/>
                      </a:rPr>
                      <m:t>𝐧</m:t>
                    </m:r>
                    <m:r>
                      <a:rPr lang="vi-VN" sz="4400" b="1">
                        <a:latin typeface="Cambria Math"/>
                      </a:rPr>
                      <m:t>∈</m:t>
                    </m:r>
                    <m:sSup>
                      <m:sSupPr>
                        <m:ctrlPr>
                          <a:rPr lang="en-US" sz="4400" b="1" i="1">
                            <a:latin typeface="Cambria Math" panose="02040503050406030204" pitchFamily="18" charset="0"/>
                          </a:rPr>
                        </m:ctrlPr>
                      </m:sSupPr>
                      <m:e>
                        <m:r>
                          <a:rPr lang="vi-VN" sz="4400" b="1">
                            <a:latin typeface="Cambria Math"/>
                          </a:rPr>
                          <m:t>ℕ</m:t>
                        </m:r>
                      </m:e>
                      <m:sup>
                        <m:r>
                          <a:rPr lang="vi-VN" sz="4400" b="1">
                            <a:latin typeface="Cambria Math"/>
                          </a:rPr>
                          <m:t>∗</m:t>
                        </m:r>
                      </m:sup>
                    </m:sSup>
                  </m:oMath>
                </a14:m>
                <a:endParaRPr lang="vi-VN" sz="4400" b="1" dirty="0">
                  <a:latin typeface="Tahoma" panose="020B0604030504040204" pitchFamily="34" charset="0"/>
                  <a:ea typeface="Tahoma" panose="020B0604030504040204" pitchFamily="34" charset="0"/>
                  <a:cs typeface="Tahoma" panose="020B0604030504040204" pitchFamily="34" charset="0"/>
                </a:endParaRPr>
              </a:p>
              <a:p>
                <a:r>
                  <a:rPr lang="vi-VN" sz="4400" b="1">
                    <a:latin typeface="Tahoma" panose="020B0604030504040204" pitchFamily="34" charset="0"/>
                    <a:ea typeface="Tahoma" panose="020B0604030504040204" pitchFamily="34" charset="0"/>
                    <a:cs typeface="Tahoma" panose="020B0604030504040204" pitchFamily="34" charset="0"/>
                  </a:rPr>
                  <a:t>     vậy </a:t>
                </a:r>
                <a:r>
                  <a:rPr lang="vi-VN" sz="4400" b="1" dirty="0">
                    <a:latin typeface="Tahoma" panose="020B0604030504040204" pitchFamily="34" charset="0"/>
                    <a:ea typeface="Tahoma" panose="020B0604030504040204" pitchFamily="34" charset="0"/>
                    <a:cs typeface="Tahoma" panose="020B0604030504040204" pitchFamily="34" charset="0"/>
                  </a:rPr>
                  <a:t>dãy số </a:t>
                </a:r>
                <a14:m>
                  <m:oMath xmlns:m="http://schemas.openxmlformats.org/officeDocument/2006/math">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𝐧</m:t>
                            </m:r>
                          </m:sub>
                        </m:sSub>
                      </m:e>
                    </m:d>
                  </m:oMath>
                </a14:m>
                <a:r>
                  <a:rPr lang="vi-VN" sz="4400" b="1" dirty="0">
                    <a:latin typeface="Tahoma" panose="020B0604030504040204" pitchFamily="34" charset="0"/>
                    <a:ea typeface="Tahoma" panose="020B0604030504040204" pitchFamily="34" charset="0"/>
                    <a:cs typeface="Tahoma" panose="020B0604030504040204" pitchFamily="34" charset="0"/>
                  </a:rPr>
                  <a:t> không phải là cấp số cộng.</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7" name="Rectangle 26"/>
              <p:cNvSpPr>
                <a:spLocks noRot="1" noChangeAspect="1" noMove="1" noResize="1" noEditPoints="1" noAdjustHandles="1" noChangeArrowheads="1" noChangeShapeType="1" noTextEdit="1"/>
              </p:cNvSpPr>
              <p:nvPr/>
            </p:nvSpPr>
            <p:spPr>
              <a:xfrm>
                <a:off x="2133600" y="10077312"/>
                <a:ext cx="20878800" cy="1461875"/>
              </a:xfrm>
              <a:prstGeom prst="rect">
                <a:avLst/>
              </a:prstGeom>
              <a:blipFill rotWithShape="1">
                <a:blip r:embed="rId7"/>
                <a:stretch>
                  <a:fillRect l="-1168" t="-7917" b="-1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2819400" y="12318648"/>
                <a:ext cx="13947435" cy="1067152"/>
              </a:xfrm>
              <a:prstGeom prst="rect">
                <a:avLst/>
              </a:prstGeom>
              <a:noFill/>
            </p:spPr>
            <p:txBody>
              <a:bodyPr wrap="square" rtlCol="0">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vậy dãy số </a:t>
                </a:r>
                <a14:m>
                  <m:oMath xmlns:m="http://schemas.openxmlformats.org/officeDocument/2006/math">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𝐧</m:t>
                            </m:r>
                          </m:sub>
                        </m:sSub>
                      </m:e>
                    </m:d>
                  </m:oMath>
                </a14:m>
                <a:r>
                  <a:rPr lang="vi-VN" sz="4400" b="1" dirty="0">
                    <a:latin typeface="Tahoma" panose="020B0604030504040204" pitchFamily="34" charset="0"/>
                    <a:ea typeface="Tahoma" panose="020B0604030504040204" pitchFamily="34" charset="0"/>
                    <a:cs typeface="Tahoma" panose="020B0604030504040204" pitchFamily="34" charset="0"/>
                  </a:rPr>
                  <a:t> là cấp số công có </a:t>
                </a:r>
                <a14:m>
                  <m:oMath xmlns:m="http://schemas.openxmlformats.org/officeDocument/2006/math">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𝟏</m:t>
                        </m:r>
                      </m:sub>
                    </m:sSub>
                    <m:r>
                      <a:rPr lang="vi-VN" sz="4400" b="1" i="0">
                        <a:latin typeface="Cambria Math"/>
                      </a:rPr>
                      <m:t>=</m:t>
                    </m:r>
                    <m:r>
                      <a:rPr lang="vi-VN" sz="4400" b="1" i="0">
                        <a:latin typeface="Cambria Math"/>
                      </a:rPr>
                      <m:t>𝟐</m:t>
                    </m:r>
                    <m:r>
                      <a:rPr lang="vi-VN" sz="4400" b="1" i="0">
                        <a:latin typeface="Cambria Math"/>
                      </a:rPr>
                      <m:t>,</m:t>
                    </m:r>
                    <m:r>
                      <a:rPr lang="vi-VN" sz="4400" b="1" i="0">
                        <a:latin typeface="Cambria Math"/>
                      </a:rPr>
                      <m:t>𝐝</m:t>
                    </m:r>
                    <m:r>
                      <a:rPr lang="vi-VN" sz="4400" b="1" i="0">
                        <a:latin typeface="Cambria Math"/>
                      </a:rPr>
                      <m:t>=−</m:t>
                    </m:r>
                    <m:f>
                      <m:fPr>
                        <m:ctrlPr>
                          <a:rPr lang="en-US" sz="4400" b="1" i="1">
                            <a:latin typeface="Cambria Math" panose="02040503050406030204" pitchFamily="18" charset="0"/>
                          </a:rPr>
                        </m:ctrlPr>
                      </m:fPr>
                      <m:num>
                        <m:r>
                          <a:rPr lang="vi-VN" sz="4400" b="1" i="0">
                            <a:latin typeface="Cambria Math"/>
                          </a:rPr>
                          <m:t>𝟑</m:t>
                        </m:r>
                      </m:num>
                      <m:den>
                        <m:r>
                          <a:rPr lang="vi-VN" sz="4400" b="1" i="0">
                            <a:latin typeface="Cambria Math"/>
                          </a:rPr>
                          <m:t>𝟐</m:t>
                        </m:r>
                      </m:den>
                    </m:f>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2819400" y="12318648"/>
                <a:ext cx="13947435" cy="1067152"/>
              </a:xfrm>
              <a:prstGeom prst="rect">
                <a:avLst/>
              </a:prstGeom>
              <a:blipFill rotWithShape="1">
                <a:blip r:embed="rId8"/>
                <a:stretch>
                  <a:fillRect l="-1793" b="-10857"/>
                </a:stretch>
              </a:blipFill>
            </p:spPr>
            <p:txBody>
              <a:bodyPr/>
              <a:lstStyle/>
              <a:p>
                <a:r>
                  <a:rPr lang="en-US">
                    <a:noFill/>
                  </a:rPr>
                  <a:t> </a:t>
                </a:r>
              </a:p>
            </p:txBody>
          </p:sp>
        </mc:Fallback>
      </mc:AlternateContent>
    </p:spTree>
    <p:extLst>
      <p:ext uri="{BB962C8B-B14F-4D97-AF65-F5344CB8AC3E}">
        <p14:creationId xmlns:p14="http://schemas.microsoft.com/office/powerpoint/2010/main" val="177017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par>
                                <p:cTn id="11" presetID="22" presetClass="entr" presetSubtype="8"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150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left)">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left)">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p:bldP spid="25" grpId="0"/>
      <p:bldP spid="26" grpId="0"/>
      <p:bldP spid="27"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762000" y="6920365"/>
            <a:ext cx="22441984" cy="6567035"/>
            <a:chOff x="1220788" y="7162800"/>
            <a:chExt cx="22444581" cy="6567796"/>
          </a:xfrm>
        </p:grpSpPr>
        <p:sp>
          <p:nvSpPr>
            <p:cNvPr id="31" name="Rounded Rectangle 30"/>
            <p:cNvSpPr/>
            <p:nvPr/>
          </p:nvSpPr>
          <p:spPr>
            <a:xfrm>
              <a:off x="1222486" y="7418548"/>
              <a:ext cx="22442883" cy="6312048"/>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0"/>
            <p:cNvGrpSpPr/>
            <p:nvPr/>
          </p:nvGrpSpPr>
          <p:grpSpPr>
            <a:xfrm>
              <a:off x="1220788" y="7162800"/>
              <a:ext cx="3305491" cy="796093"/>
              <a:chOff x="1224542" y="6305967"/>
              <a:chExt cx="3305491" cy="845462"/>
            </a:xfrm>
          </p:grpSpPr>
          <p:sp>
            <p:nvSpPr>
              <p:cNvPr id="33"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4" name="TextBox 33"/>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5" name="Round Diagonal Corner Rectangle 34"/>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6" name="Group 49"/>
          <p:cNvGrpSpPr/>
          <p:nvPr/>
        </p:nvGrpSpPr>
        <p:grpSpPr>
          <a:xfrm>
            <a:off x="685800" y="3505201"/>
            <a:ext cx="23339677" cy="9541009"/>
            <a:chOff x="1175570" y="2468561"/>
            <a:chExt cx="23342379" cy="9542113"/>
          </a:xfrm>
        </p:grpSpPr>
        <p:sp>
          <p:nvSpPr>
            <p:cNvPr id="7" name="Rounded Rectangle 6"/>
            <p:cNvSpPr/>
            <p:nvPr/>
          </p:nvSpPr>
          <p:spPr>
            <a:xfrm>
              <a:off x="1997158" y="9070900"/>
              <a:ext cx="22520791" cy="2939774"/>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2"/>
            <p:cNvGrpSpPr/>
            <p:nvPr/>
          </p:nvGrpSpPr>
          <p:grpSpPr>
            <a:xfrm>
              <a:off x="1175570" y="2468561"/>
              <a:ext cx="4953573" cy="914505"/>
              <a:chOff x="1175570" y="1834705"/>
              <a:chExt cx="5403433" cy="997557"/>
            </a:xfrm>
          </p:grpSpPr>
          <p:sp>
            <p:nvSpPr>
              <p:cNvPr id="9" name="Freeform 20"/>
              <p:cNvSpPr>
                <a:spLocks/>
              </p:cNvSpPr>
              <p:nvPr/>
            </p:nvSpPr>
            <p:spPr bwMode="auto">
              <a:xfrm rot="16200000" flipV="1">
                <a:off x="3646497" y="-44152"/>
                <a:ext cx="836967" cy="4876422"/>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0" name="TextBox 9"/>
              <p:cNvSpPr txBox="1"/>
              <p:nvPr/>
            </p:nvSpPr>
            <p:spPr>
              <a:xfrm>
                <a:off x="2129750" y="1992847"/>
                <a:ext cx="4449253" cy="839415"/>
              </a:xfrm>
              <a:prstGeom prst="rect">
                <a:avLst/>
              </a:prstGeom>
              <a:noFill/>
            </p:spPr>
            <p:txBody>
              <a:bodyPr wrap="none" rtlCol="0">
                <a:spAutoFit/>
              </a:bodyPr>
              <a:lstStyle/>
              <a:p>
                <a:r>
                  <a:rPr lang="vi-VN" sz="4400" b="1" dirty="0">
                    <a:solidFill>
                      <a:schemeClr val="bg1"/>
                    </a:solidFill>
                    <a:latin typeface="Tahoma" pitchFamily="34" charset="0"/>
                    <a:ea typeface="Tahoma" pitchFamily="34" charset="0"/>
                    <a:cs typeface="Tahoma" pitchFamily="34" charset="0"/>
                  </a:rPr>
                  <a:t>Bài tập </a:t>
                </a:r>
                <a:r>
                  <a:rPr lang="en-US" sz="4400" b="1" dirty="0">
                    <a:solidFill>
                      <a:schemeClr val="bg1"/>
                    </a:solidFill>
                    <a:latin typeface="Tahoma" pitchFamily="34" charset="0"/>
                    <a:ea typeface="Tahoma" pitchFamily="34" charset="0"/>
                    <a:cs typeface="Tahoma" pitchFamily="34" charset="0"/>
                  </a:rPr>
                  <a:t>2a/97</a:t>
                </a:r>
              </a:p>
            </p:txBody>
          </p:sp>
          <p:sp>
            <p:nvSpPr>
              <p:cNvPr id="11" name="Round Diagonal Corner Rectangle 10"/>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2"/>
              <p:cNvGrpSpPr/>
              <p:nvPr/>
            </p:nvGrpSpPr>
            <p:grpSpPr>
              <a:xfrm>
                <a:off x="1314846" y="1951291"/>
                <a:ext cx="756925" cy="699372"/>
                <a:chOff x="7440266" y="3398551"/>
                <a:chExt cx="757238" cy="765175"/>
              </a:xfrm>
              <a:solidFill>
                <a:srgbClr val="999158"/>
              </a:solidFill>
            </p:grpSpPr>
            <p:sp>
              <p:nvSpPr>
                <p:cNvPr id="13"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4"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5"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6"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7"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8"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9"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p:sp>
        <p:nvSpPr>
          <p:cNvPr id="21" name="Rectangle 20"/>
          <p:cNvSpPr/>
          <p:nvPr/>
        </p:nvSpPr>
        <p:spPr>
          <a:xfrm>
            <a:off x="1818238" y="4114800"/>
            <a:ext cx="22032362" cy="969946"/>
          </a:xfrm>
          <a:prstGeom prst="rect">
            <a:avLst/>
          </a:prstGeom>
        </p:spPr>
        <p:txBody>
          <a:bodyPr wrap="square">
            <a:spAutoFit/>
          </a:bodyPr>
          <a:lstStyle/>
          <a:p>
            <a:pPr>
              <a:lnSpc>
                <a:spcPct val="150000"/>
              </a:lnSpc>
              <a:spcAft>
                <a:spcPts val="800"/>
              </a:spcAft>
            </a:pPr>
            <a:r>
              <a:rPr lang="vi-VN" sz="4400" b="1" dirty="0">
                <a:latin typeface="Tahoma" panose="020B0604030504040204" pitchFamily="34" charset="0"/>
                <a:ea typeface="Tahoma" panose="020B0604030504040204" pitchFamily="34" charset="0"/>
                <a:cs typeface="Tahoma" panose="020B0604030504040204" pitchFamily="34" charset="0"/>
              </a:rPr>
              <a:t>Tìm số hạng đầu và công sai của các cấp số cộng sau, biết </a:t>
            </a:r>
            <a:endParaRPr lang="en-US" sz="4400" b="1" dirty="0">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23" name="Rectangle 22"/>
              <p:cNvSpPr/>
              <p:nvPr/>
            </p:nvSpPr>
            <p:spPr>
              <a:xfrm>
                <a:off x="2209800" y="5105400"/>
                <a:ext cx="19459684" cy="1602683"/>
              </a:xfrm>
              <a:prstGeom prst="rect">
                <a:avLst/>
              </a:prstGeom>
            </p:spPr>
            <p:txBody>
              <a:bodyPr wrap="square">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d>
                      <m:dPr>
                        <m:begChr m:val="{"/>
                        <m:endChr m:val=""/>
                        <m:ctrlPr>
                          <a:rPr lang="en-US" sz="4400" b="1" i="1">
                            <a:latin typeface="Cambria Math" panose="02040503050406030204" pitchFamily="18" charset="0"/>
                          </a:rPr>
                        </m:ctrlPr>
                      </m:dPr>
                      <m:e>
                        <m:m>
                          <m:mPr>
                            <m:plcHide m:val="on"/>
                            <m:mcs>
                              <m:mc>
                                <m:mcPr>
                                  <m:count m:val="1"/>
                                  <m:mcJc m:val="center"/>
                                </m:mcPr>
                              </m:mc>
                            </m:mcs>
                            <m:ctrlPr>
                              <a:rPr lang="en-US" sz="4400" b="1" i="1">
                                <a:latin typeface="Cambria Math" panose="02040503050406030204" pitchFamily="18" charset="0"/>
                              </a:rPr>
                            </m:ctrlPr>
                          </m:mPr>
                          <m:mr>
                            <m:e>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𝟏</m:t>
                                  </m:r>
                                </m:sub>
                              </m:sSub>
                              <m:r>
                                <a:rPr lang="vi-VN" sz="4400" b="1" i="0">
                                  <a:latin typeface="Cambria Math"/>
                                </a:rPr>
                                <m:t>−</m:t>
                              </m:r>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𝟑</m:t>
                                  </m:r>
                                </m:sub>
                              </m:sSub>
                              <m:r>
                                <a:rPr lang="vi-VN" sz="4400" b="1" i="0">
                                  <a:latin typeface="Cambria Math"/>
                                </a:rPr>
                                <m:t>+</m:t>
                              </m:r>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𝟓</m:t>
                                  </m:r>
                                </m:sub>
                              </m:sSub>
                              <m:r>
                                <a:rPr lang="vi-VN" sz="4400" b="1" i="0">
                                  <a:latin typeface="Cambria Math"/>
                                </a:rPr>
                                <m:t>=</m:t>
                              </m:r>
                              <m:r>
                                <a:rPr lang="vi-VN" sz="4400" b="1" i="0">
                                  <a:latin typeface="Cambria Math"/>
                                </a:rPr>
                                <m:t>𝟏𝟎</m:t>
                              </m:r>
                            </m:e>
                          </m:mr>
                          <m:mr>
                            <m:e>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𝟏</m:t>
                                  </m:r>
                                </m:sub>
                              </m:sSub>
                              <m:r>
                                <a:rPr lang="vi-VN" sz="4400" b="1" i="0">
                                  <a:latin typeface="Cambria Math"/>
                                </a:rPr>
                                <m:t>+</m:t>
                              </m:r>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𝟔</m:t>
                                  </m:r>
                                </m:sub>
                              </m:sSub>
                              <m:r>
                                <a:rPr lang="vi-VN" sz="4400" b="1" i="0">
                                  <a:latin typeface="Cambria Math"/>
                                </a:rPr>
                                <m:t>=</m:t>
                              </m:r>
                              <m:r>
                                <a:rPr lang="vi-VN" sz="4400" b="1" i="0">
                                  <a:latin typeface="Cambria Math"/>
                                </a:rPr>
                                <m:t>𝟏𝟕</m:t>
                              </m:r>
                            </m:e>
                          </m:mr>
                        </m:m>
                      </m:e>
                    </m:d>
                  </m:oMath>
                </a14:m>
                <a:r>
                  <a:rPr lang="vi-VN" sz="4400" b="1" dirty="0">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d>
                      <m:dPr>
                        <m:begChr m:val="{"/>
                        <m:endChr m:val=""/>
                        <m:ctrlPr>
                          <a:rPr lang="en-US" sz="4400" b="1" i="1">
                            <a:latin typeface="Cambria Math" panose="02040503050406030204" pitchFamily="18" charset="0"/>
                          </a:rPr>
                        </m:ctrlPr>
                      </m:dPr>
                      <m:e>
                        <m:m>
                          <m:mPr>
                            <m:plcHide m:val="on"/>
                            <m:mcs>
                              <m:mc>
                                <m:mcPr>
                                  <m:count m:val="1"/>
                                  <m:mcJc m:val="center"/>
                                </m:mcPr>
                              </m:mc>
                            </m:mcs>
                            <m:ctrlPr>
                              <a:rPr lang="en-US" sz="4400" b="1" i="1">
                                <a:latin typeface="Cambria Math" panose="02040503050406030204" pitchFamily="18" charset="0"/>
                              </a:rPr>
                            </m:ctrlPr>
                          </m:mPr>
                          <m:mr>
                            <m:e>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𝟕</m:t>
                                  </m:r>
                                </m:sub>
                              </m:sSub>
                              <m:r>
                                <a:rPr lang="vi-VN" sz="4400" b="1" i="0">
                                  <a:latin typeface="Cambria Math"/>
                                </a:rPr>
                                <m:t>−</m:t>
                              </m:r>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𝟑</m:t>
                                  </m:r>
                                </m:sub>
                              </m:sSub>
                              <m:r>
                                <a:rPr lang="vi-VN" sz="4400" b="1" i="0">
                                  <a:latin typeface="Cambria Math"/>
                                </a:rPr>
                                <m:t>=</m:t>
                              </m:r>
                              <m:r>
                                <a:rPr lang="vi-VN" sz="4400" b="1" i="0">
                                  <a:latin typeface="Cambria Math"/>
                                </a:rPr>
                                <m:t>𝟖</m:t>
                              </m:r>
                            </m:e>
                          </m:mr>
                          <m:mr>
                            <m:e>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𝟐</m:t>
                                  </m:r>
                                </m:sub>
                              </m:sSub>
                              <m:r>
                                <a:rPr lang="vi-VN" sz="4400" b="1" i="0">
                                  <a:latin typeface="Cambria Math"/>
                                </a:rPr>
                                <m:t>.</m:t>
                              </m:r>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𝟕</m:t>
                                  </m:r>
                                </m:sub>
                              </m:sSub>
                              <m:r>
                                <a:rPr lang="vi-VN" sz="4400" b="1" i="0">
                                  <a:latin typeface="Cambria Math"/>
                                </a:rPr>
                                <m:t>=</m:t>
                              </m:r>
                              <m:r>
                                <a:rPr lang="vi-VN" sz="4400" b="1" i="0">
                                  <a:latin typeface="Cambria Math"/>
                                </a:rPr>
                                <m:t>𝟕𝟓</m:t>
                              </m:r>
                            </m:e>
                          </m:mr>
                        </m:m>
                      </m:e>
                    </m:d>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2209800" y="5105400"/>
                <a:ext cx="19459684" cy="1602683"/>
              </a:xfrm>
              <a:prstGeom prst="rect">
                <a:avLst/>
              </a:prstGeom>
              <a:blipFill>
                <a:blip r:embed="rId2"/>
                <a:stretch>
                  <a:fillRect l="-12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2057400" y="12565559"/>
                <a:ext cx="14900163" cy="769441"/>
              </a:xfrm>
              <a:prstGeom prst="rect">
                <a:avLst/>
              </a:prstGeom>
              <a:noFill/>
            </p:spPr>
            <p:txBody>
              <a:bodyPr wrap="square" rtlCol="0">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Vậy </a:t>
                </a:r>
                <a14:m>
                  <m:oMath xmlns:m="http://schemas.openxmlformats.org/officeDocument/2006/math">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𝟏</m:t>
                        </m:r>
                      </m:sub>
                    </m:sSub>
                    <m:r>
                      <a:rPr lang="vi-VN" sz="4400" b="1" i="0">
                        <a:latin typeface="Cambria Math"/>
                      </a:rPr>
                      <m:t>=</m:t>
                    </m:r>
                    <m:r>
                      <a:rPr lang="vi-VN" sz="4400" b="1" i="0">
                        <a:latin typeface="Cambria Math"/>
                      </a:rPr>
                      <m:t>𝟏𝟔</m:t>
                    </m:r>
                    <m:r>
                      <a:rPr lang="vi-VN" sz="4400" b="1" i="0">
                        <a:latin typeface="Cambria Math"/>
                      </a:rPr>
                      <m:t>;</m:t>
                    </m:r>
                    <m:r>
                      <a:rPr lang="vi-VN" sz="4400" b="1" i="0">
                        <a:latin typeface="Cambria Math"/>
                      </a:rPr>
                      <m:t>𝐝</m:t>
                    </m:r>
                    <m:r>
                      <a:rPr lang="vi-VN" sz="4400" b="1" i="0">
                        <a:latin typeface="Cambria Math"/>
                      </a:rPr>
                      <m:t>=−</m:t>
                    </m:r>
                    <m:r>
                      <a:rPr lang="vi-VN" sz="4400" b="1" i="0">
                        <a:latin typeface="Cambria Math"/>
                      </a:rPr>
                      <m:t>𝟑</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2057400" y="12565559"/>
                <a:ext cx="14900163" cy="769441"/>
              </a:xfrm>
              <a:prstGeom prst="rect">
                <a:avLst/>
              </a:prstGeom>
              <a:blipFill>
                <a:blip r:embed="rId3"/>
                <a:stretch>
                  <a:fillRect l="-1678" t="-16535" b="-354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2057400" y="7764959"/>
                <a:ext cx="16230600" cy="769441"/>
              </a:xfrm>
              <a:prstGeom prst="rect">
                <a:avLst/>
              </a:prstGeom>
            </p:spPr>
            <p:txBody>
              <a:bodyPr wrap="square">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Sử dụng công thức số hạng tổng quát </a:t>
                </a:r>
                <a14:m>
                  <m:oMath xmlns:m="http://schemas.openxmlformats.org/officeDocument/2006/math">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𝐧</m:t>
                        </m:r>
                      </m:sub>
                    </m:sSub>
                    <m:r>
                      <a:rPr lang="vi-VN" sz="4400" b="1" i="0">
                        <a:latin typeface="Cambria Math"/>
                      </a:rPr>
                      <m:t>=</m:t>
                    </m:r>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𝟏</m:t>
                        </m:r>
                      </m:sub>
                    </m:sSub>
                    <m:r>
                      <a:rPr lang="vi-VN" sz="4400" b="1" i="0">
                        <a:latin typeface="Cambria Math"/>
                      </a:rPr>
                      <m:t>+</m:t>
                    </m:r>
                    <m:d>
                      <m:dPr>
                        <m:ctrlPr>
                          <a:rPr lang="en-US" sz="4400" b="1" i="1">
                            <a:latin typeface="Cambria Math" panose="02040503050406030204" pitchFamily="18" charset="0"/>
                          </a:rPr>
                        </m:ctrlPr>
                      </m:dPr>
                      <m:e>
                        <m:r>
                          <a:rPr lang="vi-VN" sz="4400" b="1" i="0">
                            <a:latin typeface="Cambria Math"/>
                          </a:rPr>
                          <m:t>𝐧</m:t>
                        </m:r>
                        <m:r>
                          <a:rPr lang="vi-VN" sz="4400" b="1" i="0">
                            <a:latin typeface="Cambria Math"/>
                          </a:rPr>
                          <m:t>−</m:t>
                        </m:r>
                        <m:r>
                          <a:rPr lang="vi-VN" sz="4400" b="1" i="0">
                            <a:latin typeface="Cambria Math"/>
                          </a:rPr>
                          <m:t>𝟏</m:t>
                        </m:r>
                      </m:e>
                    </m:d>
                    <m:r>
                      <a:rPr lang="vi-VN" sz="4400" b="1" i="0">
                        <a:latin typeface="Cambria Math"/>
                      </a:rPr>
                      <m:t>𝐝</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2057400" y="7764959"/>
                <a:ext cx="16230600" cy="769441"/>
              </a:xfrm>
              <a:prstGeom prst="rect">
                <a:avLst/>
              </a:prstGeom>
              <a:blipFill>
                <a:blip r:embed="rId4"/>
                <a:stretch>
                  <a:fillRect l="-1540" t="-17460" b="-36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2057400" y="8796072"/>
                <a:ext cx="18410708" cy="1602683"/>
              </a:xfrm>
              <a:prstGeom prst="rect">
                <a:avLst/>
              </a:prstGeom>
            </p:spPr>
            <p:txBody>
              <a:bodyPr wrap="square">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a) Ta có</a:t>
                </a: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sz="4400" b="1" i="1">
                            <a:latin typeface="Cambria Math" panose="02040503050406030204" pitchFamily="18" charset="0"/>
                          </a:rPr>
                        </m:ctrlPr>
                      </m:dPr>
                      <m:e>
                        <m:m>
                          <m:mPr>
                            <m:plcHide m:val="on"/>
                            <m:mcs>
                              <m:mc>
                                <m:mcPr>
                                  <m:count m:val="1"/>
                                  <m:mcJc m:val="center"/>
                                </m:mcPr>
                              </m:mc>
                            </m:mcs>
                            <m:ctrlPr>
                              <a:rPr lang="en-US" sz="4400" b="1" i="1">
                                <a:latin typeface="Cambria Math" panose="02040503050406030204" pitchFamily="18" charset="0"/>
                              </a:rPr>
                            </m:ctrlPr>
                          </m:mPr>
                          <m:mr>
                            <m:e>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𝟏</m:t>
                                  </m:r>
                                </m:sub>
                              </m:sSub>
                              <m:r>
                                <a:rPr lang="vi-VN" sz="4400" b="1" i="0">
                                  <a:latin typeface="Cambria Math"/>
                                </a:rPr>
                                <m:t>−</m:t>
                              </m:r>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𝟑</m:t>
                                  </m:r>
                                </m:sub>
                              </m:sSub>
                              <m:r>
                                <a:rPr lang="vi-VN" sz="4400" b="1" i="0">
                                  <a:latin typeface="Cambria Math"/>
                                </a:rPr>
                                <m:t>+</m:t>
                              </m:r>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𝟓</m:t>
                                  </m:r>
                                </m:sub>
                              </m:sSub>
                              <m:r>
                                <a:rPr lang="vi-VN" sz="4400" b="1" i="0">
                                  <a:latin typeface="Cambria Math"/>
                                </a:rPr>
                                <m:t>=</m:t>
                              </m:r>
                              <m:r>
                                <a:rPr lang="vi-VN" sz="4400" b="1" i="0">
                                  <a:latin typeface="Cambria Math"/>
                                </a:rPr>
                                <m:t>𝟏𝟎</m:t>
                              </m:r>
                            </m:e>
                          </m:mr>
                          <m:mr>
                            <m:e>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𝟏</m:t>
                                  </m:r>
                                </m:sub>
                              </m:sSub>
                              <m:r>
                                <a:rPr lang="vi-VN" sz="4400" b="1" i="0">
                                  <a:latin typeface="Cambria Math"/>
                                </a:rPr>
                                <m:t>+</m:t>
                              </m:r>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𝟔</m:t>
                                  </m:r>
                                </m:sub>
                              </m:sSub>
                              <m:r>
                                <a:rPr lang="vi-VN" sz="4400" b="1" i="0">
                                  <a:latin typeface="Cambria Math"/>
                                </a:rPr>
                                <m:t>=</m:t>
                              </m:r>
                              <m:r>
                                <a:rPr lang="vi-VN" sz="4400" b="1" i="0">
                                  <a:latin typeface="Cambria Math"/>
                                </a:rPr>
                                <m:t>𝟏𝟕</m:t>
                              </m:r>
                            </m:e>
                          </m:mr>
                        </m:m>
                      </m:e>
                    </m:d>
                    <m:r>
                      <a:rPr lang="vi-VN" sz="4400" b="1" i="0">
                        <a:latin typeface="Cambria Math"/>
                      </a:rPr>
                      <m:t>⇔</m:t>
                    </m:r>
                    <m:d>
                      <m:dPr>
                        <m:begChr m:val="{"/>
                        <m:endChr m:val=""/>
                        <m:ctrlPr>
                          <a:rPr lang="en-US" sz="4400" b="1" i="1">
                            <a:latin typeface="Cambria Math" panose="02040503050406030204" pitchFamily="18" charset="0"/>
                          </a:rPr>
                        </m:ctrlPr>
                      </m:dPr>
                      <m:e>
                        <m:m>
                          <m:mPr>
                            <m:plcHide m:val="on"/>
                            <m:mcs>
                              <m:mc>
                                <m:mcPr>
                                  <m:count m:val="1"/>
                                  <m:mcJc m:val="center"/>
                                </m:mcPr>
                              </m:mc>
                            </m:mcs>
                            <m:ctrlPr>
                              <a:rPr lang="en-US" sz="4400" b="1" i="1">
                                <a:latin typeface="Cambria Math" panose="02040503050406030204" pitchFamily="18" charset="0"/>
                              </a:rPr>
                            </m:ctrlPr>
                          </m:mPr>
                          <m:mr>
                            <m:e>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𝟏</m:t>
                                  </m:r>
                                </m:sub>
                              </m:sSub>
                              <m:r>
                                <a:rPr lang="vi-VN" sz="4400" b="1" i="0">
                                  <a:latin typeface="Cambria Math"/>
                                </a:rPr>
                                <m:t>−</m:t>
                              </m:r>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𝟏</m:t>
                                      </m:r>
                                    </m:sub>
                                  </m:sSub>
                                  <m:r>
                                    <a:rPr lang="vi-VN" sz="4400" b="1" i="0">
                                      <a:latin typeface="Cambria Math"/>
                                    </a:rPr>
                                    <m:t>+</m:t>
                                  </m:r>
                                  <m:r>
                                    <a:rPr lang="vi-VN" sz="4400" b="1" i="0">
                                      <a:latin typeface="Cambria Math"/>
                                    </a:rPr>
                                    <m:t>𝟐𝐝</m:t>
                                  </m:r>
                                </m:e>
                              </m:d>
                              <m:r>
                                <a:rPr lang="vi-VN" sz="4400" b="1" i="0">
                                  <a:latin typeface="Cambria Math"/>
                                </a:rPr>
                                <m:t>+</m:t>
                              </m:r>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𝟏</m:t>
                                  </m:r>
                                </m:sub>
                              </m:sSub>
                              <m:r>
                                <a:rPr lang="vi-VN" sz="4400" b="1" i="0">
                                  <a:latin typeface="Cambria Math"/>
                                </a:rPr>
                                <m:t>+</m:t>
                              </m:r>
                              <m:r>
                                <a:rPr lang="vi-VN" sz="4400" b="1" i="0">
                                  <a:latin typeface="Cambria Math"/>
                                </a:rPr>
                                <m:t>𝟒𝐝</m:t>
                              </m:r>
                              <m:r>
                                <a:rPr lang="vi-VN" sz="4400" b="1" i="0">
                                  <a:latin typeface="Cambria Math"/>
                                </a:rPr>
                                <m:t>=</m:t>
                              </m:r>
                              <m:r>
                                <a:rPr lang="vi-VN" sz="4400" b="1" i="0">
                                  <a:latin typeface="Cambria Math"/>
                                </a:rPr>
                                <m:t>𝟏𝟎</m:t>
                              </m:r>
                            </m:e>
                          </m:mr>
                          <m:mr>
                            <m:e>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𝟏</m:t>
                                  </m:r>
                                </m:sub>
                              </m:sSub>
                              <m:r>
                                <a:rPr lang="vi-VN" sz="4400" b="1" i="0">
                                  <a:latin typeface="Cambria Math"/>
                                </a:rPr>
                                <m:t>+</m:t>
                              </m:r>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𝟏</m:t>
                                  </m:r>
                                </m:sub>
                              </m:sSub>
                              <m:r>
                                <a:rPr lang="vi-VN" sz="4400" b="1" i="0">
                                  <a:latin typeface="Cambria Math"/>
                                </a:rPr>
                                <m:t>+</m:t>
                              </m:r>
                              <m:r>
                                <a:rPr lang="vi-VN" sz="4400" b="1" i="0">
                                  <a:latin typeface="Cambria Math"/>
                                </a:rPr>
                                <m:t>𝟓𝐝</m:t>
                              </m:r>
                              <m:r>
                                <a:rPr lang="vi-VN" sz="4400" b="1" i="0">
                                  <a:latin typeface="Cambria Math"/>
                                </a:rPr>
                                <m:t>=</m:t>
                              </m:r>
                              <m:r>
                                <a:rPr lang="vi-VN" sz="4400" b="1" i="0">
                                  <a:latin typeface="Cambria Math"/>
                                </a:rPr>
                                <m:t>𝟏𝟕</m:t>
                              </m:r>
                            </m:e>
                          </m:mr>
                        </m:m>
                      </m:e>
                    </m:d>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2057400" y="8796072"/>
                <a:ext cx="18410708" cy="1602683"/>
              </a:xfrm>
              <a:prstGeom prst="rect">
                <a:avLst/>
              </a:prstGeom>
              <a:blipFill>
                <a:blip r:embed="rId5"/>
                <a:stretch>
                  <a:fillRect l="-46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7361708" y="10660559"/>
                <a:ext cx="13258800" cy="160268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vi-VN" sz="4400" b="1" i="0">
                          <a:latin typeface="Cambria Math"/>
                        </a:rPr>
                        <m:t>⇔</m:t>
                      </m:r>
                      <m:d>
                        <m:dPr>
                          <m:begChr m:val="{"/>
                          <m:endChr m:val=""/>
                          <m:ctrlPr>
                            <a:rPr lang="en-US" sz="4400" b="1" i="1">
                              <a:latin typeface="Cambria Math" panose="02040503050406030204" pitchFamily="18" charset="0"/>
                            </a:rPr>
                          </m:ctrlPr>
                        </m:dPr>
                        <m:e>
                          <m:m>
                            <m:mPr>
                              <m:plcHide m:val="on"/>
                              <m:mcs>
                                <m:mc>
                                  <m:mcPr>
                                    <m:count m:val="1"/>
                                    <m:mcJc m:val="center"/>
                                  </m:mcPr>
                                </m:mc>
                              </m:mcs>
                              <m:ctrlPr>
                                <a:rPr lang="en-US" sz="4400" b="1" i="1">
                                  <a:latin typeface="Cambria Math" panose="02040503050406030204" pitchFamily="18" charset="0"/>
                                </a:rPr>
                              </m:ctrlPr>
                            </m:mPr>
                            <m:mr>
                              <m:e>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𝟏</m:t>
                                    </m:r>
                                  </m:sub>
                                </m:sSub>
                                <m:r>
                                  <a:rPr lang="vi-VN" sz="4400" b="1" i="0">
                                    <a:latin typeface="Cambria Math"/>
                                  </a:rPr>
                                  <m:t>+</m:t>
                                </m:r>
                                <m:r>
                                  <a:rPr lang="vi-VN" sz="4400" b="1" i="0">
                                    <a:latin typeface="Cambria Math"/>
                                  </a:rPr>
                                  <m:t>𝟐𝐝</m:t>
                                </m:r>
                                <m:r>
                                  <a:rPr lang="vi-VN" sz="4400" b="1" i="0">
                                    <a:latin typeface="Cambria Math"/>
                                  </a:rPr>
                                  <m:t>=</m:t>
                                </m:r>
                                <m:r>
                                  <a:rPr lang="vi-VN" sz="4400" b="1" i="0">
                                    <a:latin typeface="Cambria Math"/>
                                  </a:rPr>
                                  <m:t>𝟏𝟎</m:t>
                                </m:r>
                              </m:e>
                            </m:mr>
                            <m:mr>
                              <m:e>
                                <m:r>
                                  <a:rPr lang="vi-VN" sz="4400" b="1" i="0">
                                    <a:latin typeface="Cambria Math"/>
                                  </a:rPr>
                                  <m:t>𝟐</m:t>
                                </m:r>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𝟏</m:t>
                                    </m:r>
                                  </m:sub>
                                </m:sSub>
                                <m:r>
                                  <a:rPr lang="vi-VN" sz="4400" b="1" i="0">
                                    <a:latin typeface="Cambria Math"/>
                                  </a:rPr>
                                  <m:t>+</m:t>
                                </m:r>
                                <m:r>
                                  <a:rPr lang="vi-VN" sz="4400" b="1" i="0">
                                    <a:latin typeface="Cambria Math"/>
                                  </a:rPr>
                                  <m:t>𝟓𝐝</m:t>
                                </m:r>
                                <m:r>
                                  <a:rPr lang="vi-VN" sz="4400" b="1" i="0">
                                    <a:latin typeface="Cambria Math"/>
                                  </a:rPr>
                                  <m:t>=</m:t>
                                </m:r>
                                <m:r>
                                  <a:rPr lang="vi-VN" sz="4400" b="1" i="0">
                                    <a:latin typeface="Cambria Math"/>
                                  </a:rPr>
                                  <m:t>𝟏𝟕</m:t>
                                </m:r>
                              </m:e>
                            </m:mr>
                          </m:m>
                        </m:e>
                      </m:d>
                      <m:r>
                        <a:rPr lang="vi-VN" sz="4400" b="1" i="0">
                          <a:latin typeface="Cambria Math"/>
                        </a:rPr>
                        <m:t>⇔</m:t>
                      </m:r>
                      <m:d>
                        <m:dPr>
                          <m:begChr m:val="{"/>
                          <m:endChr m:val=""/>
                          <m:ctrlPr>
                            <a:rPr lang="en-US" sz="4400" b="1" i="1">
                              <a:latin typeface="Cambria Math" panose="02040503050406030204" pitchFamily="18" charset="0"/>
                            </a:rPr>
                          </m:ctrlPr>
                        </m:dPr>
                        <m:e>
                          <m:m>
                            <m:mPr>
                              <m:plcHide m:val="on"/>
                              <m:mcs>
                                <m:mc>
                                  <m:mcPr>
                                    <m:count m:val="1"/>
                                    <m:mcJc m:val="center"/>
                                  </m:mcPr>
                                </m:mc>
                              </m:mcs>
                              <m:ctrlPr>
                                <a:rPr lang="en-US" sz="4400" b="1" i="1">
                                  <a:latin typeface="Cambria Math" panose="02040503050406030204" pitchFamily="18" charset="0"/>
                                </a:rPr>
                              </m:ctrlPr>
                            </m:mPr>
                            <m:mr>
                              <m:e>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𝟏</m:t>
                                    </m:r>
                                  </m:sub>
                                </m:sSub>
                                <m:r>
                                  <a:rPr lang="vi-VN" sz="4400" b="1" i="0">
                                    <a:latin typeface="Cambria Math"/>
                                  </a:rPr>
                                  <m:t>=</m:t>
                                </m:r>
                                <m:r>
                                  <a:rPr lang="vi-VN" sz="4400" b="1" i="0">
                                    <a:latin typeface="Cambria Math"/>
                                  </a:rPr>
                                  <m:t>𝟏𝟔</m:t>
                                </m:r>
                              </m:e>
                            </m:mr>
                            <m:mr>
                              <m:e>
                                <m:r>
                                  <a:rPr lang="vi-VN" sz="4400" b="1" i="0">
                                    <a:latin typeface="Cambria Math"/>
                                  </a:rPr>
                                  <m:t>𝐝</m:t>
                                </m:r>
                                <m:r>
                                  <a:rPr lang="vi-VN" sz="4400" b="1" i="0">
                                    <a:latin typeface="Cambria Math"/>
                                  </a:rPr>
                                  <m:t>=−</m:t>
                                </m:r>
                                <m:r>
                                  <a:rPr lang="vi-VN" sz="4400" b="1" i="0">
                                    <a:latin typeface="Cambria Math"/>
                                  </a:rPr>
                                  <m:t>𝟑</m:t>
                                </m:r>
                              </m:e>
                            </m:mr>
                          </m:m>
                        </m:e>
                      </m:d>
                    </m:oMath>
                  </m:oMathPara>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7" name="Rectangle 26"/>
              <p:cNvSpPr>
                <a:spLocks noRot="1" noChangeAspect="1" noMove="1" noResize="1" noEditPoints="1" noAdjustHandles="1" noChangeArrowheads="1" noChangeShapeType="1" noTextEdit="1"/>
              </p:cNvSpPr>
              <p:nvPr/>
            </p:nvSpPr>
            <p:spPr>
              <a:xfrm>
                <a:off x="7361708" y="10660559"/>
                <a:ext cx="13258800" cy="1602683"/>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3116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par>
                                <p:cTn id="11" presetID="22" presetClass="entr" presetSubtype="8"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150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left)">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left)">
                                      <p:cBhvr>
                                        <p:cTn id="3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p:bldP spid="25" grpId="0"/>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209800" y="1371600"/>
            <a:ext cx="19009829" cy="10591800"/>
          </a:xfrm>
          <a:prstGeom prst="rect">
            <a:avLst/>
          </a:prstGeom>
        </p:spPr>
      </p:pic>
      <p:sp>
        <p:nvSpPr>
          <p:cNvPr id="4" name="Rounded Rectangle 3"/>
          <p:cNvSpPr/>
          <p:nvPr/>
        </p:nvSpPr>
        <p:spPr>
          <a:xfrm>
            <a:off x="1828800" y="0"/>
            <a:ext cx="5714999" cy="1281870"/>
          </a:xfrm>
          <a:prstGeom prst="roundRect">
            <a:avLst/>
          </a:prstGeom>
          <a:solidFill>
            <a:schemeClr val="accent4">
              <a:lumMod val="20000"/>
              <a:lumOff val="80000"/>
            </a:schemeClr>
          </a:solidFill>
          <a:ln w="57150">
            <a:solidFill>
              <a:srgbClr val="FF0000"/>
            </a:solidFill>
          </a:ln>
          <a:effectLst>
            <a:outerShdw blurRad="57150" dist="19050" dir="5400000" algn="ctr" rotWithShape="0">
              <a:srgbClr val="000000">
                <a:alpha val="63000"/>
              </a:srgbClr>
            </a:outerShdw>
          </a:effectLst>
        </p:spPr>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09">
              <a:defRPr/>
            </a:pPr>
            <a:r>
              <a:rPr lang="en-US" sz="44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Bài</a:t>
            </a:r>
            <a:r>
              <a:rPr lang="en-US" sz="4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44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tập</a:t>
            </a:r>
            <a:r>
              <a:rPr lang="en-US" sz="4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3/97 SGK</a:t>
            </a: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589775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762000" y="6920365"/>
            <a:ext cx="22441984" cy="6567035"/>
            <a:chOff x="1220788" y="7162800"/>
            <a:chExt cx="22444581" cy="6567796"/>
          </a:xfrm>
        </p:grpSpPr>
        <p:sp>
          <p:nvSpPr>
            <p:cNvPr id="31" name="Rounded Rectangle 30"/>
            <p:cNvSpPr/>
            <p:nvPr/>
          </p:nvSpPr>
          <p:spPr>
            <a:xfrm>
              <a:off x="1222486" y="7418548"/>
              <a:ext cx="22442883" cy="6312048"/>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0"/>
            <p:cNvGrpSpPr/>
            <p:nvPr/>
          </p:nvGrpSpPr>
          <p:grpSpPr>
            <a:xfrm>
              <a:off x="1220788" y="7162800"/>
              <a:ext cx="3305491" cy="796093"/>
              <a:chOff x="1224542" y="6305967"/>
              <a:chExt cx="3305491" cy="845462"/>
            </a:xfrm>
          </p:grpSpPr>
          <p:sp>
            <p:nvSpPr>
              <p:cNvPr id="33"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4" name="TextBox 33"/>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5" name="Round Diagonal Corner Rectangle 34"/>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6" name="Group 49"/>
          <p:cNvGrpSpPr/>
          <p:nvPr/>
        </p:nvGrpSpPr>
        <p:grpSpPr>
          <a:xfrm>
            <a:off x="685800" y="3505201"/>
            <a:ext cx="22518184" cy="3343422"/>
            <a:chOff x="1175570" y="2468561"/>
            <a:chExt cx="22520791" cy="3343809"/>
          </a:xfrm>
        </p:grpSpPr>
        <p:sp>
          <p:nvSpPr>
            <p:cNvPr id="7" name="Rounded Rectangle 6"/>
            <p:cNvSpPr/>
            <p:nvPr/>
          </p:nvSpPr>
          <p:spPr>
            <a:xfrm>
              <a:off x="1175570" y="2872596"/>
              <a:ext cx="22520791" cy="2939774"/>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2"/>
            <p:cNvGrpSpPr/>
            <p:nvPr/>
          </p:nvGrpSpPr>
          <p:grpSpPr>
            <a:xfrm>
              <a:off x="1175570" y="2468561"/>
              <a:ext cx="4953573" cy="914505"/>
              <a:chOff x="1175570" y="1834705"/>
              <a:chExt cx="5403433" cy="997557"/>
            </a:xfrm>
          </p:grpSpPr>
          <p:sp>
            <p:nvSpPr>
              <p:cNvPr id="9" name="Freeform 20"/>
              <p:cNvSpPr>
                <a:spLocks/>
              </p:cNvSpPr>
              <p:nvPr/>
            </p:nvSpPr>
            <p:spPr bwMode="auto">
              <a:xfrm rot="16200000" flipV="1">
                <a:off x="3646497" y="-44152"/>
                <a:ext cx="836967" cy="4876422"/>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0" name="TextBox 9"/>
              <p:cNvSpPr txBox="1"/>
              <p:nvPr/>
            </p:nvSpPr>
            <p:spPr>
              <a:xfrm>
                <a:off x="2129750" y="1992847"/>
                <a:ext cx="4449253" cy="839415"/>
              </a:xfrm>
              <a:prstGeom prst="rect">
                <a:avLst/>
              </a:prstGeom>
              <a:noFill/>
            </p:spPr>
            <p:txBody>
              <a:bodyPr wrap="none" rtlCol="0">
                <a:spAutoFit/>
              </a:bodyPr>
              <a:lstStyle/>
              <a:p>
                <a:r>
                  <a:rPr lang="vi-VN" sz="4400" b="1" dirty="0">
                    <a:solidFill>
                      <a:schemeClr val="bg1"/>
                    </a:solidFill>
                    <a:latin typeface="Tahoma" pitchFamily="34" charset="0"/>
                    <a:ea typeface="Tahoma" pitchFamily="34" charset="0"/>
                    <a:cs typeface="Tahoma" pitchFamily="34" charset="0"/>
                  </a:rPr>
                  <a:t>Bài tập </a:t>
                </a:r>
                <a:r>
                  <a:rPr lang="en-US" sz="4400" b="1" dirty="0">
                    <a:solidFill>
                      <a:schemeClr val="bg1"/>
                    </a:solidFill>
                    <a:latin typeface="Tahoma" pitchFamily="34" charset="0"/>
                    <a:ea typeface="Tahoma" pitchFamily="34" charset="0"/>
                    <a:cs typeface="Tahoma" pitchFamily="34" charset="0"/>
                  </a:rPr>
                  <a:t>2a/97</a:t>
                </a:r>
              </a:p>
            </p:txBody>
          </p:sp>
          <p:sp>
            <p:nvSpPr>
              <p:cNvPr id="11" name="Round Diagonal Corner Rectangle 10"/>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2"/>
              <p:cNvGrpSpPr/>
              <p:nvPr/>
            </p:nvGrpSpPr>
            <p:grpSpPr>
              <a:xfrm>
                <a:off x="1314846" y="1951291"/>
                <a:ext cx="756925" cy="699372"/>
                <a:chOff x="7440266" y="3398551"/>
                <a:chExt cx="757238" cy="765175"/>
              </a:xfrm>
              <a:solidFill>
                <a:srgbClr val="999158"/>
              </a:solidFill>
            </p:grpSpPr>
            <p:sp>
              <p:nvSpPr>
                <p:cNvPr id="13"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4"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5"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6"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7"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8"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9"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p:sp>
        <p:nvSpPr>
          <p:cNvPr id="21" name="Rectangle 20"/>
          <p:cNvSpPr/>
          <p:nvPr/>
        </p:nvSpPr>
        <p:spPr>
          <a:xfrm>
            <a:off x="1818238" y="4114800"/>
            <a:ext cx="22032362" cy="969946"/>
          </a:xfrm>
          <a:prstGeom prst="rect">
            <a:avLst/>
          </a:prstGeom>
        </p:spPr>
        <p:txBody>
          <a:bodyPr wrap="square">
            <a:spAutoFit/>
          </a:bodyPr>
          <a:lstStyle/>
          <a:p>
            <a:pPr>
              <a:lnSpc>
                <a:spcPct val="150000"/>
              </a:lnSpc>
              <a:spcAft>
                <a:spcPts val="800"/>
              </a:spcAft>
            </a:pPr>
            <a:r>
              <a:rPr lang="vi-VN" sz="4400" b="1" dirty="0">
                <a:latin typeface="Tahoma" panose="020B0604030504040204" pitchFamily="34" charset="0"/>
                <a:ea typeface="Tahoma" panose="020B0604030504040204" pitchFamily="34" charset="0"/>
                <a:cs typeface="Tahoma" panose="020B0604030504040204" pitchFamily="34" charset="0"/>
              </a:rPr>
              <a:t>Tìm số hạng đầu và công sai của các cấp số cộng sau, biết </a:t>
            </a:r>
            <a:endParaRPr lang="en-US" sz="4400" b="1" dirty="0">
              <a:latin typeface="Tahoma" pitchFamily="34" charset="0"/>
              <a:ea typeface="Tahoma" pitchFamily="34" charset="0"/>
              <a:cs typeface="Tahoma" pitchFamily="34" charset="0"/>
            </a:endParaRPr>
          </a:p>
        </p:txBody>
      </p:sp>
      <mc:AlternateContent xmlns:mc="http://schemas.openxmlformats.org/markup-compatibility/2006" xmlns:a14="http://schemas.microsoft.com/office/drawing/2010/main">
        <mc:Choice Requires="a14">
          <p:sp>
            <p:nvSpPr>
              <p:cNvPr id="23" name="Rectangle 22"/>
              <p:cNvSpPr/>
              <p:nvPr/>
            </p:nvSpPr>
            <p:spPr>
              <a:xfrm>
                <a:off x="2209800" y="5105400"/>
                <a:ext cx="19459684" cy="1602683"/>
              </a:xfrm>
              <a:prstGeom prst="rect">
                <a:avLst/>
              </a:prstGeom>
            </p:spPr>
            <p:txBody>
              <a:bodyPr wrap="square">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d>
                      <m:dPr>
                        <m:begChr m:val="{"/>
                        <m:endChr m:val=""/>
                        <m:ctrlPr>
                          <a:rPr lang="en-US" sz="4400" b="1" i="1">
                            <a:latin typeface="Cambria Math" panose="02040503050406030204" pitchFamily="18" charset="0"/>
                          </a:rPr>
                        </m:ctrlPr>
                      </m:dPr>
                      <m:e>
                        <m:m>
                          <m:mPr>
                            <m:plcHide m:val="on"/>
                            <m:mcs>
                              <m:mc>
                                <m:mcPr>
                                  <m:count m:val="1"/>
                                  <m:mcJc m:val="center"/>
                                </m:mcPr>
                              </m:mc>
                            </m:mcs>
                            <m:ctrlPr>
                              <a:rPr lang="en-US" sz="4400" b="1" i="1">
                                <a:latin typeface="Cambria Math" panose="02040503050406030204" pitchFamily="18" charset="0"/>
                              </a:rPr>
                            </m:ctrlPr>
                          </m:mPr>
                          <m:mr>
                            <m:e>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𝟏</m:t>
                                  </m:r>
                                </m:sub>
                              </m:sSub>
                              <m:r>
                                <a:rPr lang="vi-VN" sz="4400" b="1" i="0">
                                  <a:latin typeface="Cambria Math"/>
                                </a:rPr>
                                <m:t>−</m:t>
                              </m:r>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𝟑</m:t>
                                  </m:r>
                                </m:sub>
                              </m:sSub>
                              <m:r>
                                <a:rPr lang="vi-VN" sz="4400" b="1" i="0">
                                  <a:latin typeface="Cambria Math"/>
                                </a:rPr>
                                <m:t>+</m:t>
                              </m:r>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𝟓</m:t>
                                  </m:r>
                                </m:sub>
                              </m:sSub>
                              <m:r>
                                <a:rPr lang="vi-VN" sz="4400" b="1" i="0">
                                  <a:latin typeface="Cambria Math"/>
                                </a:rPr>
                                <m:t>=</m:t>
                              </m:r>
                              <m:r>
                                <a:rPr lang="vi-VN" sz="4400" b="1" i="0">
                                  <a:latin typeface="Cambria Math"/>
                                </a:rPr>
                                <m:t>𝟏𝟎</m:t>
                              </m:r>
                            </m:e>
                          </m:mr>
                          <m:mr>
                            <m:e>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𝟏</m:t>
                                  </m:r>
                                </m:sub>
                              </m:sSub>
                              <m:r>
                                <a:rPr lang="vi-VN" sz="4400" b="1" i="0">
                                  <a:latin typeface="Cambria Math"/>
                                </a:rPr>
                                <m:t>+</m:t>
                              </m:r>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𝟔</m:t>
                                  </m:r>
                                </m:sub>
                              </m:sSub>
                              <m:r>
                                <a:rPr lang="vi-VN" sz="4400" b="1" i="0">
                                  <a:latin typeface="Cambria Math"/>
                                </a:rPr>
                                <m:t>=</m:t>
                              </m:r>
                              <m:r>
                                <a:rPr lang="vi-VN" sz="4400" b="1" i="0">
                                  <a:latin typeface="Cambria Math"/>
                                </a:rPr>
                                <m:t>𝟏𝟕</m:t>
                              </m:r>
                            </m:e>
                          </m:mr>
                        </m:m>
                      </m:e>
                    </m:d>
                  </m:oMath>
                </a14:m>
                <a:r>
                  <a:rPr lang="vi-VN" sz="4400" b="1" dirty="0">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d>
                      <m:dPr>
                        <m:begChr m:val="{"/>
                        <m:endChr m:val=""/>
                        <m:ctrlPr>
                          <a:rPr lang="en-US" sz="4400" b="1" i="1">
                            <a:latin typeface="Cambria Math" panose="02040503050406030204" pitchFamily="18" charset="0"/>
                          </a:rPr>
                        </m:ctrlPr>
                      </m:dPr>
                      <m:e>
                        <m:m>
                          <m:mPr>
                            <m:plcHide m:val="on"/>
                            <m:mcs>
                              <m:mc>
                                <m:mcPr>
                                  <m:count m:val="1"/>
                                  <m:mcJc m:val="center"/>
                                </m:mcPr>
                              </m:mc>
                            </m:mcs>
                            <m:ctrlPr>
                              <a:rPr lang="en-US" sz="4400" b="1" i="1">
                                <a:latin typeface="Cambria Math" panose="02040503050406030204" pitchFamily="18" charset="0"/>
                              </a:rPr>
                            </m:ctrlPr>
                          </m:mPr>
                          <m:mr>
                            <m:e>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𝟕</m:t>
                                  </m:r>
                                </m:sub>
                              </m:sSub>
                              <m:r>
                                <a:rPr lang="vi-VN" sz="4400" b="1" i="0">
                                  <a:latin typeface="Cambria Math"/>
                                </a:rPr>
                                <m:t>−</m:t>
                              </m:r>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𝟑</m:t>
                                  </m:r>
                                </m:sub>
                              </m:sSub>
                              <m:r>
                                <a:rPr lang="vi-VN" sz="4400" b="1" i="0">
                                  <a:latin typeface="Cambria Math"/>
                                </a:rPr>
                                <m:t>=</m:t>
                              </m:r>
                              <m:r>
                                <a:rPr lang="vi-VN" sz="4400" b="1" i="0">
                                  <a:latin typeface="Cambria Math"/>
                                </a:rPr>
                                <m:t>𝟖</m:t>
                              </m:r>
                            </m:e>
                          </m:mr>
                          <m:mr>
                            <m:e>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𝟐</m:t>
                                  </m:r>
                                </m:sub>
                              </m:sSub>
                              <m:r>
                                <a:rPr lang="vi-VN" sz="4400" b="1" i="0">
                                  <a:latin typeface="Cambria Math"/>
                                </a:rPr>
                                <m:t>.</m:t>
                              </m:r>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𝟕</m:t>
                                  </m:r>
                                </m:sub>
                              </m:sSub>
                              <m:r>
                                <a:rPr lang="vi-VN" sz="4400" b="1" i="0">
                                  <a:latin typeface="Cambria Math"/>
                                </a:rPr>
                                <m:t>=</m:t>
                              </m:r>
                              <m:r>
                                <a:rPr lang="vi-VN" sz="4400" b="1" i="0">
                                  <a:latin typeface="Cambria Math"/>
                                </a:rPr>
                                <m:t>𝟕𝟓</m:t>
                              </m:r>
                            </m:e>
                          </m:mr>
                        </m:m>
                      </m:e>
                    </m:d>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2209800" y="5105400"/>
                <a:ext cx="19459684" cy="1602683"/>
              </a:xfrm>
              <a:prstGeom prst="rect">
                <a:avLst/>
              </a:prstGeom>
              <a:blipFill>
                <a:blip r:embed="rId2"/>
                <a:stretch>
                  <a:fillRect l="-12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2257316" y="12260759"/>
                <a:ext cx="14900163" cy="769441"/>
              </a:xfrm>
              <a:prstGeom prst="rect">
                <a:avLst/>
              </a:prstGeom>
              <a:noFill/>
            </p:spPr>
            <p:txBody>
              <a:bodyPr wrap="square" rtlCol="0">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Vậy </a:t>
                </a:r>
                <a14:m>
                  <m:oMath xmlns:m="http://schemas.openxmlformats.org/officeDocument/2006/math">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𝟏</m:t>
                        </m:r>
                      </m:sub>
                    </m:sSub>
                    <m:r>
                      <a:rPr lang="vi-VN" sz="4400" b="1" i="0">
                        <a:latin typeface="Cambria Math"/>
                      </a:rPr>
                      <m:t>=</m:t>
                    </m:r>
                    <m:r>
                      <a:rPr lang="vi-VN" sz="4400" b="1" i="0">
                        <a:latin typeface="Cambria Math"/>
                      </a:rPr>
                      <m:t>𝟑</m:t>
                    </m:r>
                  </m:oMath>
                </a14:m>
                <a:r>
                  <a:rPr lang="vi-VN" sz="4400" b="1" dirty="0">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vi-VN" sz="4400" b="1" i="0">
                        <a:latin typeface="Cambria Math"/>
                      </a:rPr>
                      <m:t>𝐝</m:t>
                    </m:r>
                    <m:r>
                      <a:rPr lang="vi-VN" sz="4400" b="1" i="0">
                        <a:latin typeface="Cambria Math"/>
                      </a:rPr>
                      <m:t>=</m:t>
                    </m:r>
                    <m:r>
                      <a:rPr lang="vi-VN" sz="4400" b="1" i="0">
                        <a:latin typeface="Cambria Math"/>
                      </a:rPr>
                      <m:t>𝟐</m:t>
                    </m:r>
                  </m:oMath>
                </a14:m>
                <a:r>
                  <a:rPr lang="vi-VN" sz="4400" b="1" dirty="0">
                    <a:latin typeface="Tahoma" panose="020B0604030504040204" pitchFamily="34" charset="0"/>
                    <a:ea typeface="Tahoma" panose="020B0604030504040204" pitchFamily="34" charset="0"/>
                    <a:cs typeface="Tahoma" panose="020B0604030504040204" pitchFamily="34" charset="0"/>
                  </a:rPr>
                  <a:t>  hoặc </a:t>
                </a:r>
                <a14:m>
                  <m:oMath xmlns:m="http://schemas.openxmlformats.org/officeDocument/2006/math">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𝟏</m:t>
                        </m:r>
                      </m:sub>
                    </m:sSub>
                    <m:r>
                      <a:rPr lang="vi-VN" sz="4400" b="1" i="0">
                        <a:latin typeface="Cambria Math"/>
                      </a:rPr>
                      <m:t>=−</m:t>
                    </m:r>
                    <m:r>
                      <a:rPr lang="vi-VN" sz="4400" b="1" i="0">
                        <a:latin typeface="Cambria Math"/>
                      </a:rPr>
                      <m:t>𝟏𝟕</m:t>
                    </m:r>
                  </m:oMath>
                </a14:m>
                <a:r>
                  <a:rPr lang="vi-VN" sz="4400" b="1" dirty="0">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r>
                      <a:rPr lang="vi-VN" sz="4400" b="1" i="0">
                        <a:latin typeface="Cambria Math"/>
                      </a:rPr>
                      <m:t>𝐝</m:t>
                    </m:r>
                    <m:r>
                      <a:rPr lang="vi-VN" sz="4400" b="1" i="0">
                        <a:latin typeface="Cambria Math"/>
                      </a:rPr>
                      <m:t>=</m:t>
                    </m:r>
                    <m:r>
                      <a:rPr lang="vi-VN" sz="4400" b="1" i="0">
                        <a:latin typeface="Cambria Math"/>
                      </a:rPr>
                      <m:t>𝟐</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2257316" y="12260759"/>
                <a:ext cx="14900163" cy="769441"/>
              </a:xfrm>
              <a:prstGeom prst="rect">
                <a:avLst/>
              </a:prstGeom>
              <a:blipFill>
                <a:blip r:embed="rId3"/>
                <a:stretch>
                  <a:fillRect l="-1636" t="-16535" b="-354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Rectangle 24"/>
              <p:cNvSpPr/>
              <p:nvPr/>
            </p:nvSpPr>
            <p:spPr>
              <a:xfrm>
                <a:off x="2257316" y="7617517"/>
                <a:ext cx="19612084" cy="1602683"/>
              </a:xfrm>
              <a:prstGeom prst="rect">
                <a:avLst/>
              </a:prstGeom>
            </p:spPr>
            <p:txBody>
              <a:bodyPr wrap="square">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b) Ta có:</a:t>
                </a:r>
                <a14:m>
                  <m:oMath xmlns:m="http://schemas.openxmlformats.org/officeDocument/2006/math">
                    <m:d>
                      <m:dPr>
                        <m:begChr m:val="{"/>
                        <m:endChr m:val=""/>
                        <m:ctrlPr>
                          <a:rPr lang="en-US" sz="4400" b="1" i="1">
                            <a:latin typeface="Cambria Math" panose="02040503050406030204" pitchFamily="18" charset="0"/>
                          </a:rPr>
                        </m:ctrlPr>
                      </m:dPr>
                      <m:e>
                        <m:m>
                          <m:mPr>
                            <m:plcHide m:val="on"/>
                            <m:mcs>
                              <m:mc>
                                <m:mcPr>
                                  <m:count m:val="1"/>
                                  <m:mcJc m:val="center"/>
                                </m:mcPr>
                              </m:mc>
                            </m:mcs>
                            <m:ctrlPr>
                              <a:rPr lang="en-US" sz="4400" b="1" i="1">
                                <a:latin typeface="Cambria Math" panose="02040503050406030204" pitchFamily="18" charset="0"/>
                              </a:rPr>
                            </m:ctrlPr>
                          </m:mPr>
                          <m:mr>
                            <m:e>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𝟕</m:t>
                                  </m:r>
                                </m:sub>
                              </m:sSub>
                              <m:r>
                                <a:rPr lang="vi-VN" sz="4400" b="1" i="0">
                                  <a:latin typeface="Cambria Math"/>
                                </a:rPr>
                                <m:t>−</m:t>
                              </m:r>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𝟑</m:t>
                                  </m:r>
                                </m:sub>
                              </m:sSub>
                              <m:r>
                                <a:rPr lang="vi-VN" sz="4400" b="1" i="0">
                                  <a:latin typeface="Cambria Math"/>
                                </a:rPr>
                                <m:t>=</m:t>
                              </m:r>
                              <m:r>
                                <a:rPr lang="vi-VN" sz="4400" b="1" i="0">
                                  <a:latin typeface="Cambria Math"/>
                                </a:rPr>
                                <m:t>𝟖</m:t>
                              </m:r>
                            </m:e>
                          </m:mr>
                          <m:mr>
                            <m:e>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𝟐</m:t>
                                  </m:r>
                                </m:sub>
                              </m:sSub>
                              <m:r>
                                <a:rPr lang="vi-VN" sz="4400" b="1" i="0">
                                  <a:latin typeface="Cambria Math"/>
                                </a:rPr>
                                <m:t>.</m:t>
                              </m:r>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𝟕</m:t>
                                  </m:r>
                                </m:sub>
                              </m:sSub>
                              <m:r>
                                <a:rPr lang="vi-VN" sz="4400" b="1" i="0">
                                  <a:latin typeface="Cambria Math"/>
                                </a:rPr>
                                <m:t>=</m:t>
                              </m:r>
                              <m:r>
                                <a:rPr lang="vi-VN" sz="4400" b="1" i="0">
                                  <a:latin typeface="Cambria Math"/>
                                </a:rPr>
                                <m:t>𝟕𝟓</m:t>
                              </m:r>
                            </m:e>
                          </m:mr>
                        </m:m>
                      </m:e>
                    </m:d>
                    <m:r>
                      <a:rPr lang="vi-VN" sz="4400" b="1" i="0">
                        <a:latin typeface="Cambria Math"/>
                      </a:rPr>
                      <m:t>⇔</m:t>
                    </m:r>
                    <m:d>
                      <m:dPr>
                        <m:begChr m:val="{"/>
                        <m:endChr m:val=""/>
                        <m:ctrlPr>
                          <a:rPr lang="en-US" sz="4400" b="1" i="1">
                            <a:latin typeface="Cambria Math" panose="02040503050406030204" pitchFamily="18" charset="0"/>
                          </a:rPr>
                        </m:ctrlPr>
                      </m:dPr>
                      <m:e>
                        <m:m>
                          <m:mPr>
                            <m:plcHide m:val="on"/>
                            <m:mcs>
                              <m:mc>
                                <m:mcPr>
                                  <m:count m:val="1"/>
                                  <m:mcJc m:val="center"/>
                                </m:mcPr>
                              </m:mc>
                            </m:mcs>
                            <m:ctrlPr>
                              <a:rPr lang="en-US" sz="4400" b="1" i="1">
                                <a:latin typeface="Cambria Math" panose="02040503050406030204" pitchFamily="18" charset="0"/>
                              </a:rPr>
                            </m:ctrlPr>
                          </m:mPr>
                          <m:mr>
                            <m:e>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𝟏</m:t>
                                  </m:r>
                                </m:sub>
                              </m:sSub>
                              <m:r>
                                <a:rPr lang="vi-VN" sz="4400" b="1" i="0">
                                  <a:latin typeface="Cambria Math"/>
                                </a:rPr>
                                <m:t>+</m:t>
                              </m:r>
                              <m:r>
                                <a:rPr lang="vi-VN" sz="4400" b="1" i="0">
                                  <a:latin typeface="Cambria Math"/>
                                </a:rPr>
                                <m:t>𝟔𝐝</m:t>
                              </m:r>
                              <m:r>
                                <a:rPr lang="vi-VN" sz="4400" b="1" i="0">
                                  <a:latin typeface="Cambria Math"/>
                                </a:rPr>
                                <m:t>−</m:t>
                              </m:r>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𝟏</m:t>
                                      </m:r>
                                    </m:sub>
                                  </m:sSub>
                                  <m:r>
                                    <a:rPr lang="vi-VN" sz="4400" b="1" i="0">
                                      <a:latin typeface="Cambria Math"/>
                                    </a:rPr>
                                    <m:t>+</m:t>
                                  </m:r>
                                  <m:r>
                                    <a:rPr lang="vi-VN" sz="4400" b="1" i="0">
                                      <a:latin typeface="Cambria Math"/>
                                    </a:rPr>
                                    <m:t>𝟐𝐝</m:t>
                                  </m:r>
                                </m:e>
                              </m:d>
                              <m:r>
                                <a:rPr lang="vi-VN" sz="4400" b="1" i="0">
                                  <a:latin typeface="Cambria Math"/>
                                </a:rPr>
                                <m:t>=</m:t>
                              </m:r>
                              <m:r>
                                <a:rPr lang="vi-VN" sz="4400" b="1" i="0">
                                  <a:latin typeface="Cambria Math"/>
                                </a:rPr>
                                <m:t>𝟖</m:t>
                              </m:r>
                            </m:e>
                          </m:mr>
                          <m:mr>
                            <m:e>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𝟏</m:t>
                                      </m:r>
                                    </m:sub>
                                  </m:sSub>
                                  <m:r>
                                    <a:rPr lang="vi-VN" sz="4400" b="1" i="0">
                                      <a:latin typeface="Cambria Math"/>
                                    </a:rPr>
                                    <m:t>+</m:t>
                                  </m:r>
                                  <m:r>
                                    <a:rPr lang="vi-VN" sz="4400" b="1" i="0">
                                      <a:latin typeface="Cambria Math"/>
                                    </a:rPr>
                                    <m:t>𝐝</m:t>
                                  </m:r>
                                </m:e>
                              </m:d>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𝟏</m:t>
                                      </m:r>
                                    </m:sub>
                                  </m:sSub>
                                  <m:r>
                                    <a:rPr lang="vi-VN" sz="4400" b="1" i="0">
                                      <a:latin typeface="Cambria Math"/>
                                    </a:rPr>
                                    <m:t>+</m:t>
                                  </m:r>
                                  <m:r>
                                    <a:rPr lang="vi-VN" sz="4400" b="1" i="0">
                                      <a:latin typeface="Cambria Math"/>
                                    </a:rPr>
                                    <m:t>𝟔𝐝</m:t>
                                  </m:r>
                                </m:e>
                              </m:d>
                              <m:r>
                                <a:rPr lang="vi-VN" sz="4400" b="1" i="0">
                                  <a:latin typeface="Cambria Math"/>
                                </a:rPr>
                                <m:t>=</m:t>
                              </m:r>
                              <m:r>
                                <a:rPr lang="vi-VN" sz="4400" b="1" i="0">
                                  <a:latin typeface="Cambria Math"/>
                                </a:rPr>
                                <m:t>𝟕𝟓</m:t>
                              </m:r>
                            </m:e>
                          </m:mr>
                        </m:m>
                      </m:e>
                    </m:d>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2257316" y="7617517"/>
                <a:ext cx="19612084" cy="1602683"/>
              </a:xfrm>
              <a:prstGeom prst="rect">
                <a:avLst/>
              </a:prstGeom>
              <a:blipFill>
                <a:blip r:embed="rId4"/>
                <a:stretch>
                  <a:fillRect l="-12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2257316" y="9287642"/>
                <a:ext cx="19126200" cy="259955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4400" b="1" i="0" smtClean="0">
                          <a:latin typeface="Cambria Math" panose="02040503050406030204" pitchFamily="18" charset="0"/>
                        </a:rPr>
                        <m:t>                 </m:t>
                      </m:r>
                      <m:r>
                        <a:rPr lang="vi-VN" sz="4400" b="1" i="0">
                          <a:latin typeface="Cambria Math"/>
                        </a:rPr>
                        <m:t>⇔</m:t>
                      </m:r>
                      <m:d>
                        <m:dPr>
                          <m:begChr m:val="{"/>
                          <m:endChr m:val=""/>
                          <m:ctrlPr>
                            <a:rPr lang="en-US" sz="4400" b="1" i="1">
                              <a:latin typeface="Cambria Math" panose="02040503050406030204" pitchFamily="18" charset="0"/>
                            </a:rPr>
                          </m:ctrlPr>
                        </m:dPr>
                        <m:e>
                          <m:m>
                            <m:mPr>
                              <m:plcHide m:val="on"/>
                              <m:mcs>
                                <m:mc>
                                  <m:mcPr>
                                    <m:count m:val="1"/>
                                    <m:mcJc m:val="center"/>
                                  </m:mcPr>
                                </m:mc>
                              </m:mcs>
                              <m:ctrlPr>
                                <a:rPr lang="en-US" sz="4400" b="1" i="1">
                                  <a:latin typeface="Cambria Math" panose="02040503050406030204" pitchFamily="18" charset="0"/>
                                </a:rPr>
                              </m:ctrlPr>
                            </m:mPr>
                            <m:mr>
                              <m:e>
                                <m:r>
                                  <a:rPr lang="vi-VN" sz="4400" b="1" i="0">
                                    <a:latin typeface="Cambria Math"/>
                                  </a:rPr>
                                  <m:t>𝐝</m:t>
                                </m:r>
                                <m:r>
                                  <a:rPr lang="vi-VN" sz="4400" b="1" i="0">
                                    <a:latin typeface="Cambria Math"/>
                                  </a:rPr>
                                  <m:t>=</m:t>
                                </m:r>
                                <m:r>
                                  <a:rPr lang="vi-VN" sz="4400" b="1" i="0">
                                    <a:latin typeface="Cambria Math"/>
                                  </a:rPr>
                                  <m:t>𝟐</m:t>
                                </m:r>
                              </m:e>
                            </m:mr>
                            <m:mr>
                              <m:e>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𝟏</m:t>
                                        </m:r>
                                      </m:sub>
                                    </m:sSub>
                                    <m:r>
                                      <a:rPr lang="vi-VN" sz="4400" b="1" i="0">
                                        <a:latin typeface="Cambria Math"/>
                                      </a:rPr>
                                      <m:t>+</m:t>
                                    </m:r>
                                    <m:r>
                                      <a:rPr lang="vi-VN" sz="4400" b="1" i="0">
                                        <a:latin typeface="Cambria Math"/>
                                      </a:rPr>
                                      <m:t>𝟐</m:t>
                                    </m:r>
                                  </m:e>
                                </m:d>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𝟏</m:t>
                                        </m:r>
                                      </m:sub>
                                    </m:sSub>
                                    <m:r>
                                      <a:rPr lang="vi-VN" sz="4400" b="1" i="0">
                                        <a:latin typeface="Cambria Math"/>
                                      </a:rPr>
                                      <m:t>+</m:t>
                                    </m:r>
                                    <m:r>
                                      <a:rPr lang="vi-VN" sz="4400" b="1" i="0">
                                        <a:latin typeface="Cambria Math"/>
                                      </a:rPr>
                                      <m:t>𝟏𝟐</m:t>
                                    </m:r>
                                  </m:e>
                                </m:d>
                                <m:r>
                                  <a:rPr lang="vi-VN" sz="4400" b="1" i="0">
                                    <a:latin typeface="Cambria Math"/>
                                  </a:rPr>
                                  <m:t>=</m:t>
                                </m:r>
                                <m:r>
                                  <a:rPr lang="vi-VN" sz="4400" b="1" i="0">
                                    <a:latin typeface="Cambria Math"/>
                                  </a:rPr>
                                  <m:t>𝟕𝟓</m:t>
                                </m:r>
                              </m:e>
                            </m:mr>
                          </m:m>
                        </m:e>
                      </m:d>
                      <m:r>
                        <a:rPr lang="vi-VN" sz="4400" b="1" i="0">
                          <a:latin typeface="Cambria Math"/>
                        </a:rPr>
                        <m:t>⇔</m:t>
                      </m:r>
                      <m:d>
                        <m:dPr>
                          <m:begChr m:val="["/>
                          <m:endChr m:val=""/>
                          <m:ctrlPr>
                            <a:rPr lang="en-US" sz="4400" b="1" i="1">
                              <a:latin typeface="Cambria Math" panose="02040503050406030204" pitchFamily="18" charset="0"/>
                            </a:rPr>
                          </m:ctrlPr>
                        </m:dPr>
                        <m:e>
                          <m:m>
                            <m:mPr>
                              <m:plcHide m:val="on"/>
                              <m:mcs>
                                <m:mc>
                                  <m:mcPr>
                                    <m:count m:val="1"/>
                                    <m:mcJc m:val="center"/>
                                  </m:mcPr>
                                </m:mc>
                              </m:mcs>
                              <m:ctrlPr>
                                <a:rPr lang="en-US" sz="4400" b="1" i="1">
                                  <a:latin typeface="Cambria Math" panose="02040503050406030204" pitchFamily="18" charset="0"/>
                                </a:rPr>
                              </m:ctrlPr>
                            </m:mPr>
                            <m:mr>
                              <m:e>
                                <m:r>
                                  <a:rPr lang="vi-VN" sz="4400" b="1" i="0">
                                    <a:latin typeface="Cambria Math"/>
                                  </a:rPr>
                                  <m:t>𝐝</m:t>
                                </m:r>
                                <m:r>
                                  <a:rPr lang="vi-VN" sz="4400" b="1" i="0">
                                    <a:latin typeface="Cambria Math"/>
                                  </a:rPr>
                                  <m:t>=</m:t>
                                </m:r>
                                <m:r>
                                  <a:rPr lang="vi-VN" sz="4400" b="1" i="0">
                                    <a:latin typeface="Cambria Math"/>
                                  </a:rPr>
                                  <m:t>𝟐</m:t>
                                </m:r>
                              </m:e>
                            </m:mr>
                            <m:mr>
                              <m:e>
                                <m:sSubSup>
                                  <m:sSubSupPr>
                                    <m:ctrlPr>
                                      <a:rPr lang="en-US" sz="4400" b="1" i="1">
                                        <a:latin typeface="Cambria Math" panose="02040503050406030204" pitchFamily="18" charset="0"/>
                                      </a:rPr>
                                    </m:ctrlPr>
                                  </m:sSubSupPr>
                                  <m:e>
                                    <m:r>
                                      <a:rPr lang="vi-VN" sz="4400" b="1" i="0">
                                        <a:latin typeface="Cambria Math"/>
                                      </a:rPr>
                                      <m:t>𝐮</m:t>
                                    </m:r>
                                  </m:e>
                                  <m:sub>
                                    <m:r>
                                      <a:rPr lang="vi-VN" sz="4400" b="1" i="0">
                                        <a:latin typeface="Cambria Math"/>
                                      </a:rPr>
                                      <m:t>𝟏</m:t>
                                    </m:r>
                                  </m:sub>
                                  <m:sup>
                                    <m:r>
                                      <a:rPr lang="vi-VN" sz="4400" b="1" i="0">
                                        <a:latin typeface="Cambria Math"/>
                                      </a:rPr>
                                      <m:t>𝟐</m:t>
                                    </m:r>
                                  </m:sup>
                                </m:sSubSup>
                                <m:r>
                                  <a:rPr lang="vi-VN" sz="4400" b="1" i="0">
                                    <a:latin typeface="Cambria Math"/>
                                  </a:rPr>
                                  <m:t>+</m:t>
                                </m:r>
                                <m:r>
                                  <a:rPr lang="vi-VN" sz="4400" b="1" i="0">
                                    <a:latin typeface="Cambria Math"/>
                                  </a:rPr>
                                  <m:t>𝟏𝟒</m:t>
                                </m:r>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𝟏</m:t>
                                    </m:r>
                                  </m:sub>
                                </m:sSub>
                                <m:r>
                                  <a:rPr lang="vi-VN" sz="4400" b="1" i="0">
                                    <a:latin typeface="Cambria Math"/>
                                  </a:rPr>
                                  <m:t>−</m:t>
                                </m:r>
                                <m:r>
                                  <a:rPr lang="vi-VN" sz="4400" b="1" i="0">
                                    <a:latin typeface="Cambria Math"/>
                                  </a:rPr>
                                  <m:t>𝟓𝟏</m:t>
                                </m:r>
                                <m:r>
                                  <a:rPr lang="vi-VN" sz="4400" b="1" i="0">
                                    <a:latin typeface="Cambria Math"/>
                                  </a:rPr>
                                  <m:t>=</m:t>
                                </m:r>
                                <m:r>
                                  <a:rPr lang="vi-VN" sz="4400" b="1" i="0">
                                    <a:latin typeface="Cambria Math"/>
                                  </a:rPr>
                                  <m:t>𝟎</m:t>
                                </m:r>
                              </m:e>
                            </m:mr>
                          </m:m>
                        </m:e>
                      </m:d>
                      <m:r>
                        <a:rPr lang="vi-VN" sz="4400" b="1" i="0">
                          <a:latin typeface="Cambria Math"/>
                        </a:rPr>
                        <m:t>⇔</m:t>
                      </m:r>
                      <m:d>
                        <m:dPr>
                          <m:begChr m:val="{"/>
                          <m:endChr m:val=""/>
                          <m:ctrlPr>
                            <a:rPr lang="en-US" sz="4400" b="1" i="1">
                              <a:latin typeface="Cambria Math" panose="02040503050406030204" pitchFamily="18" charset="0"/>
                            </a:rPr>
                          </m:ctrlPr>
                        </m:dPr>
                        <m:e>
                          <m:m>
                            <m:mPr>
                              <m:plcHide m:val="on"/>
                              <m:mcs>
                                <m:mc>
                                  <m:mcPr>
                                    <m:count m:val="1"/>
                                    <m:mcJc m:val="center"/>
                                  </m:mcPr>
                                </m:mc>
                              </m:mcs>
                              <m:ctrlPr>
                                <a:rPr lang="en-US" sz="4400" b="1" i="1">
                                  <a:latin typeface="Cambria Math" panose="02040503050406030204" pitchFamily="18" charset="0"/>
                                </a:rPr>
                              </m:ctrlPr>
                            </m:mPr>
                            <m:mr>
                              <m:e>
                                <m:r>
                                  <a:rPr lang="vi-VN" sz="4400" b="1" i="0">
                                    <a:latin typeface="Cambria Math"/>
                                  </a:rPr>
                                  <m:t>𝐝</m:t>
                                </m:r>
                                <m:r>
                                  <a:rPr lang="vi-VN" sz="4400" b="1" i="0">
                                    <a:latin typeface="Cambria Math"/>
                                  </a:rPr>
                                  <m:t>=</m:t>
                                </m:r>
                                <m:r>
                                  <a:rPr lang="vi-VN" sz="4400" b="1" i="0">
                                    <a:latin typeface="Cambria Math"/>
                                  </a:rPr>
                                  <m:t>𝟐</m:t>
                                </m:r>
                              </m:e>
                            </m:mr>
                            <m:mr>
                              <m:e>
                                <m:d>
                                  <m:dPr>
                                    <m:begChr m:val="["/>
                                    <m:endChr m:val=""/>
                                    <m:ctrlPr>
                                      <a:rPr lang="en-US" sz="4400" b="1" i="1">
                                        <a:latin typeface="Cambria Math" panose="02040503050406030204" pitchFamily="18" charset="0"/>
                                      </a:rPr>
                                    </m:ctrlPr>
                                  </m:dPr>
                                  <m:e>
                                    <m:m>
                                      <m:mPr>
                                        <m:plcHide m:val="on"/>
                                        <m:mcs>
                                          <m:mc>
                                            <m:mcPr>
                                              <m:count m:val="1"/>
                                              <m:mcJc m:val="center"/>
                                            </m:mcPr>
                                          </m:mc>
                                        </m:mcs>
                                        <m:ctrlPr>
                                          <a:rPr lang="en-US" sz="4400" b="1" i="1">
                                            <a:latin typeface="Cambria Math" panose="02040503050406030204" pitchFamily="18" charset="0"/>
                                          </a:rPr>
                                        </m:ctrlPr>
                                      </m:mPr>
                                      <m:mr>
                                        <m:e>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𝟏</m:t>
                                              </m:r>
                                            </m:sub>
                                          </m:sSub>
                                          <m:r>
                                            <a:rPr lang="vi-VN" sz="4400" b="1" i="0">
                                              <a:latin typeface="Cambria Math"/>
                                            </a:rPr>
                                            <m:t>=</m:t>
                                          </m:r>
                                          <m:r>
                                            <a:rPr lang="vi-VN" sz="4400" b="1" i="0">
                                              <a:latin typeface="Cambria Math"/>
                                            </a:rPr>
                                            <m:t>𝟑</m:t>
                                          </m:r>
                                        </m:e>
                                      </m:mr>
                                      <m:mr>
                                        <m:e>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𝟏</m:t>
                                              </m:r>
                                            </m:sub>
                                          </m:sSub>
                                          <m:r>
                                            <a:rPr lang="vi-VN" sz="4400" b="1" i="0">
                                              <a:latin typeface="Cambria Math"/>
                                            </a:rPr>
                                            <m:t>=−</m:t>
                                          </m:r>
                                          <m:r>
                                            <a:rPr lang="vi-VN" sz="4400" b="1" i="0">
                                              <a:latin typeface="Cambria Math"/>
                                            </a:rPr>
                                            <m:t>𝟏𝟕</m:t>
                                          </m:r>
                                        </m:e>
                                      </m:mr>
                                    </m:m>
                                  </m:e>
                                </m:d>
                              </m:e>
                            </m:mr>
                          </m:m>
                        </m:e>
                      </m:d>
                    </m:oMath>
                  </m:oMathPara>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2257316" y="9287642"/>
                <a:ext cx="19126200" cy="2599558"/>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339849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par>
                                <p:cTn id="11" presetID="22" presetClass="entr" presetSubtype="8"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150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left)">
                                      <p:cBhvr>
                                        <p:cTn id="3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762000" y="6920365"/>
            <a:ext cx="22441984" cy="6567035"/>
            <a:chOff x="1220788" y="7162800"/>
            <a:chExt cx="22444581" cy="6567796"/>
          </a:xfrm>
        </p:grpSpPr>
        <p:sp>
          <p:nvSpPr>
            <p:cNvPr id="31" name="Rounded Rectangle 30"/>
            <p:cNvSpPr/>
            <p:nvPr/>
          </p:nvSpPr>
          <p:spPr>
            <a:xfrm>
              <a:off x="1222486" y="7418548"/>
              <a:ext cx="22442883" cy="6312048"/>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0"/>
            <p:cNvGrpSpPr/>
            <p:nvPr/>
          </p:nvGrpSpPr>
          <p:grpSpPr>
            <a:xfrm>
              <a:off x="1220788" y="7162800"/>
              <a:ext cx="3305491" cy="796093"/>
              <a:chOff x="1224542" y="6305967"/>
              <a:chExt cx="3305491" cy="845462"/>
            </a:xfrm>
          </p:grpSpPr>
          <p:sp>
            <p:nvSpPr>
              <p:cNvPr id="33"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4" name="TextBox 33"/>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5" name="Round Diagonal Corner Rectangle 34"/>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6" name="Group 49"/>
          <p:cNvGrpSpPr/>
          <p:nvPr/>
        </p:nvGrpSpPr>
        <p:grpSpPr>
          <a:xfrm>
            <a:off x="685800" y="3505201"/>
            <a:ext cx="22518184" cy="3343422"/>
            <a:chOff x="1175570" y="2468561"/>
            <a:chExt cx="22520791" cy="3343809"/>
          </a:xfrm>
        </p:grpSpPr>
        <p:sp>
          <p:nvSpPr>
            <p:cNvPr id="7" name="Rounded Rectangle 6"/>
            <p:cNvSpPr/>
            <p:nvPr/>
          </p:nvSpPr>
          <p:spPr>
            <a:xfrm>
              <a:off x="1175570" y="2872596"/>
              <a:ext cx="22520791" cy="2939774"/>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2"/>
            <p:cNvGrpSpPr/>
            <p:nvPr/>
          </p:nvGrpSpPr>
          <p:grpSpPr>
            <a:xfrm>
              <a:off x="1175570" y="2468561"/>
              <a:ext cx="4884074" cy="914506"/>
              <a:chOff x="1175570" y="1834705"/>
              <a:chExt cx="5327622" cy="997558"/>
            </a:xfrm>
          </p:grpSpPr>
          <p:sp>
            <p:nvSpPr>
              <p:cNvPr id="9" name="Freeform 20"/>
              <p:cNvSpPr>
                <a:spLocks/>
              </p:cNvSpPr>
              <p:nvPr/>
            </p:nvSpPr>
            <p:spPr bwMode="auto">
              <a:xfrm rot="16200000" flipV="1">
                <a:off x="3646497" y="-44152"/>
                <a:ext cx="836967" cy="4876422"/>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0" name="TextBox 9"/>
              <p:cNvSpPr txBox="1"/>
              <p:nvPr/>
            </p:nvSpPr>
            <p:spPr>
              <a:xfrm>
                <a:off x="2129750" y="1992847"/>
                <a:ext cx="4080258" cy="839416"/>
              </a:xfrm>
              <a:prstGeom prst="rect">
                <a:avLst/>
              </a:prstGeom>
              <a:noFill/>
            </p:spPr>
            <p:txBody>
              <a:bodyPr wrap="none" rtlCol="0">
                <a:spAutoFit/>
              </a:bodyPr>
              <a:lstStyle/>
              <a:p>
                <a:r>
                  <a:rPr lang="vi-VN" sz="4400" b="1" dirty="0">
                    <a:solidFill>
                      <a:schemeClr val="bg1"/>
                    </a:solidFill>
                    <a:latin typeface="Tahoma" pitchFamily="34" charset="0"/>
                    <a:ea typeface="Tahoma" pitchFamily="34" charset="0"/>
                    <a:cs typeface="Tahoma" pitchFamily="34" charset="0"/>
                  </a:rPr>
                  <a:t>Bài tập </a:t>
                </a:r>
                <a:r>
                  <a:rPr lang="en-US" sz="4400" b="1" dirty="0">
                    <a:solidFill>
                      <a:schemeClr val="bg1"/>
                    </a:solidFill>
                    <a:latin typeface="Tahoma" pitchFamily="34" charset="0"/>
                    <a:ea typeface="Tahoma" pitchFamily="34" charset="0"/>
                    <a:cs typeface="Tahoma" pitchFamily="34" charset="0"/>
                  </a:rPr>
                  <a:t>4/98</a:t>
                </a:r>
              </a:p>
            </p:txBody>
          </p:sp>
          <p:sp>
            <p:nvSpPr>
              <p:cNvPr id="11" name="Round Diagonal Corner Rectangle 10"/>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2"/>
              <p:cNvGrpSpPr/>
              <p:nvPr/>
            </p:nvGrpSpPr>
            <p:grpSpPr>
              <a:xfrm>
                <a:off x="1314846" y="1951291"/>
                <a:ext cx="756925" cy="699372"/>
                <a:chOff x="7440266" y="3398551"/>
                <a:chExt cx="757238" cy="765175"/>
              </a:xfrm>
              <a:solidFill>
                <a:srgbClr val="999158"/>
              </a:solidFill>
            </p:grpSpPr>
            <p:sp>
              <p:nvSpPr>
                <p:cNvPr id="13"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4"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5"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6"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7"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8"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9"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mc:AlternateContent xmlns:mc="http://schemas.openxmlformats.org/markup-compatibility/2006" xmlns:a14="http://schemas.microsoft.com/office/drawing/2010/main">
        <mc:Choice Requires="a14">
          <p:sp>
            <p:nvSpPr>
              <p:cNvPr id="21" name="Rectangle 20"/>
              <p:cNvSpPr/>
              <p:nvPr/>
            </p:nvSpPr>
            <p:spPr>
              <a:xfrm>
                <a:off x="762000" y="3962400"/>
                <a:ext cx="23088600" cy="1446550"/>
              </a:xfrm>
              <a:prstGeom prst="rect">
                <a:avLst/>
              </a:prstGeom>
            </p:spPr>
            <p:txBody>
              <a:bodyPr wrap="square">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Mặt sàn của một ngôi nhà cao hơn mặt sân </a:t>
                </a:r>
                <a14:m>
                  <m:oMath xmlns:m="http://schemas.openxmlformats.org/officeDocument/2006/math">
                    <m:r>
                      <a:rPr lang="vi-VN" sz="4400" b="1" i="0">
                        <a:latin typeface="Cambria Math"/>
                      </a:rPr>
                      <m:t>𝟎</m:t>
                    </m:r>
                    <m:r>
                      <a:rPr lang="vi-VN" sz="4400" b="1" i="0">
                        <a:latin typeface="Cambria Math"/>
                      </a:rPr>
                      <m:t>,</m:t>
                    </m:r>
                    <m:r>
                      <a:rPr lang="vi-VN" sz="4400" b="1" i="0">
                        <a:latin typeface="Cambria Math"/>
                      </a:rPr>
                      <m:t>𝟓</m:t>
                    </m:r>
                  </m:oMath>
                </a14:m>
                <a:r>
                  <a:rPr lang="vi-VN" sz="4400" b="1" dirty="0">
                    <a:latin typeface="Tahoma" panose="020B0604030504040204" pitchFamily="34" charset="0"/>
                    <a:ea typeface="Tahoma" panose="020B0604030504040204" pitchFamily="34" charset="0"/>
                    <a:cs typeface="Tahoma" panose="020B0604030504040204" pitchFamily="34" charset="0"/>
                  </a:rPr>
                  <a:t>m. Cầu thang đi từ tầng một </a:t>
                </a: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lên tầng hai gồm </a:t>
                </a:r>
                <a14:m>
                  <m:oMath xmlns:m="http://schemas.openxmlformats.org/officeDocument/2006/math">
                    <m:r>
                      <a:rPr lang="vi-VN" sz="4400" b="1" i="0">
                        <a:latin typeface="Cambria Math"/>
                      </a:rPr>
                      <m:t>𝟐𝟏</m:t>
                    </m:r>
                  </m:oMath>
                </a14:m>
                <a:r>
                  <a:rPr lang="vi-VN" sz="4400" b="1" dirty="0">
                    <a:latin typeface="Tahoma" panose="020B0604030504040204" pitchFamily="34" charset="0"/>
                    <a:ea typeface="Tahoma" panose="020B0604030504040204" pitchFamily="34" charset="0"/>
                    <a:cs typeface="Tahoma" panose="020B0604030504040204" pitchFamily="34" charset="0"/>
                  </a:rPr>
                  <a:t> bậc, mỗi bậc cao </a:t>
                </a:r>
                <a14:m>
                  <m:oMath xmlns:m="http://schemas.openxmlformats.org/officeDocument/2006/math">
                    <m:r>
                      <a:rPr lang="vi-VN" sz="4400" b="1" i="0">
                        <a:latin typeface="Cambria Math"/>
                      </a:rPr>
                      <m:t>𝟏𝟖</m:t>
                    </m:r>
                  </m:oMath>
                </a14:m>
                <a:r>
                  <a:rPr lang="vi-VN" sz="4400" b="1" dirty="0">
                    <a:latin typeface="Tahoma" panose="020B0604030504040204" pitchFamily="34" charset="0"/>
                    <a:ea typeface="Tahoma" panose="020B0604030504040204" pitchFamily="34" charset="0"/>
                    <a:cs typeface="Tahoma" panose="020B0604030504040204" pitchFamily="34" charset="0"/>
                  </a:rPr>
                  <a:t>cm.</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762000" y="3962400"/>
                <a:ext cx="23088600" cy="1446550"/>
              </a:xfrm>
              <a:prstGeom prst="rect">
                <a:avLst/>
              </a:prstGeom>
              <a:blipFill>
                <a:blip r:embed="rId2"/>
                <a:stretch>
                  <a:fillRect l="-1056" t="-8861" b="-18987"/>
                </a:stretch>
              </a:blipFill>
            </p:spPr>
            <p:txBody>
              <a:bodyPr/>
              <a:lstStyle/>
              <a:p>
                <a:r>
                  <a:rPr lang="en-US">
                    <a:noFill/>
                  </a:rPr>
                  <a:t> </a:t>
                </a:r>
              </a:p>
            </p:txBody>
          </p:sp>
        </mc:Fallback>
      </mc:AlternateContent>
      <p:sp>
        <p:nvSpPr>
          <p:cNvPr id="23" name="Rectangle 22"/>
          <p:cNvSpPr/>
          <p:nvPr/>
        </p:nvSpPr>
        <p:spPr>
          <a:xfrm>
            <a:off x="2209800" y="5410200"/>
            <a:ext cx="19459684" cy="1446550"/>
          </a:xfrm>
          <a:prstGeom prst="rect">
            <a:avLst/>
          </a:prstGeom>
        </p:spPr>
        <p:txBody>
          <a:bodyPr wrap="square">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a) Viết công thức để tìm độ cao của một bậc tùy ý so với mặt sân</a:t>
            </a:r>
            <a:endParaRPr lang="en-US" sz="4400" b="1" dirty="0">
              <a:latin typeface="Tahoma" panose="020B0604030504040204" pitchFamily="34" charset="0"/>
              <a:ea typeface="Tahoma" panose="020B0604030504040204" pitchFamily="34" charset="0"/>
              <a:cs typeface="Tahoma" panose="020B0604030504040204" pitchFamily="34" charset="0"/>
            </a:endParaRPr>
          </a:p>
          <a:p>
            <a:r>
              <a:rPr lang="vi-VN" sz="4400" b="1" dirty="0">
                <a:latin typeface="Tahoma" panose="020B0604030504040204" pitchFamily="34" charset="0"/>
                <a:ea typeface="Tahoma" panose="020B0604030504040204" pitchFamily="34" charset="0"/>
                <a:cs typeface="Tahoma" panose="020B0604030504040204" pitchFamily="34" charset="0"/>
              </a:rPr>
              <a:t>b) Tính độ cao của sàn tầng hai so với mặt sân</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24" name="TextBox 23"/>
          <p:cNvSpPr txBox="1"/>
          <p:nvPr/>
        </p:nvSpPr>
        <p:spPr>
          <a:xfrm>
            <a:off x="3781316" y="10586011"/>
            <a:ext cx="14900163" cy="769441"/>
          </a:xfrm>
          <a:prstGeom prst="rect">
            <a:avLst/>
          </a:prstGeom>
          <a:noFill/>
        </p:spPr>
        <p:txBody>
          <a:bodyPr wrap="square" rtlCol="0">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b) Chiều cao mặt sàn tầng hai so với mặt sân là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5" name="Rectangle 24"/>
              <p:cNvSpPr/>
              <p:nvPr/>
            </p:nvSpPr>
            <p:spPr>
              <a:xfrm>
                <a:off x="3781316" y="7846117"/>
                <a:ext cx="19612084" cy="769441"/>
              </a:xfrm>
              <a:prstGeom prst="rect">
                <a:avLst/>
              </a:prstGeom>
            </p:spPr>
            <p:txBody>
              <a:bodyPr wrap="square">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a) </a:t>
                </a:r>
                <a:r>
                  <a:rPr lang="vi-VN" sz="4400" b="1" dirty="0">
                    <a:latin typeface="Tahoma" panose="020B0604030504040204" pitchFamily="34" charset="0"/>
                    <a:ea typeface="Tahoma" panose="020B0604030504040204" pitchFamily="34" charset="0"/>
                    <a:cs typeface="Tahoma" panose="020B0604030504040204" pitchFamily="34" charset="0"/>
                  </a:rPr>
                  <a:t>Gọi chiều cao của bậc thứ </a:t>
                </a:r>
                <a14:m>
                  <m:oMath xmlns:m="http://schemas.openxmlformats.org/officeDocument/2006/math">
                    <m:r>
                      <a:rPr lang="vi-VN" sz="4400" b="1" i="0">
                        <a:latin typeface="Cambria Math"/>
                      </a:rPr>
                      <m:t>𝐧</m:t>
                    </m:r>
                  </m:oMath>
                </a14:m>
                <a:r>
                  <a:rPr lang="vi-VN" sz="4400" b="1" dirty="0">
                    <a:latin typeface="Tahoma" panose="020B0604030504040204" pitchFamily="34" charset="0"/>
                    <a:ea typeface="Tahoma" panose="020B0604030504040204" pitchFamily="34" charset="0"/>
                    <a:cs typeface="Tahoma" panose="020B0604030504040204" pitchFamily="34" charset="0"/>
                  </a:rPr>
                  <a:t> so với mặt sân là </a:t>
                </a:r>
                <a14:m>
                  <m:oMath xmlns:m="http://schemas.openxmlformats.org/officeDocument/2006/math">
                    <m:sSub>
                      <m:sSubPr>
                        <m:ctrlPr>
                          <a:rPr lang="en-US" sz="4400" b="1" i="1">
                            <a:latin typeface="Cambria Math" panose="02040503050406030204" pitchFamily="18" charset="0"/>
                          </a:rPr>
                        </m:ctrlPr>
                      </m:sSubPr>
                      <m:e>
                        <m:r>
                          <a:rPr lang="vi-VN" sz="4400" b="1" i="0">
                            <a:latin typeface="Cambria Math"/>
                          </a:rPr>
                          <m:t>𝐡</m:t>
                        </m:r>
                      </m:e>
                      <m:sub>
                        <m:r>
                          <a:rPr lang="vi-VN" sz="4400" b="1" i="0">
                            <a:latin typeface="Cambria Math"/>
                          </a:rPr>
                          <m:t>𝐧</m:t>
                        </m:r>
                      </m:sub>
                    </m:sSub>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5" name="Rectangle 24"/>
              <p:cNvSpPr>
                <a:spLocks noRot="1" noChangeAspect="1" noMove="1" noResize="1" noEditPoints="1" noAdjustHandles="1" noChangeArrowheads="1" noChangeShapeType="1" noTextEdit="1"/>
              </p:cNvSpPr>
              <p:nvPr/>
            </p:nvSpPr>
            <p:spPr>
              <a:xfrm>
                <a:off x="3781316" y="7846117"/>
                <a:ext cx="19612084" cy="769441"/>
              </a:xfrm>
              <a:prstGeom prst="rect">
                <a:avLst/>
              </a:prstGeom>
              <a:blipFill>
                <a:blip r:embed="rId3"/>
                <a:stretch>
                  <a:fillRect l="-1243" t="-16667" b="-36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3781316" y="9216064"/>
                <a:ext cx="6810484" cy="76944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vi-VN" sz="4400" b="1">
                          <a:latin typeface="Tahoma" panose="020B0604030504040204" pitchFamily="34" charset="0"/>
                          <a:ea typeface="Tahoma" panose="020B0604030504040204" pitchFamily="34" charset="0"/>
                          <a:cs typeface="Tahoma" panose="020B0604030504040204" pitchFamily="34" charset="0"/>
                        </a:rPr>
                        <m:t>ta</m:t>
                      </m:r>
                      <m:r>
                        <m:rPr>
                          <m:nor/>
                        </m:rPr>
                        <a:rPr lang="vi-VN" sz="4400" b="1">
                          <a:latin typeface="Tahoma" panose="020B0604030504040204" pitchFamily="34" charset="0"/>
                          <a:ea typeface="Tahoma" panose="020B0604030504040204" pitchFamily="34" charset="0"/>
                          <a:cs typeface="Tahoma" panose="020B0604030504040204" pitchFamily="34" charset="0"/>
                        </a:rPr>
                        <m:t> </m:t>
                      </m:r>
                      <m:r>
                        <m:rPr>
                          <m:nor/>
                        </m:rPr>
                        <a:rPr lang="vi-VN" sz="4400" b="1">
                          <a:latin typeface="Tahoma" panose="020B0604030504040204" pitchFamily="34" charset="0"/>
                          <a:ea typeface="Tahoma" panose="020B0604030504040204" pitchFamily="34" charset="0"/>
                          <a:cs typeface="Tahoma" panose="020B0604030504040204" pitchFamily="34" charset="0"/>
                        </a:rPr>
                        <m:t>c</m:t>
                      </m:r>
                      <m:r>
                        <m:rPr>
                          <m:nor/>
                        </m:rPr>
                        <a:rPr lang="vi-VN" sz="4400" b="1">
                          <a:latin typeface="Tahoma" panose="020B0604030504040204" pitchFamily="34" charset="0"/>
                          <a:ea typeface="Tahoma" panose="020B0604030504040204" pitchFamily="34" charset="0"/>
                          <a:cs typeface="Tahoma" panose="020B0604030504040204" pitchFamily="34" charset="0"/>
                        </a:rPr>
                        <m:t>ó: </m:t>
                      </m:r>
                      <m:sSub>
                        <m:sSubPr>
                          <m:ctrlPr>
                            <a:rPr lang="en-US" sz="4400" b="1" i="1">
                              <a:latin typeface="Cambria Math" panose="02040503050406030204" pitchFamily="18" charset="0"/>
                            </a:rPr>
                          </m:ctrlPr>
                        </m:sSubPr>
                        <m:e>
                          <m:r>
                            <a:rPr lang="vi-VN" sz="4400" b="1" i="0">
                              <a:latin typeface="Cambria Math"/>
                            </a:rPr>
                            <m:t>𝐡</m:t>
                          </m:r>
                        </m:e>
                        <m:sub>
                          <m:r>
                            <a:rPr lang="vi-VN" sz="4400" b="1" i="0">
                              <a:latin typeface="Cambria Math"/>
                            </a:rPr>
                            <m:t>𝐧</m:t>
                          </m:r>
                        </m:sub>
                      </m:sSub>
                      <m:r>
                        <a:rPr lang="vi-VN" sz="4400" b="1" i="0">
                          <a:latin typeface="Cambria Math"/>
                        </a:rPr>
                        <m:t>=</m:t>
                      </m:r>
                      <m:r>
                        <a:rPr lang="vi-VN" sz="4400" b="1" i="0">
                          <a:latin typeface="Cambria Math"/>
                        </a:rPr>
                        <m:t>𝟎</m:t>
                      </m:r>
                      <m:r>
                        <a:rPr lang="vi-VN" sz="4400" b="1" i="0">
                          <a:latin typeface="Cambria Math"/>
                        </a:rPr>
                        <m:t>,</m:t>
                      </m:r>
                      <m:r>
                        <a:rPr lang="vi-VN" sz="4400" b="1" i="0">
                          <a:latin typeface="Cambria Math"/>
                        </a:rPr>
                        <m:t>𝟓</m:t>
                      </m:r>
                      <m:r>
                        <a:rPr lang="vi-VN" sz="4400" b="1" i="0">
                          <a:latin typeface="Cambria Math"/>
                        </a:rPr>
                        <m:t>+</m:t>
                      </m:r>
                      <m:r>
                        <a:rPr lang="vi-VN" sz="4400" b="1" i="0">
                          <a:latin typeface="Cambria Math"/>
                        </a:rPr>
                        <m:t>𝐧</m:t>
                      </m:r>
                      <m:r>
                        <a:rPr lang="vi-VN" sz="4400" b="1" i="0">
                          <a:latin typeface="Cambria Math"/>
                        </a:rPr>
                        <m:t>.</m:t>
                      </m:r>
                      <m:r>
                        <a:rPr lang="vi-VN" sz="4400" b="1" i="0">
                          <a:latin typeface="Cambria Math"/>
                        </a:rPr>
                        <m:t>𝟎</m:t>
                      </m:r>
                      <m:r>
                        <a:rPr lang="vi-VN" sz="4400" b="1" i="0">
                          <a:latin typeface="Cambria Math"/>
                        </a:rPr>
                        <m:t>,</m:t>
                      </m:r>
                      <m:r>
                        <a:rPr lang="vi-VN" sz="4400" b="1" i="0">
                          <a:latin typeface="Cambria Math"/>
                        </a:rPr>
                        <m:t>𝟏𝟖</m:t>
                      </m:r>
                    </m:oMath>
                  </m:oMathPara>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3781316" y="9216064"/>
                <a:ext cx="6810484" cy="76944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7B7FA218-33A4-4A29-A083-6FD93D440529}"/>
                  </a:ext>
                </a:extLst>
              </p:cNvPr>
              <p:cNvSpPr txBox="1"/>
              <p:nvPr/>
            </p:nvSpPr>
            <p:spPr>
              <a:xfrm>
                <a:off x="3781317" y="11955959"/>
                <a:ext cx="8715484"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4400" b="1" i="1">
                              <a:latin typeface="Cambria Math" panose="02040503050406030204" pitchFamily="18" charset="0"/>
                            </a:rPr>
                          </m:ctrlPr>
                        </m:sSubPr>
                        <m:e>
                          <m:r>
                            <a:rPr lang="vi-VN" sz="4400" b="1" i="0">
                              <a:latin typeface="Cambria Math"/>
                            </a:rPr>
                            <m:t>𝐡</m:t>
                          </m:r>
                        </m:e>
                        <m:sub>
                          <m:r>
                            <a:rPr lang="vi-VN" sz="4400" b="1" i="0">
                              <a:latin typeface="Cambria Math"/>
                            </a:rPr>
                            <m:t>𝟐𝟏</m:t>
                          </m:r>
                        </m:sub>
                      </m:sSub>
                      <m:r>
                        <a:rPr lang="vi-VN" sz="4400" b="1" i="0">
                          <a:latin typeface="Cambria Math"/>
                        </a:rPr>
                        <m:t>=</m:t>
                      </m:r>
                      <m:r>
                        <a:rPr lang="vi-VN" sz="4400" b="1" i="0">
                          <a:latin typeface="Cambria Math"/>
                        </a:rPr>
                        <m:t>𝟎</m:t>
                      </m:r>
                      <m:r>
                        <a:rPr lang="vi-VN" sz="4400" b="1" i="0">
                          <a:latin typeface="Cambria Math"/>
                        </a:rPr>
                        <m:t>,</m:t>
                      </m:r>
                      <m:r>
                        <a:rPr lang="vi-VN" sz="4400" b="1" i="0">
                          <a:latin typeface="Cambria Math"/>
                        </a:rPr>
                        <m:t>𝟓</m:t>
                      </m:r>
                      <m:r>
                        <a:rPr lang="vi-VN" sz="4400" b="1" i="0">
                          <a:latin typeface="Cambria Math"/>
                        </a:rPr>
                        <m:t>+</m:t>
                      </m:r>
                      <m:r>
                        <a:rPr lang="vi-VN" sz="4400" b="1" i="0">
                          <a:latin typeface="Cambria Math"/>
                        </a:rPr>
                        <m:t>𝟐𝟏</m:t>
                      </m:r>
                      <m:r>
                        <a:rPr lang="vi-VN" sz="4400" b="1" i="0">
                          <a:latin typeface="Cambria Math"/>
                        </a:rPr>
                        <m:t>.</m:t>
                      </m:r>
                      <m:r>
                        <a:rPr lang="vi-VN" sz="4400" b="1" i="0">
                          <a:latin typeface="Cambria Math"/>
                        </a:rPr>
                        <m:t>𝟎</m:t>
                      </m:r>
                      <m:r>
                        <a:rPr lang="vi-VN" sz="4400" b="1" i="0">
                          <a:latin typeface="Cambria Math"/>
                        </a:rPr>
                        <m:t>,</m:t>
                      </m:r>
                      <m:r>
                        <a:rPr lang="vi-VN" sz="4400" b="1" i="0">
                          <a:latin typeface="Cambria Math"/>
                        </a:rPr>
                        <m:t>𝟏𝟖</m:t>
                      </m:r>
                      <m:r>
                        <a:rPr lang="vi-VN" sz="4400" b="1" i="0">
                          <a:latin typeface="Cambria Math"/>
                        </a:rPr>
                        <m:t>=</m:t>
                      </m:r>
                      <m:r>
                        <a:rPr lang="vi-VN" sz="4400" b="1" i="0">
                          <a:latin typeface="Cambria Math"/>
                        </a:rPr>
                        <m:t>𝟒</m:t>
                      </m:r>
                      <m:r>
                        <a:rPr lang="vi-VN" sz="4400" b="1" i="0">
                          <a:latin typeface="Cambria Math"/>
                        </a:rPr>
                        <m:t>,</m:t>
                      </m:r>
                      <m:r>
                        <a:rPr lang="vi-VN" sz="4400" b="1" i="0">
                          <a:latin typeface="Cambria Math"/>
                        </a:rPr>
                        <m:t>𝟐𝟖</m:t>
                      </m:r>
                      <m:d>
                        <m:dPr>
                          <m:ctrlPr>
                            <a:rPr lang="en-US" sz="4400" b="1" i="1">
                              <a:latin typeface="Cambria Math" panose="02040503050406030204" pitchFamily="18" charset="0"/>
                            </a:rPr>
                          </m:ctrlPr>
                        </m:dPr>
                        <m:e>
                          <m:r>
                            <a:rPr lang="vi-VN" sz="4400" b="1" i="0">
                              <a:latin typeface="Cambria Math"/>
                            </a:rPr>
                            <m:t>𝐦</m:t>
                          </m:r>
                        </m:e>
                      </m:d>
                    </m:oMath>
                  </m:oMathPara>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3" name="TextBox 42">
                <a:extLst>
                  <a:ext uri="{FF2B5EF4-FFF2-40B4-BE49-F238E27FC236}">
                    <a16:creationId xmlns:a16="http://schemas.microsoft.com/office/drawing/2014/main" id="{7B7FA218-33A4-4A29-A083-6FD93D440529}"/>
                  </a:ext>
                </a:extLst>
              </p:cNvPr>
              <p:cNvSpPr txBox="1">
                <a:spLocks noRot="1" noChangeAspect="1" noMove="1" noResize="1" noEditPoints="1" noAdjustHandles="1" noChangeArrowheads="1" noChangeShapeType="1" noTextEdit="1"/>
              </p:cNvSpPr>
              <p:nvPr/>
            </p:nvSpPr>
            <p:spPr>
              <a:xfrm>
                <a:off x="3781317" y="11955959"/>
                <a:ext cx="8715484" cy="769441"/>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1427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par>
                                <p:cTn id="11" presetID="22" presetClass="entr" presetSubtype="8"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150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left)">
                                      <p:cBhvr>
                                        <p:cTn id="33" dur="500"/>
                                        <p:tgtEl>
                                          <p:spTgt spid="2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ipe(left)">
                                      <p:cBhvr>
                                        <p:cTn id="3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p:bldP spid="25" grpId="0"/>
      <p:bldP spid="26"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1221265" y="7188467"/>
            <a:ext cx="22122427" cy="4393933"/>
            <a:chOff x="1220788" y="7162800"/>
            <a:chExt cx="22124987" cy="4394442"/>
          </a:xfrm>
        </p:grpSpPr>
        <p:sp>
          <p:nvSpPr>
            <p:cNvPr id="31" name="Rounded Rectangle 30"/>
            <p:cNvSpPr/>
            <p:nvPr/>
          </p:nvSpPr>
          <p:spPr>
            <a:xfrm>
              <a:off x="1222486" y="7418548"/>
              <a:ext cx="22123289" cy="4138694"/>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0"/>
            <p:cNvGrpSpPr/>
            <p:nvPr/>
          </p:nvGrpSpPr>
          <p:grpSpPr>
            <a:xfrm>
              <a:off x="1220788" y="7162800"/>
              <a:ext cx="3305491" cy="796093"/>
              <a:chOff x="1224542" y="6305967"/>
              <a:chExt cx="3305491" cy="845462"/>
            </a:xfrm>
          </p:grpSpPr>
          <p:sp>
            <p:nvSpPr>
              <p:cNvPr id="33"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4" name="TextBox 33"/>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5" name="Round Diagonal Corner Rectangle 34"/>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6" name="Group 49"/>
          <p:cNvGrpSpPr/>
          <p:nvPr/>
        </p:nvGrpSpPr>
        <p:grpSpPr>
          <a:xfrm>
            <a:off x="1176052" y="3481735"/>
            <a:ext cx="22175897" cy="3205623"/>
            <a:chOff x="1175570" y="2468560"/>
            <a:chExt cx="22178464" cy="3205994"/>
          </a:xfrm>
        </p:grpSpPr>
        <p:sp>
          <p:nvSpPr>
            <p:cNvPr id="7" name="Rounded Rectangle 6"/>
            <p:cNvSpPr/>
            <p:nvPr/>
          </p:nvSpPr>
          <p:spPr>
            <a:xfrm>
              <a:off x="1175570" y="2872596"/>
              <a:ext cx="22178464" cy="2801958"/>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2"/>
            <p:cNvGrpSpPr/>
            <p:nvPr/>
          </p:nvGrpSpPr>
          <p:grpSpPr>
            <a:xfrm>
              <a:off x="1175570" y="2468560"/>
              <a:ext cx="3190427" cy="896426"/>
              <a:chOff x="1175570" y="1834705"/>
              <a:chExt cx="3480167" cy="977836"/>
            </a:xfrm>
          </p:grpSpPr>
          <p:sp>
            <p:nvSpPr>
              <p:cNvPr id="9" name="Freeform 20"/>
              <p:cNvSpPr>
                <a:spLocks/>
              </p:cNvSpPr>
              <p:nvPr/>
            </p:nvSpPr>
            <p:spPr bwMode="auto">
              <a:xfrm rot="16200000" flipV="1">
                <a:off x="2722770" y="879575"/>
                <a:ext cx="836967" cy="302896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0" name="TextBox 9"/>
              <p:cNvSpPr txBox="1"/>
              <p:nvPr/>
            </p:nvSpPr>
            <p:spPr>
              <a:xfrm>
                <a:off x="2235430" y="1958752"/>
                <a:ext cx="1946745" cy="839416"/>
              </a:xfrm>
              <a:prstGeom prst="rect">
                <a:avLst/>
              </a:prstGeom>
              <a:noFill/>
            </p:spPr>
            <p:txBody>
              <a:bodyPr wrap="none" rtlCol="0">
                <a:spAutoFit/>
              </a:bodyPr>
              <a:lstStyle/>
              <a:p>
                <a:r>
                  <a:rPr lang="en-US" sz="4400" b="1" dirty="0" err="1">
                    <a:solidFill>
                      <a:schemeClr val="bg1"/>
                    </a:solidFill>
                    <a:latin typeface="Tahoma" pitchFamily="34" charset="0"/>
                    <a:ea typeface="Tahoma" pitchFamily="34" charset="0"/>
                    <a:cs typeface="Tahoma" pitchFamily="34" charset="0"/>
                  </a:rPr>
                  <a:t>Câu</a:t>
                </a:r>
                <a:r>
                  <a:rPr lang="en-US" sz="4400" b="1" dirty="0">
                    <a:solidFill>
                      <a:schemeClr val="bg1"/>
                    </a:solidFill>
                    <a:latin typeface="Tahoma" pitchFamily="34" charset="0"/>
                    <a:ea typeface="Tahoma" pitchFamily="34" charset="0"/>
                    <a:cs typeface="Tahoma" pitchFamily="34" charset="0"/>
                  </a:rPr>
                  <a:t> 1</a:t>
                </a:r>
              </a:p>
            </p:txBody>
          </p:sp>
          <p:sp>
            <p:nvSpPr>
              <p:cNvPr id="11" name="Round Diagonal Corner Rectangle 10"/>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2"/>
              <p:cNvGrpSpPr/>
              <p:nvPr/>
            </p:nvGrpSpPr>
            <p:grpSpPr>
              <a:xfrm>
                <a:off x="1314846" y="1951291"/>
                <a:ext cx="756925" cy="699372"/>
                <a:chOff x="7440266" y="3398551"/>
                <a:chExt cx="757238" cy="765175"/>
              </a:xfrm>
              <a:solidFill>
                <a:srgbClr val="999158"/>
              </a:solidFill>
            </p:grpSpPr>
            <p:sp>
              <p:nvSpPr>
                <p:cNvPr id="13"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4"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5"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6"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7"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8"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9"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mc:AlternateContent xmlns:mc="http://schemas.openxmlformats.org/markup-compatibility/2006" xmlns:a14="http://schemas.microsoft.com/office/drawing/2010/main">
        <mc:Choice Requires="a14">
          <p:sp>
            <p:nvSpPr>
              <p:cNvPr id="21" name="Rectangle 20"/>
              <p:cNvSpPr/>
              <p:nvPr/>
            </p:nvSpPr>
            <p:spPr>
              <a:xfrm>
                <a:off x="3429000" y="3899096"/>
                <a:ext cx="19365360" cy="977704"/>
              </a:xfrm>
              <a:prstGeom prst="rect">
                <a:avLst/>
              </a:prstGeom>
            </p:spPr>
            <p:txBody>
              <a:bodyPr wrap="square">
                <a:spAutoFit/>
              </a:bodyPr>
              <a:lstStyle/>
              <a:p>
                <a:pPr>
                  <a:lnSpc>
                    <a:spcPct val="150000"/>
                  </a:lnSpc>
                </a:pPr>
                <a:r>
                  <a:rPr lang="es-ES" sz="4400" b="1" dirty="0">
                    <a:latin typeface="Tahoma" panose="020B0604030504040204" pitchFamily="34" charset="0"/>
                    <a:ea typeface="Tahoma" panose="020B0604030504040204" pitchFamily="34" charset="0"/>
                    <a:cs typeface="Tahoma" panose="020B0604030504040204" pitchFamily="34" charset="0"/>
                  </a:rPr>
                  <a:t>       Cho </a:t>
                </a:r>
                <a:r>
                  <a:rPr lang="es-ES" sz="4400" b="1" dirty="0" err="1">
                    <a:latin typeface="Tahoma" panose="020B0604030504040204" pitchFamily="34" charset="0"/>
                    <a:ea typeface="Tahoma" panose="020B0604030504040204" pitchFamily="34" charset="0"/>
                    <a:cs typeface="Tahoma" panose="020B0604030504040204" pitchFamily="34" charset="0"/>
                  </a:rPr>
                  <a:t>cấp</a:t>
                </a:r>
                <a:r>
                  <a:rPr lang="es-ES" sz="4400" b="1" dirty="0">
                    <a:latin typeface="Tahoma" panose="020B0604030504040204" pitchFamily="34" charset="0"/>
                    <a:ea typeface="Tahoma" panose="020B0604030504040204" pitchFamily="34" charset="0"/>
                    <a:cs typeface="Tahoma" panose="020B0604030504040204" pitchFamily="34" charset="0"/>
                  </a:rPr>
                  <a:t> </a:t>
                </a:r>
                <a:r>
                  <a:rPr lang="es-ES" sz="4400" b="1" dirty="0" err="1">
                    <a:latin typeface="Tahoma" panose="020B0604030504040204" pitchFamily="34" charset="0"/>
                    <a:ea typeface="Tahoma" panose="020B0604030504040204" pitchFamily="34" charset="0"/>
                    <a:cs typeface="Tahoma" panose="020B0604030504040204" pitchFamily="34" charset="0"/>
                  </a:rPr>
                  <a:t>số</a:t>
                </a:r>
                <a:r>
                  <a:rPr lang="es-ES" sz="4400" b="1" dirty="0">
                    <a:latin typeface="Tahoma" panose="020B0604030504040204" pitchFamily="34" charset="0"/>
                    <a:ea typeface="Tahoma" panose="020B0604030504040204" pitchFamily="34" charset="0"/>
                    <a:cs typeface="Tahoma" panose="020B0604030504040204" pitchFamily="34" charset="0"/>
                  </a:rPr>
                  <a:t> </a:t>
                </a:r>
                <a:r>
                  <a:rPr lang="es-ES" sz="4400" b="1" dirty="0" err="1">
                    <a:latin typeface="Tahoma" panose="020B0604030504040204" pitchFamily="34" charset="0"/>
                    <a:ea typeface="Tahoma" panose="020B0604030504040204" pitchFamily="34" charset="0"/>
                    <a:cs typeface="Tahoma" panose="020B0604030504040204" pitchFamily="34" charset="0"/>
                  </a:rPr>
                  <a:t>cộng</a:t>
                </a:r>
                <a:r>
                  <a:rPr lang="es-E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𝐧</m:t>
                            </m:r>
                          </m:sub>
                        </m:sSub>
                      </m:e>
                    </m:d>
                  </m:oMath>
                </a14:m>
                <a:r>
                  <a:rPr lang="es-ES" sz="4400" b="1" dirty="0">
                    <a:latin typeface="Tahoma" panose="020B0604030504040204" pitchFamily="34" charset="0"/>
                    <a:ea typeface="Tahoma" panose="020B0604030504040204" pitchFamily="34" charset="0"/>
                    <a:cs typeface="Tahoma" panose="020B0604030504040204" pitchFamily="34" charset="0"/>
                  </a:rPr>
                  <a:t> </a:t>
                </a:r>
                <a:r>
                  <a:rPr lang="es-ES" sz="4400" b="1" dirty="0" err="1">
                    <a:latin typeface="Tahoma" panose="020B0604030504040204" pitchFamily="34" charset="0"/>
                    <a:ea typeface="Tahoma" panose="020B0604030504040204" pitchFamily="34" charset="0"/>
                    <a:cs typeface="Tahoma" panose="020B0604030504040204" pitchFamily="34" charset="0"/>
                  </a:rPr>
                  <a:t>có</a:t>
                </a:r>
                <a:r>
                  <a:rPr lang="es-E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0">
                        <a:latin typeface="Cambria Math"/>
                      </a:rPr>
                      <m:t> </m:t>
                    </m:r>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𝟏</m:t>
                        </m:r>
                      </m:sub>
                    </m:sSub>
                    <m:r>
                      <a:rPr lang="vi-VN" sz="4400" b="1" i="0">
                        <a:latin typeface="Cambria Math"/>
                      </a:rPr>
                      <m:t>=</m:t>
                    </m:r>
                    <m:r>
                      <a:rPr lang="vi-VN" sz="4400" b="1" i="0">
                        <a:latin typeface="Cambria Math"/>
                      </a:rPr>
                      <m:t>𝟏𝟏</m:t>
                    </m:r>
                  </m:oMath>
                </a14:m>
                <a:r>
                  <a:rPr lang="es-ES" sz="4400" b="1" dirty="0">
                    <a:latin typeface="Tahoma" panose="020B0604030504040204" pitchFamily="34" charset="0"/>
                    <a:ea typeface="Tahoma" panose="020B0604030504040204" pitchFamily="34" charset="0"/>
                    <a:cs typeface="Tahoma" panose="020B0604030504040204" pitchFamily="34" charset="0"/>
                  </a:rPr>
                  <a:t> </a:t>
                </a:r>
                <a:r>
                  <a:rPr lang="es-ES" sz="4400" b="1" dirty="0" err="1">
                    <a:latin typeface="Tahoma" panose="020B0604030504040204" pitchFamily="34" charset="0"/>
                    <a:ea typeface="Tahoma" panose="020B0604030504040204" pitchFamily="34" charset="0"/>
                    <a:cs typeface="Tahoma" panose="020B0604030504040204" pitchFamily="34" charset="0"/>
                  </a:rPr>
                  <a:t>và</a:t>
                </a:r>
                <a:r>
                  <a:rPr lang="es-ES" sz="4400" b="1" dirty="0">
                    <a:latin typeface="Tahoma" panose="020B0604030504040204" pitchFamily="34" charset="0"/>
                    <a:ea typeface="Tahoma" panose="020B0604030504040204" pitchFamily="34" charset="0"/>
                    <a:cs typeface="Tahoma" panose="020B0604030504040204" pitchFamily="34" charset="0"/>
                  </a:rPr>
                  <a:t> </a:t>
                </a:r>
                <a:r>
                  <a:rPr lang="es-ES" sz="4400" b="1" dirty="0" err="1">
                    <a:latin typeface="Tahoma" panose="020B0604030504040204" pitchFamily="34" charset="0"/>
                    <a:ea typeface="Tahoma" panose="020B0604030504040204" pitchFamily="34" charset="0"/>
                    <a:cs typeface="Tahoma" panose="020B0604030504040204" pitchFamily="34" charset="0"/>
                  </a:rPr>
                  <a:t>công</a:t>
                </a:r>
                <a:r>
                  <a:rPr lang="es-ES" sz="4400" b="1" dirty="0">
                    <a:latin typeface="Tahoma" panose="020B0604030504040204" pitchFamily="34" charset="0"/>
                    <a:ea typeface="Tahoma" panose="020B0604030504040204" pitchFamily="34" charset="0"/>
                    <a:cs typeface="Tahoma" panose="020B0604030504040204" pitchFamily="34" charset="0"/>
                  </a:rPr>
                  <a:t> </a:t>
                </a:r>
                <a:r>
                  <a:rPr lang="es-ES" sz="4400" b="1" dirty="0" err="1">
                    <a:latin typeface="Tahoma" panose="020B0604030504040204" pitchFamily="34" charset="0"/>
                    <a:ea typeface="Tahoma" panose="020B0604030504040204" pitchFamily="34" charset="0"/>
                    <a:cs typeface="Tahoma" panose="020B0604030504040204" pitchFamily="34" charset="0"/>
                  </a:rPr>
                  <a:t>sai</a:t>
                </a:r>
                <a:r>
                  <a:rPr lang="es-E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0">
                        <a:latin typeface="Cambria Math"/>
                      </a:rPr>
                      <m:t>𝐝</m:t>
                    </m:r>
                    <m:r>
                      <a:rPr lang="vi-VN" sz="4400" b="1" i="0">
                        <a:latin typeface="Cambria Math"/>
                      </a:rPr>
                      <m:t>=</m:t>
                    </m:r>
                    <m:r>
                      <a:rPr lang="vi-VN" sz="4400" b="1" i="0">
                        <a:latin typeface="Cambria Math"/>
                      </a:rPr>
                      <m:t>𝟒</m:t>
                    </m:r>
                  </m:oMath>
                </a14:m>
                <a:r>
                  <a:rPr lang="es-ES" sz="4400" b="1" dirty="0">
                    <a:latin typeface="Tahoma" panose="020B0604030504040204" pitchFamily="34" charset="0"/>
                    <a:ea typeface="Tahoma" panose="020B0604030504040204" pitchFamily="34" charset="0"/>
                    <a:cs typeface="Tahoma" panose="020B0604030504040204" pitchFamily="34" charset="0"/>
                  </a:rPr>
                  <a:t>. </a:t>
                </a:r>
                <a:r>
                  <a:rPr lang="es-ES" sz="4400" b="1" dirty="0" err="1">
                    <a:latin typeface="Tahoma" panose="020B0604030504040204" pitchFamily="34" charset="0"/>
                    <a:ea typeface="Tahoma" panose="020B0604030504040204" pitchFamily="34" charset="0"/>
                    <a:cs typeface="Tahoma" panose="020B0604030504040204" pitchFamily="34" charset="0"/>
                  </a:rPr>
                  <a:t>Hãy</a:t>
                </a:r>
                <a:r>
                  <a:rPr lang="es-ES" sz="4400" b="1" dirty="0">
                    <a:latin typeface="Tahoma" panose="020B0604030504040204" pitchFamily="34" charset="0"/>
                    <a:ea typeface="Tahoma" panose="020B0604030504040204" pitchFamily="34" charset="0"/>
                    <a:cs typeface="Tahoma" panose="020B0604030504040204" pitchFamily="34" charset="0"/>
                  </a:rPr>
                  <a:t> </a:t>
                </a:r>
                <a:r>
                  <a:rPr lang="es-ES" sz="4400" b="1" dirty="0" err="1">
                    <a:latin typeface="Tahoma" panose="020B0604030504040204" pitchFamily="34" charset="0"/>
                    <a:ea typeface="Tahoma" panose="020B0604030504040204" pitchFamily="34" charset="0"/>
                    <a:cs typeface="Tahoma" panose="020B0604030504040204" pitchFamily="34" charset="0"/>
                  </a:rPr>
                  <a:t>tính</a:t>
                </a:r>
                <a:r>
                  <a:rPr lang="es-E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0">
                            <a:latin typeface="Cambria Math"/>
                          </a:rPr>
                          <m:t>𝐮</m:t>
                        </m:r>
                      </m:e>
                      <m:sub>
                        <m:r>
                          <a:rPr lang="en-US" sz="4400" b="1" i="0">
                            <a:latin typeface="Cambria Math"/>
                          </a:rPr>
                          <m:t>𝟗𝟗</m:t>
                        </m:r>
                      </m:sub>
                    </m:sSub>
                  </m:oMath>
                </a14:m>
                <a:r>
                  <a:rPr lang="es-ES"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3429000" y="3899096"/>
                <a:ext cx="19365360" cy="977704"/>
              </a:xfrm>
              <a:prstGeom prst="rect">
                <a:avLst/>
              </a:prstGeom>
              <a:blipFill>
                <a:blip r:embed="rId2"/>
                <a:stretch>
                  <a:fillRect b="-287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5211358" y="5707560"/>
                <a:ext cx="16658042" cy="769441"/>
              </a:xfrm>
              <a:prstGeom prst="rect">
                <a:avLst/>
              </a:prstGeom>
            </p:spPr>
            <p:txBody>
              <a:bodyPr wrap="square">
                <a:spAutoFit/>
              </a:bodyPr>
              <a:lstStyle/>
              <a:p>
                <a:r>
                  <a:rPr lang="vi-VN" sz="4400" b="1" dirty="0">
                    <a:solidFill>
                      <a:srgbClr val="0000FF"/>
                    </a:solidFill>
                    <a:latin typeface="Tahoma" panose="020B0604030504040204" pitchFamily="34" charset="0"/>
                    <a:ea typeface="Tahoma" panose="020B0604030504040204" pitchFamily="34" charset="0"/>
                    <a:cs typeface="Tahoma" panose="020B0604030504040204" pitchFamily="34" charset="0"/>
                  </a:rPr>
                  <a:t>A</a:t>
                </a:r>
                <a:r>
                  <a:rPr lang="es-ES" sz="4400" b="1" dirty="0">
                    <a:solidFill>
                      <a:srgbClr val="0000FF"/>
                    </a:solidFill>
                    <a:latin typeface="Tahoma" panose="020B0604030504040204" pitchFamily="34" charset="0"/>
                    <a:ea typeface="Tahoma" panose="020B0604030504040204" pitchFamily="34" charset="0"/>
                    <a:cs typeface="Tahoma" panose="020B0604030504040204" pitchFamily="34" charset="0"/>
                  </a:rPr>
                  <a:t>.</a:t>
                </a:r>
                <a:r>
                  <a:rPr lang="es-E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0">
                        <a:latin typeface="Cambria Math"/>
                      </a:rPr>
                      <m:t>𝟒𝟎𝟏</m:t>
                    </m:r>
                  </m:oMath>
                </a14:m>
                <a:r>
                  <a:rPr lang="es-ES" sz="4400" b="1" dirty="0">
                    <a:latin typeface="Tahoma" panose="020B0604030504040204" pitchFamily="34" charset="0"/>
                    <a:ea typeface="Tahoma" panose="020B0604030504040204" pitchFamily="34" charset="0"/>
                    <a:cs typeface="Tahoma" panose="020B0604030504040204" pitchFamily="34" charset="0"/>
                  </a:rPr>
                  <a:t>.		</a:t>
                </a:r>
                <a:r>
                  <a:rPr lang="es-ES" sz="4400" b="1" dirty="0">
                    <a:solidFill>
                      <a:srgbClr val="0000FF"/>
                    </a:solidFill>
                    <a:latin typeface="Tahoma" panose="020B0604030504040204" pitchFamily="34" charset="0"/>
                    <a:ea typeface="Tahoma" panose="020B0604030504040204" pitchFamily="34" charset="0"/>
                    <a:cs typeface="Tahoma" panose="020B0604030504040204" pitchFamily="34" charset="0"/>
                  </a:rPr>
                  <a:t>B.</a:t>
                </a:r>
                <a:r>
                  <a:rPr lang="es-E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0">
                        <a:latin typeface="Cambria Math"/>
                      </a:rPr>
                      <m:t>𝟒𝟎𝟑</m:t>
                    </m:r>
                  </m:oMath>
                </a14:m>
                <a:r>
                  <a:rPr lang="es-ES" sz="4400" b="1" dirty="0">
                    <a:latin typeface="Tahoma" panose="020B0604030504040204" pitchFamily="34" charset="0"/>
                    <a:ea typeface="Tahoma" panose="020B0604030504040204" pitchFamily="34" charset="0"/>
                    <a:cs typeface="Tahoma" panose="020B0604030504040204" pitchFamily="34" charset="0"/>
                  </a:rPr>
                  <a:t>.		</a:t>
                </a:r>
                <a:r>
                  <a:rPr lang="es-ES" sz="4400" b="1" dirty="0">
                    <a:solidFill>
                      <a:srgbClr val="0000FF"/>
                    </a:solidFill>
                    <a:latin typeface="Tahoma" panose="020B0604030504040204" pitchFamily="34" charset="0"/>
                    <a:ea typeface="Tahoma" panose="020B0604030504040204" pitchFamily="34" charset="0"/>
                    <a:cs typeface="Tahoma" panose="020B0604030504040204" pitchFamily="34" charset="0"/>
                  </a:rPr>
                  <a:t>C.</a:t>
                </a:r>
                <a:r>
                  <a:rPr lang="es-E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0">
                        <a:latin typeface="Cambria Math"/>
                      </a:rPr>
                      <m:t>𝟒𝟎𝟐</m:t>
                    </m:r>
                  </m:oMath>
                </a14:m>
                <a:r>
                  <a:rPr lang="es-ES" sz="4400" b="1" dirty="0">
                    <a:latin typeface="Tahoma" panose="020B0604030504040204" pitchFamily="34" charset="0"/>
                    <a:ea typeface="Tahoma" panose="020B0604030504040204" pitchFamily="34" charset="0"/>
                    <a:cs typeface="Tahoma" panose="020B0604030504040204" pitchFamily="34" charset="0"/>
                  </a:rPr>
                  <a:t>.		</a:t>
                </a:r>
                <a:r>
                  <a:rPr lang="es-ES" sz="4400" b="1" dirty="0">
                    <a:solidFill>
                      <a:srgbClr val="0000FF"/>
                    </a:solidFill>
                    <a:latin typeface="Tahoma" panose="020B0604030504040204" pitchFamily="34" charset="0"/>
                    <a:ea typeface="Tahoma" panose="020B0604030504040204" pitchFamily="34" charset="0"/>
                    <a:cs typeface="Tahoma" panose="020B0604030504040204" pitchFamily="34" charset="0"/>
                  </a:rPr>
                  <a:t>D.</a:t>
                </a:r>
                <a:r>
                  <a:rPr lang="es-E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0">
                        <a:latin typeface="Cambria Math"/>
                      </a:rPr>
                      <m:t>𝟒𝟎𝟒</m:t>
                    </m:r>
                  </m:oMath>
                </a14:m>
                <a:r>
                  <a:rPr lang="es-ES"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5211358" y="5707560"/>
                <a:ext cx="16658042" cy="769441"/>
              </a:xfrm>
              <a:prstGeom prst="rect">
                <a:avLst/>
              </a:prstGeom>
              <a:blipFill>
                <a:blip r:embed="rId3"/>
                <a:stretch>
                  <a:fillRect l="-1500" t="-16535" b="-35433"/>
                </a:stretch>
              </a:blipFill>
            </p:spPr>
            <p:txBody>
              <a:bodyPr/>
              <a:lstStyle/>
              <a:p>
                <a:r>
                  <a:rPr lang="en-US">
                    <a:noFill/>
                  </a:rPr>
                  <a:t> </a:t>
                </a:r>
              </a:p>
            </p:txBody>
          </p:sp>
        </mc:Fallback>
      </mc:AlternateContent>
      <p:sp>
        <p:nvSpPr>
          <p:cNvPr id="25" name="Rectangle 24"/>
          <p:cNvSpPr/>
          <p:nvPr/>
        </p:nvSpPr>
        <p:spPr>
          <a:xfrm>
            <a:off x="3657600" y="9675947"/>
            <a:ext cx="3614367" cy="769441"/>
          </a:xfrm>
          <a:prstGeom prst="rect">
            <a:avLst/>
          </a:prstGeom>
        </p:spPr>
        <p:txBody>
          <a:bodyPr wrap="square">
            <a:spAutoFit/>
          </a:bodyPr>
          <a:lstStyle/>
          <a:p>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Chọn</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B</a:t>
            </a:r>
          </a:p>
        </p:txBody>
      </p:sp>
      <mc:AlternateContent xmlns:mc="http://schemas.openxmlformats.org/markup-compatibility/2006" xmlns:a14="http://schemas.microsoft.com/office/drawing/2010/main">
        <mc:Choice Requires="a14">
          <p:sp>
            <p:nvSpPr>
              <p:cNvPr id="26" name="Rectangle 25"/>
              <p:cNvSpPr/>
              <p:nvPr/>
            </p:nvSpPr>
            <p:spPr>
              <a:xfrm>
                <a:off x="3434810" y="8534400"/>
                <a:ext cx="11805190" cy="769441"/>
              </a:xfrm>
              <a:prstGeom prst="rect">
                <a:avLst/>
              </a:prstGeom>
            </p:spPr>
            <p:txBody>
              <a:bodyPr wrap="square">
                <a:spAutoFit/>
              </a:bodyPr>
              <a:lstStyle/>
              <a:p>
                <a:r>
                  <a:rPr lang="fr-FR" sz="4400" b="1" dirty="0">
                    <a:latin typeface="Tahoma" panose="020B0604030504040204" pitchFamily="34" charset="0"/>
                    <a:ea typeface="Tahoma" panose="020B0604030504040204" pitchFamily="34" charset="0"/>
                    <a:cs typeface="Tahoma" panose="020B0604030504040204" pitchFamily="34" charset="0"/>
                  </a:rPr>
                  <a:t>Ta </a:t>
                </a:r>
                <a:r>
                  <a:rPr lang="fr-FR" sz="4400" b="1" dirty="0" err="1">
                    <a:latin typeface="Tahoma" panose="020B0604030504040204" pitchFamily="34" charset="0"/>
                    <a:ea typeface="Tahoma" panose="020B0604030504040204" pitchFamily="34" charset="0"/>
                    <a:cs typeface="Tahoma" panose="020B0604030504040204" pitchFamily="34" charset="0"/>
                  </a:rPr>
                  <a:t>có</a:t>
                </a:r>
                <a:r>
                  <a:rPr lang="fr-FR" sz="4400" b="1" dirty="0">
                    <a:latin typeface="Tahoma" panose="020B0604030504040204" pitchFamily="34" charset="0"/>
                    <a:ea typeface="Tahoma" panose="020B0604030504040204" pitchFamily="34" charset="0"/>
                    <a:cs typeface="Tahoma" panose="020B0604030504040204" pitchFamily="34" charset="0"/>
                  </a:rPr>
                  <a:t> :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𝟗𝟗</m:t>
                        </m:r>
                      </m:sub>
                    </m:sSub>
                    <m:r>
                      <a:rPr lang="en-US" sz="4400" b="1">
                        <a:latin typeface="Cambria Math"/>
                      </a:rPr>
                      <m:t>=</m:t>
                    </m:r>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𝟏</m:t>
                        </m:r>
                      </m:sub>
                    </m:sSub>
                    <m:r>
                      <a:rPr lang="en-US" sz="4400" b="1">
                        <a:latin typeface="Cambria Math"/>
                      </a:rPr>
                      <m:t>+</m:t>
                    </m:r>
                    <m:r>
                      <a:rPr lang="en-US" sz="4400" b="1" i="1">
                        <a:latin typeface="Cambria Math"/>
                      </a:rPr>
                      <m:t>𝟗𝟖𝐝</m:t>
                    </m:r>
                    <m:r>
                      <a:rPr lang="en-US" sz="4400" b="1">
                        <a:latin typeface="Cambria Math"/>
                      </a:rPr>
                      <m:t>=</m:t>
                    </m:r>
                    <m:r>
                      <a:rPr lang="en-US" sz="4400" b="1" i="1">
                        <a:latin typeface="Cambria Math"/>
                      </a:rPr>
                      <m:t>𝟏𝟏</m:t>
                    </m:r>
                    <m:r>
                      <a:rPr lang="en-US" sz="4400" b="1">
                        <a:latin typeface="Cambria Math"/>
                      </a:rPr>
                      <m:t>+</m:t>
                    </m:r>
                    <m:r>
                      <a:rPr lang="en-US" sz="4400" b="1" i="1">
                        <a:latin typeface="Cambria Math"/>
                      </a:rPr>
                      <m:t>𝟗𝟖</m:t>
                    </m:r>
                    <m:r>
                      <a:rPr lang="en-US" sz="4400" b="1">
                        <a:latin typeface="Cambria Math"/>
                      </a:rPr>
                      <m:t>.</m:t>
                    </m:r>
                    <m:r>
                      <a:rPr lang="en-US" sz="4400" b="1" i="1">
                        <a:latin typeface="Cambria Math"/>
                      </a:rPr>
                      <m:t>𝟒</m:t>
                    </m:r>
                    <m:r>
                      <a:rPr lang="en-US" sz="4400" b="1">
                        <a:latin typeface="Cambria Math"/>
                      </a:rPr>
                      <m:t>=</m:t>
                    </m:r>
                    <m:r>
                      <a:rPr lang="en-US" sz="4400" b="1" i="1">
                        <a:latin typeface="Cambria Math"/>
                      </a:rPr>
                      <m:t>𝟒𝟎𝟑</m:t>
                    </m:r>
                  </m:oMath>
                </a14:m>
                <a:r>
                  <a:rPr lang="fr-FR"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3434810" y="8534400"/>
                <a:ext cx="11805190" cy="769441"/>
              </a:xfrm>
              <a:prstGeom prst="rect">
                <a:avLst/>
              </a:prstGeom>
              <a:blipFill>
                <a:blip r:embed="rId4"/>
                <a:stretch>
                  <a:fillRect l="-2065" t="-16667" b="-36508"/>
                </a:stretch>
              </a:blipFill>
            </p:spPr>
            <p:txBody>
              <a:bodyPr/>
              <a:lstStyle/>
              <a:p>
                <a:r>
                  <a:rPr lang="en-US">
                    <a:noFill/>
                  </a:rPr>
                  <a:t> </a:t>
                </a:r>
              </a:p>
            </p:txBody>
          </p:sp>
        </mc:Fallback>
      </mc:AlternateContent>
      <p:sp>
        <p:nvSpPr>
          <p:cNvPr id="38" name="Oval 37">
            <a:extLst>
              <a:ext uri="{FF2B5EF4-FFF2-40B4-BE49-F238E27FC236}">
                <a16:creationId xmlns:a16="http://schemas.microsoft.com/office/drawing/2014/main" id="{6B6B306A-26C3-428D-9EBA-2FAD6B53B95B}"/>
              </a:ext>
            </a:extLst>
          </p:cNvPr>
          <p:cNvSpPr/>
          <p:nvPr/>
        </p:nvSpPr>
        <p:spPr>
          <a:xfrm>
            <a:off x="9144000" y="5549660"/>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vi-VN" sz="4400" b="1" dirty="0">
                <a:latin typeface="Tahoma" pitchFamily="34" charset="0"/>
                <a:ea typeface="Tahoma" pitchFamily="34" charset="0"/>
                <a:cs typeface="Tahoma" pitchFamily="34" charset="0"/>
              </a:rPr>
              <a:t>B</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6586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par>
                                <p:cTn id="11" presetID="22" presetClass="entr" presetSubtype="8"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150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left)">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wipe(left)">
                                      <p:cBhvr>
                                        <p:cTn id="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5" grpId="0"/>
      <p:bldP spid="26"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1221265" y="7188467"/>
            <a:ext cx="22122427" cy="4393933"/>
            <a:chOff x="1220788" y="7162800"/>
            <a:chExt cx="22124987" cy="4394442"/>
          </a:xfrm>
        </p:grpSpPr>
        <p:sp>
          <p:nvSpPr>
            <p:cNvPr id="31" name="Rounded Rectangle 30"/>
            <p:cNvSpPr/>
            <p:nvPr/>
          </p:nvSpPr>
          <p:spPr>
            <a:xfrm>
              <a:off x="1222486" y="7418548"/>
              <a:ext cx="22123289" cy="4138694"/>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0"/>
            <p:cNvGrpSpPr/>
            <p:nvPr/>
          </p:nvGrpSpPr>
          <p:grpSpPr>
            <a:xfrm>
              <a:off x="1220788" y="7162800"/>
              <a:ext cx="3305491" cy="796093"/>
              <a:chOff x="1224542" y="6305967"/>
              <a:chExt cx="3305491" cy="845462"/>
            </a:xfrm>
          </p:grpSpPr>
          <p:sp>
            <p:nvSpPr>
              <p:cNvPr id="33"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4" name="TextBox 33"/>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5" name="Round Diagonal Corner Rectangle 34"/>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6" name="Group 49"/>
          <p:cNvGrpSpPr/>
          <p:nvPr/>
        </p:nvGrpSpPr>
        <p:grpSpPr>
          <a:xfrm>
            <a:off x="1176052" y="3481735"/>
            <a:ext cx="22175897" cy="3205623"/>
            <a:chOff x="1175570" y="2468560"/>
            <a:chExt cx="22178464" cy="3205994"/>
          </a:xfrm>
        </p:grpSpPr>
        <p:sp>
          <p:nvSpPr>
            <p:cNvPr id="7" name="Rounded Rectangle 6"/>
            <p:cNvSpPr/>
            <p:nvPr/>
          </p:nvSpPr>
          <p:spPr>
            <a:xfrm>
              <a:off x="1175570" y="2872596"/>
              <a:ext cx="22178464" cy="2801958"/>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2"/>
            <p:cNvGrpSpPr/>
            <p:nvPr/>
          </p:nvGrpSpPr>
          <p:grpSpPr>
            <a:xfrm>
              <a:off x="1175570" y="2468560"/>
              <a:ext cx="3190427" cy="896426"/>
              <a:chOff x="1175570" y="1834705"/>
              <a:chExt cx="3480167" cy="977836"/>
            </a:xfrm>
          </p:grpSpPr>
          <p:sp>
            <p:nvSpPr>
              <p:cNvPr id="9" name="Freeform 20"/>
              <p:cNvSpPr>
                <a:spLocks/>
              </p:cNvSpPr>
              <p:nvPr/>
            </p:nvSpPr>
            <p:spPr bwMode="auto">
              <a:xfrm rot="16200000" flipV="1">
                <a:off x="2722770" y="879575"/>
                <a:ext cx="836967" cy="302896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0" name="TextBox 9"/>
              <p:cNvSpPr txBox="1"/>
              <p:nvPr/>
            </p:nvSpPr>
            <p:spPr>
              <a:xfrm>
                <a:off x="2235430" y="1958752"/>
                <a:ext cx="1946745" cy="839416"/>
              </a:xfrm>
              <a:prstGeom prst="rect">
                <a:avLst/>
              </a:prstGeom>
              <a:noFill/>
            </p:spPr>
            <p:txBody>
              <a:bodyPr wrap="none" rtlCol="0">
                <a:spAutoFit/>
              </a:bodyPr>
              <a:lstStyle/>
              <a:p>
                <a:r>
                  <a:rPr lang="en-US" sz="4400" b="1" dirty="0" err="1">
                    <a:solidFill>
                      <a:schemeClr val="bg1"/>
                    </a:solidFill>
                    <a:latin typeface="Tahoma" pitchFamily="34" charset="0"/>
                    <a:ea typeface="Tahoma" pitchFamily="34" charset="0"/>
                    <a:cs typeface="Tahoma" pitchFamily="34" charset="0"/>
                  </a:rPr>
                  <a:t>Câu</a:t>
                </a:r>
                <a:r>
                  <a:rPr lang="en-US" sz="4400" b="1" dirty="0">
                    <a:solidFill>
                      <a:schemeClr val="bg1"/>
                    </a:solidFill>
                    <a:latin typeface="Tahoma" pitchFamily="34" charset="0"/>
                    <a:ea typeface="Tahoma" pitchFamily="34" charset="0"/>
                    <a:cs typeface="Tahoma" pitchFamily="34" charset="0"/>
                  </a:rPr>
                  <a:t> 2</a:t>
                </a:r>
              </a:p>
            </p:txBody>
          </p:sp>
          <p:sp>
            <p:nvSpPr>
              <p:cNvPr id="11" name="Round Diagonal Corner Rectangle 10"/>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2"/>
              <p:cNvGrpSpPr/>
              <p:nvPr/>
            </p:nvGrpSpPr>
            <p:grpSpPr>
              <a:xfrm>
                <a:off x="1314846" y="1951291"/>
                <a:ext cx="756925" cy="699372"/>
                <a:chOff x="7440266" y="3398551"/>
                <a:chExt cx="757238" cy="765175"/>
              </a:xfrm>
              <a:solidFill>
                <a:srgbClr val="999158"/>
              </a:solidFill>
            </p:grpSpPr>
            <p:sp>
              <p:nvSpPr>
                <p:cNvPr id="13"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4"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5"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6"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7"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8"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9"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mc:AlternateContent xmlns:mc="http://schemas.openxmlformats.org/markup-compatibility/2006" xmlns:a14="http://schemas.microsoft.com/office/drawing/2010/main">
        <mc:Choice Requires="a14">
          <p:sp>
            <p:nvSpPr>
              <p:cNvPr id="21" name="Rectangle 20"/>
              <p:cNvSpPr/>
              <p:nvPr/>
            </p:nvSpPr>
            <p:spPr>
              <a:xfrm>
                <a:off x="1619359" y="3733801"/>
                <a:ext cx="21175001" cy="1996316"/>
              </a:xfrm>
              <a:prstGeom prst="rect">
                <a:avLst/>
              </a:prstGeom>
            </p:spPr>
            <p:txBody>
              <a:bodyPr wrap="square">
                <a:spAutoFit/>
              </a:bodyPr>
              <a:lstStyle/>
              <a:p>
                <a:pPr>
                  <a:lnSpc>
                    <a:spcPct val="150000"/>
                  </a:lnSpc>
                </a:pPr>
                <a:r>
                  <a:rPr lang="nl-NL" sz="4400" b="1" dirty="0">
                    <a:latin typeface="Tahoma" panose="020B0604030504040204" pitchFamily="34" charset="0"/>
                    <a:ea typeface="Tahoma" panose="020B0604030504040204" pitchFamily="34" charset="0"/>
                    <a:cs typeface="Tahoma" panose="020B0604030504040204" pitchFamily="34" charset="0"/>
                  </a:rPr>
                  <a:t>                     Cho cấp số cộng </a:t>
                </a:r>
                <a14:m>
                  <m:oMath xmlns:m="http://schemas.openxmlformats.org/officeDocument/2006/math">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fr-FR" sz="4400" b="1" i="0">
                                <a:latin typeface="Cambria Math"/>
                              </a:rPr>
                              <m:t>𝐮</m:t>
                            </m:r>
                          </m:e>
                          <m:sub>
                            <m:r>
                              <a:rPr lang="fr-FR" sz="4400" b="1" i="0">
                                <a:latin typeface="Cambria Math"/>
                              </a:rPr>
                              <m:t>𝐧</m:t>
                            </m:r>
                          </m:sub>
                        </m:sSub>
                      </m:e>
                    </m:d>
                  </m:oMath>
                </a14:m>
                <a:r>
                  <a:rPr lang="vi-VN" sz="4400" b="1" dirty="0">
                    <a:latin typeface="Tahoma" panose="020B0604030504040204" pitchFamily="34" charset="0"/>
                    <a:ea typeface="Tahoma" panose="020B0604030504040204" pitchFamily="34" charset="0"/>
                    <a:cs typeface="Tahoma" panose="020B0604030504040204" pitchFamily="34" charset="0"/>
                  </a:rPr>
                  <a:t> có </a:t>
                </a:r>
                <a14:m>
                  <m:oMath xmlns:m="http://schemas.openxmlformats.org/officeDocument/2006/math">
                    <m:sSub>
                      <m:sSubPr>
                        <m:ctrlPr>
                          <a:rPr lang="en-US" sz="4400" b="1" i="1">
                            <a:latin typeface="Cambria Math" panose="02040503050406030204" pitchFamily="18" charset="0"/>
                          </a:rPr>
                        </m:ctrlPr>
                      </m:sSubPr>
                      <m:e>
                        <m:r>
                          <a:rPr lang="fr-FR" sz="4400" b="1" i="0">
                            <a:latin typeface="Cambria Math"/>
                          </a:rPr>
                          <m:t>𝐮</m:t>
                        </m:r>
                      </m:e>
                      <m:sub>
                        <m:r>
                          <a:rPr lang="fr-FR" sz="4400" b="1" i="0">
                            <a:latin typeface="Cambria Math"/>
                          </a:rPr>
                          <m:t>𝟏</m:t>
                        </m:r>
                      </m:sub>
                    </m:sSub>
                    <m:r>
                      <a:rPr lang="fr-FR" sz="4400" b="1" i="0">
                        <a:latin typeface="Cambria Math"/>
                      </a:rPr>
                      <m:t>=</m:t>
                    </m:r>
                    <m:r>
                      <a:rPr lang="fr-FR" sz="4400" b="1" i="0">
                        <a:latin typeface="Cambria Math"/>
                      </a:rPr>
                      <m:t>𝟏</m:t>
                    </m:r>
                  </m:oMath>
                </a14:m>
                <a:r>
                  <a:rPr lang="vi-VN" sz="4400" b="1" dirty="0">
                    <a:latin typeface="Tahoma" panose="020B0604030504040204" pitchFamily="34" charset="0"/>
                    <a:ea typeface="Tahoma" panose="020B0604030504040204" pitchFamily="34" charset="0"/>
                    <a:cs typeface="Tahoma" panose="020B0604030504040204" pitchFamily="34" charset="0"/>
                  </a:rPr>
                  <a:t> và công sai </a:t>
                </a:r>
                <a14:m>
                  <m:oMath xmlns:m="http://schemas.openxmlformats.org/officeDocument/2006/math">
                    <m:r>
                      <a:rPr lang="fr-FR" sz="4400" b="1" i="0">
                        <a:latin typeface="Cambria Math"/>
                      </a:rPr>
                      <m:t>𝐝</m:t>
                    </m:r>
                    <m:r>
                      <a:rPr lang="fr-FR" sz="4400" b="1" i="0">
                        <a:latin typeface="Cambria Math"/>
                      </a:rPr>
                      <m:t>=</m:t>
                    </m:r>
                    <m:r>
                      <a:rPr lang="fr-FR" sz="4400" b="1" i="0">
                        <a:latin typeface="Cambria Math"/>
                      </a:rPr>
                      <m:t>𝟐</m:t>
                    </m:r>
                  </m:oMath>
                </a14:m>
                <a:r>
                  <a:rPr lang="vi-VN" sz="4400" b="1" dirty="0">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vi-VN" sz="4400" b="1" dirty="0">
                    <a:latin typeface="Tahoma" panose="020B0604030504040204" pitchFamily="34" charset="0"/>
                    <a:ea typeface="Tahoma" panose="020B0604030504040204" pitchFamily="34" charset="0"/>
                    <a:cs typeface="Tahoma" panose="020B0604030504040204" pitchFamily="34" charset="0"/>
                  </a:rPr>
                  <a:t>Tổng </a:t>
                </a:r>
                <a14:m>
                  <m:oMath xmlns:m="http://schemas.openxmlformats.org/officeDocument/2006/math">
                    <m:sSub>
                      <m:sSubPr>
                        <m:ctrlPr>
                          <a:rPr lang="en-US" sz="4400" b="1" i="1">
                            <a:latin typeface="Cambria Math" panose="02040503050406030204" pitchFamily="18" charset="0"/>
                          </a:rPr>
                        </m:ctrlPr>
                      </m:sSubPr>
                      <m:e>
                        <m:r>
                          <a:rPr lang="en-US" sz="4400" b="1" i="0">
                            <a:latin typeface="Cambria Math"/>
                          </a:rPr>
                          <m:t>𝐒</m:t>
                        </m:r>
                      </m:e>
                      <m:sub>
                        <m:r>
                          <a:rPr lang="en-US" sz="4400" b="1" i="0">
                            <a:latin typeface="Cambria Math"/>
                          </a:rPr>
                          <m:t>𝟏𝟎</m:t>
                        </m:r>
                      </m:sub>
                    </m:sSub>
                    <m:r>
                      <a:rPr lang="en-US" sz="4400" b="1" i="0">
                        <a:latin typeface="Cambria Math"/>
                      </a:rPr>
                      <m:t>=</m:t>
                    </m:r>
                    <m:sSub>
                      <m:sSubPr>
                        <m:ctrlPr>
                          <a:rPr lang="en-US" sz="4400" b="1" i="1">
                            <a:latin typeface="Cambria Math" panose="02040503050406030204" pitchFamily="18" charset="0"/>
                          </a:rPr>
                        </m:ctrlPr>
                      </m:sSubPr>
                      <m:e>
                        <m:r>
                          <a:rPr lang="en-US" sz="4400" b="1" i="0">
                            <a:latin typeface="Cambria Math"/>
                          </a:rPr>
                          <m:t>𝐮</m:t>
                        </m:r>
                      </m:e>
                      <m:sub>
                        <m:r>
                          <a:rPr lang="en-US" sz="4400" b="1" i="0">
                            <a:latin typeface="Cambria Math"/>
                          </a:rPr>
                          <m:t>𝟏</m:t>
                        </m:r>
                      </m:sub>
                    </m:sSub>
                    <m:r>
                      <a:rPr lang="en-US" sz="4400" b="1" i="0">
                        <a:latin typeface="Cambria Math"/>
                      </a:rPr>
                      <m:t>+</m:t>
                    </m:r>
                    <m:sSub>
                      <m:sSubPr>
                        <m:ctrlPr>
                          <a:rPr lang="en-US" sz="4400" b="1" i="1">
                            <a:latin typeface="Cambria Math" panose="02040503050406030204" pitchFamily="18" charset="0"/>
                          </a:rPr>
                        </m:ctrlPr>
                      </m:sSubPr>
                      <m:e>
                        <m:r>
                          <a:rPr lang="en-US" sz="4400" b="1" i="0">
                            <a:latin typeface="Cambria Math"/>
                          </a:rPr>
                          <m:t>𝐮</m:t>
                        </m:r>
                      </m:e>
                      <m:sub>
                        <m:r>
                          <a:rPr lang="en-US" sz="4400" b="1" i="0">
                            <a:latin typeface="Cambria Math"/>
                          </a:rPr>
                          <m:t>𝟐</m:t>
                        </m:r>
                      </m:sub>
                    </m:sSub>
                    <m:r>
                      <a:rPr lang="en-US" sz="4400" b="1" i="0">
                        <a:latin typeface="Cambria Math"/>
                      </a:rPr>
                      <m:t>+</m:t>
                    </m:r>
                    <m:sSub>
                      <m:sSubPr>
                        <m:ctrlPr>
                          <a:rPr lang="en-US" sz="4400" b="1" i="1">
                            <a:latin typeface="Cambria Math" panose="02040503050406030204" pitchFamily="18" charset="0"/>
                          </a:rPr>
                        </m:ctrlPr>
                      </m:sSubPr>
                      <m:e>
                        <m:r>
                          <a:rPr lang="en-US" sz="4400" b="1" i="0">
                            <a:latin typeface="Cambria Math"/>
                          </a:rPr>
                          <m:t>𝐮</m:t>
                        </m:r>
                      </m:e>
                      <m:sub>
                        <m:r>
                          <a:rPr lang="en-US" sz="4400" b="1" i="0">
                            <a:latin typeface="Cambria Math"/>
                          </a:rPr>
                          <m:t>𝟑</m:t>
                        </m:r>
                      </m:sub>
                    </m:sSub>
                    <m:r>
                      <a:rPr lang="en-US" sz="4400" b="1" i="0">
                        <a:latin typeface="Cambria Math"/>
                      </a:rPr>
                      <m:t>.....+</m:t>
                    </m:r>
                    <m:sSub>
                      <m:sSubPr>
                        <m:ctrlPr>
                          <a:rPr lang="en-US" sz="4400" b="1" i="1">
                            <a:latin typeface="Cambria Math" panose="02040503050406030204" pitchFamily="18" charset="0"/>
                          </a:rPr>
                        </m:ctrlPr>
                      </m:sSubPr>
                      <m:e>
                        <m:r>
                          <a:rPr lang="en-US" sz="4400" b="1" i="0">
                            <a:latin typeface="Cambria Math"/>
                          </a:rPr>
                          <m:t>𝐮</m:t>
                        </m:r>
                      </m:e>
                      <m:sub>
                        <m:r>
                          <a:rPr lang="en-US" sz="4400" b="1" i="0">
                            <a:latin typeface="Cambria Math"/>
                          </a:rPr>
                          <m:t>𝟏𝟎</m:t>
                        </m:r>
                      </m:sub>
                    </m:sSub>
                  </m:oMath>
                </a14:m>
                <a:r>
                  <a:rPr lang="nl-NL" sz="4400" b="1" dirty="0">
                    <a:latin typeface="Tahoma" panose="020B0604030504040204" pitchFamily="34" charset="0"/>
                    <a:ea typeface="Tahoma" panose="020B0604030504040204" pitchFamily="34" charset="0"/>
                    <a:cs typeface="Tahoma" panose="020B0604030504040204" pitchFamily="34" charset="0"/>
                  </a:rPr>
                  <a:t> bằng:</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1619359" y="3733801"/>
                <a:ext cx="21175001" cy="1996316"/>
              </a:xfrm>
              <a:prstGeom prst="rect">
                <a:avLst/>
              </a:prstGeom>
              <a:blipFill>
                <a:blip r:embed="rId2"/>
                <a:stretch>
                  <a:fillRect l="-1181" b="-131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2293689" y="5861369"/>
                <a:ext cx="20914259" cy="816827"/>
              </a:xfrm>
              <a:prstGeom prst="rect">
                <a:avLst/>
              </a:prstGeom>
            </p:spPr>
            <p:txBody>
              <a:bodyPr wrap="square">
                <a:spAutoFit/>
              </a:bodyPr>
              <a:lstStyle/>
              <a:p>
                <a:pPr marL="609600" algn="just">
                  <a:lnSpc>
                    <a:spcPct val="107000"/>
                  </a:lnSpc>
                  <a:spcAft>
                    <a:spcPts val="800"/>
                  </a:spcAft>
                  <a:tabLst>
                    <a:tab pos="609600" algn="l"/>
                    <a:tab pos="2133600" algn="l"/>
                    <a:tab pos="3657600" algn="l"/>
                    <a:tab pos="5029200" algn="l"/>
                  </a:tabLst>
                </a:pPr>
                <a:r>
                  <a:rPr lang="fr-FR" sz="4400" b="1" dirty="0">
                    <a:solidFill>
                      <a:srgbClr val="0000FF"/>
                    </a:solidFill>
                    <a:latin typeface="Tahoma" panose="020B0604030504040204" pitchFamily="34" charset="0"/>
                    <a:ea typeface="Tahoma" panose="020B0604030504040204" pitchFamily="34" charset="0"/>
                    <a:cs typeface="Tahoma" panose="020B0604030504040204" pitchFamily="34" charset="0"/>
                  </a:rPr>
                  <a:t>A.</a:t>
                </a:r>
                <a:r>
                  <a:rPr lang="fr-FR" sz="4400" b="1" dirty="0">
                    <a:solidFill>
                      <a:srgbClr val="000099"/>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bPr>
                      <m:e>
                        <m:r>
                          <a:rPr lang="en-US" sz="4400" b="1" i="0">
                            <a:latin typeface="Cambria Math" panose="02040503050406030204" pitchFamily="18" charset="0"/>
                            <a:ea typeface="Calibri" panose="020F0502020204030204" pitchFamily="34" charset="0"/>
                            <a:cs typeface="Times New Roman" panose="02020603050405020304" pitchFamily="18" charset="0"/>
                          </a:rPr>
                          <m:t>𝐒</m:t>
                        </m:r>
                      </m:e>
                      <m:sub>
                        <m:r>
                          <a:rPr lang="en-US" sz="4400" b="1" i="0">
                            <a:latin typeface="Cambria Math" panose="02040503050406030204" pitchFamily="18" charset="0"/>
                            <a:ea typeface="Calibri" panose="020F0502020204030204" pitchFamily="34" charset="0"/>
                            <a:cs typeface="Times New Roman" panose="02020603050405020304" pitchFamily="18" charset="0"/>
                          </a:rPr>
                          <m:t>𝟏𝟎</m:t>
                        </m:r>
                      </m:sub>
                    </m:sSub>
                    <m:r>
                      <a:rPr lang="en-US" sz="4400" b="1" i="0">
                        <a:latin typeface="Cambria Math" panose="02040503050406030204" pitchFamily="18" charset="0"/>
                        <a:ea typeface="Calibri" panose="020F0502020204030204" pitchFamily="34" charset="0"/>
                        <a:cs typeface="Times New Roman" panose="02020603050405020304" pitchFamily="18" charset="0"/>
                      </a:rPr>
                      <m:t>=</m:t>
                    </m:r>
                    <m:r>
                      <a:rPr lang="en-US" sz="4400" b="1" i="0">
                        <a:latin typeface="Cambria Math" panose="02040503050406030204" pitchFamily="18" charset="0"/>
                        <a:ea typeface="Calibri" panose="020F0502020204030204" pitchFamily="34" charset="0"/>
                        <a:cs typeface="Times New Roman" panose="02020603050405020304" pitchFamily="18" charset="0"/>
                      </a:rPr>
                      <m:t>𝟏𝟏𝟎</m:t>
                    </m:r>
                  </m:oMath>
                </a14:m>
                <a:r>
                  <a:rPr lang="nl-NL" sz="4400" b="1" dirty="0">
                    <a:latin typeface="Tahoma" panose="020B0604030504040204" pitchFamily="34" charset="0"/>
                    <a:ea typeface="Tahoma" panose="020B0604030504040204" pitchFamily="34" charset="0"/>
                    <a:cs typeface="Tahoma" panose="020B0604030504040204" pitchFamily="34" charset="0"/>
                  </a:rPr>
                  <a:t>.		</a:t>
                </a:r>
                <a:r>
                  <a:rPr lang="nl-NL" sz="4400" b="1" dirty="0">
                    <a:solidFill>
                      <a:srgbClr val="0000FF"/>
                    </a:solidFill>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sSub>
                      <m:sSub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bPr>
                      <m:e>
                        <m:r>
                          <a:rPr lang="en-US" sz="4400" b="1" i="0">
                            <a:latin typeface="Cambria Math" panose="02040503050406030204" pitchFamily="18" charset="0"/>
                            <a:ea typeface="Calibri" panose="020F0502020204030204" pitchFamily="34" charset="0"/>
                            <a:cs typeface="Times New Roman" panose="02020603050405020304" pitchFamily="18" charset="0"/>
                          </a:rPr>
                          <m:t>𝐒</m:t>
                        </m:r>
                      </m:e>
                      <m:sub>
                        <m:r>
                          <a:rPr lang="en-US" sz="4400" b="1" i="0">
                            <a:latin typeface="Cambria Math" panose="02040503050406030204" pitchFamily="18" charset="0"/>
                            <a:ea typeface="Calibri" panose="020F0502020204030204" pitchFamily="34" charset="0"/>
                            <a:cs typeface="Times New Roman" panose="02020603050405020304" pitchFamily="18" charset="0"/>
                          </a:rPr>
                          <m:t>𝟏𝟎</m:t>
                        </m:r>
                      </m:sub>
                    </m:sSub>
                    <m:r>
                      <a:rPr lang="en-US" sz="4400" b="1" i="0">
                        <a:latin typeface="Cambria Math" panose="02040503050406030204" pitchFamily="18" charset="0"/>
                        <a:ea typeface="Calibri" panose="020F0502020204030204" pitchFamily="34" charset="0"/>
                        <a:cs typeface="Times New Roman" panose="02020603050405020304" pitchFamily="18" charset="0"/>
                      </a:rPr>
                      <m:t>=</m:t>
                    </m:r>
                    <m:r>
                      <a:rPr lang="en-US" sz="4400" b="1" i="0">
                        <a:latin typeface="Cambria Math" panose="02040503050406030204" pitchFamily="18" charset="0"/>
                        <a:ea typeface="Calibri" panose="020F0502020204030204" pitchFamily="34" charset="0"/>
                        <a:cs typeface="Times New Roman" panose="02020603050405020304" pitchFamily="18" charset="0"/>
                      </a:rPr>
                      <m:t>𝟏𝟎𝟎</m:t>
                    </m:r>
                  </m:oMath>
                </a14:m>
                <a:r>
                  <a:rPr lang="nl-NL" sz="4400" b="1" dirty="0">
                    <a:latin typeface="Tahoma" panose="020B0604030504040204" pitchFamily="34" charset="0"/>
                    <a:ea typeface="Tahoma" panose="020B0604030504040204" pitchFamily="34" charset="0"/>
                    <a:cs typeface="Tahoma" panose="020B0604030504040204" pitchFamily="34" charset="0"/>
                  </a:rPr>
                  <a:t>.</a:t>
                </a:r>
                <a:r>
                  <a:rPr lang="nl-NL" sz="4400" b="1">
                    <a:latin typeface="Tahoma" panose="020B0604030504040204" pitchFamily="34" charset="0"/>
                    <a:ea typeface="Tahoma" panose="020B0604030504040204" pitchFamily="34" charset="0"/>
                    <a:cs typeface="Tahoma" panose="020B0604030504040204" pitchFamily="34" charset="0"/>
                  </a:rPr>
                  <a:t>	</a:t>
                </a:r>
                <a:r>
                  <a:rPr lang="nl-NL" sz="4400" b="1">
                    <a:solidFill>
                      <a:srgbClr val="0000FF"/>
                    </a:solidFill>
                    <a:latin typeface="Tahoma" panose="020B0604030504040204" pitchFamily="34" charset="0"/>
                    <a:ea typeface="Tahoma" panose="020B0604030504040204" pitchFamily="34" charset="0"/>
                    <a:cs typeface="Tahoma" panose="020B0604030504040204" pitchFamily="34" charset="0"/>
                  </a:rPr>
                  <a:t>C</a:t>
                </a:r>
                <a:r>
                  <a:rPr lang="nl-NL" sz="4400" b="1" dirty="0">
                    <a:solidFill>
                      <a:srgbClr val="0000FF"/>
                    </a:solidFill>
                    <a:latin typeface="Tahoma" panose="020B0604030504040204" pitchFamily="34" charset="0"/>
                    <a:ea typeface="Tahoma" panose="020B0604030504040204" pitchFamily="34" charset="0"/>
                    <a:cs typeface="Tahoma" panose="020B0604030504040204" pitchFamily="34" charset="0"/>
                  </a:rPr>
                  <a:t>.</a:t>
                </a:r>
                <a:r>
                  <a:rPr lang="nl-NL" sz="4400" b="1" dirty="0">
                    <a:solidFill>
                      <a:srgbClr val="000099"/>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bPr>
                      <m:e>
                        <m:r>
                          <a:rPr lang="en-US" sz="4400" b="1" i="0">
                            <a:latin typeface="Cambria Math" panose="02040503050406030204" pitchFamily="18" charset="0"/>
                            <a:ea typeface="Calibri" panose="020F0502020204030204" pitchFamily="34" charset="0"/>
                            <a:cs typeface="Times New Roman" panose="02020603050405020304" pitchFamily="18" charset="0"/>
                          </a:rPr>
                          <m:t>𝐒</m:t>
                        </m:r>
                      </m:e>
                      <m:sub>
                        <m:r>
                          <a:rPr lang="en-US" sz="4400" b="1" i="0">
                            <a:latin typeface="Cambria Math" panose="02040503050406030204" pitchFamily="18" charset="0"/>
                            <a:ea typeface="Calibri" panose="020F0502020204030204" pitchFamily="34" charset="0"/>
                            <a:cs typeface="Times New Roman" panose="02020603050405020304" pitchFamily="18" charset="0"/>
                          </a:rPr>
                          <m:t>𝟏𝟎</m:t>
                        </m:r>
                      </m:sub>
                    </m:sSub>
                    <m:r>
                      <a:rPr lang="en-US" sz="4400" b="1" i="0">
                        <a:latin typeface="Cambria Math" panose="02040503050406030204" pitchFamily="18" charset="0"/>
                        <a:ea typeface="Calibri" panose="020F0502020204030204" pitchFamily="34" charset="0"/>
                        <a:cs typeface="Times New Roman" panose="02020603050405020304" pitchFamily="18" charset="0"/>
                      </a:rPr>
                      <m:t>=</m:t>
                    </m:r>
                    <m:r>
                      <a:rPr lang="en-US" sz="4400" b="1" i="0">
                        <a:latin typeface="Cambria Math" panose="02040503050406030204" pitchFamily="18" charset="0"/>
                        <a:ea typeface="Calibri" panose="020F0502020204030204" pitchFamily="34" charset="0"/>
                        <a:cs typeface="Times New Roman" panose="02020603050405020304" pitchFamily="18" charset="0"/>
                      </a:rPr>
                      <m:t>𝟐𝟏</m:t>
                    </m:r>
                  </m:oMath>
                </a14:m>
                <a:r>
                  <a:rPr lang="nl-NL" sz="4400" b="1" dirty="0">
                    <a:latin typeface="Tahoma" panose="020B0604030504040204" pitchFamily="34" charset="0"/>
                    <a:ea typeface="Tahoma" panose="020B0604030504040204" pitchFamily="34" charset="0"/>
                    <a:cs typeface="Tahoma" panose="020B0604030504040204" pitchFamily="34" charset="0"/>
                  </a:rPr>
                  <a:t>.	</a:t>
                </a:r>
                <a:r>
                  <a:rPr lang="nl-NL" sz="4400" b="1" dirty="0">
                    <a:solidFill>
                      <a:srgbClr val="0000FF"/>
                    </a:solidFill>
                    <a:latin typeface="Tahoma" panose="020B0604030504040204" pitchFamily="34" charset="0"/>
                    <a:ea typeface="Tahoma" panose="020B0604030504040204" pitchFamily="34" charset="0"/>
                    <a:cs typeface="Tahoma" panose="020B0604030504040204" pitchFamily="34" charset="0"/>
                  </a:rPr>
                  <a:t>D.</a:t>
                </a:r>
                <a:r>
                  <a:rPr lang="nl-NL" sz="4400" b="1" dirty="0">
                    <a:solidFill>
                      <a:srgbClr val="000099"/>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bPr>
                      <m:e>
                        <m:r>
                          <a:rPr lang="en-US" sz="4400" b="1" i="0">
                            <a:latin typeface="Cambria Math" panose="02040503050406030204" pitchFamily="18" charset="0"/>
                            <a:ea typeface="Calibri" panose="020F0502020204030204" pitchFamily="34" charset="0"/>
                            <a:cs typeface="Times New Roman" panose="02020603050405020304" pitchFamily="18" charset="0"/>
                          </a:rPr>
                          <m:t>𝐒</m:t>
                        </m:r>
                      </m:e>
                      <m:sub>
                        <m:r>
                          <a:rPr lang="en-US" sz="4400" b="1" i="0">
                            <a:latin typeface="Cambria Math" panose="02040503050406030204" pitchFamily="18" charset="0"/>
                            <a:ea typeface="Calibri" panose="020F0502020204030204" pitchFamily="34" charset="0"/>
                            <a:cs typeface="Times New Roman" panose="02020603050405020304" pitchFamily="18" charset="0"/>
                          </a:rPr>
                          <m:t>𝟏𝟎</m:t>
                        </m:r>
                      </m:sub>
                    </m:sSub>
                    <m:r>
                      <a:rPr lang="en-US" sz="4400" b="1" i="0">
                        <a:latin typeface="Cambria Math" panose="02040503050406030204" pitchFamily="18" charset="0"/>
                        <a:ea typeface="Calibri" panose="020F0502020204030204" pitchFamily="34" charset="0"/>
                        <a:cs typeface="Times New Roman" panose="02020603050405020304" pitchFamily="18" charset="0"/>
                      </a:rPr>
                      <m:t>=</m:t>
                    </m:r>
                    <m:r>
                      <a:rPr lang="en-US" sz="4400" b="1" i="0">
                        <a:latin typeface="Cambria Math" panose="02040503050406030204" pitchFamily="18" charset="0"/>
                        <a:ea typeface="Calibri" panose="020F0502020204030204" pitchFamily="34" charset="0"/>
                        <a:cs typeface="Times New Roman" panose="02020603050405020304" pitchFamily="18" charset="0"/>
                      </a:rPr>
                      <m:t>𝟏𝟗</m:t>
                    </m:r>
                  </m:oMath>
                </a14:m>
                <a:r>
                  <a:rPr lang="nl-NL"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2293689" y="5861369"/>
                <a:ext cx="20914259" cy="816827"/>
              </a:xfrm>
              <a:prstGeom prst="rect">
                <a:avLst/>
              </a:prstGeom>
              <a:blipFill rotWithShape="1">
                <a:blip r:embed="rId3"/>
                <a:stretch>
                  <a:fillRect t="-17164" b="-26866"/>
                </a:stretch>
              </a:blipFill>
            </p:spPr>
            <p:txBody>
              <a:bodyPr/>
              <a:lstStyle/>
              <a:p>
                <a:r>
                  <a:rPr lang="en-US">
                    <a:noFill/>
                  </a:rPr>
                  <a:t> </a:t>
                </a:r>
              </a:p>
            </p:txBody>
          </p:sp>
        </mc:Fallback>
      </mc:AlternateContent>
      <p:sp>
        <p:nvSpPr>
          <p:cNvPr id="25" name="Rectangle 24"/>
          <p:cNvSpPr/>
          <p:nvPr/>
        </p:nvSpPr>
        <p:spPr>
          <a:xfrm>
            <a:off x="13966216" y="10146860"/>
            <a:ext cx="2547567" cy="769441"/>
          </a:xfrm>
          <a:prstGeom prst="rect">
            <a:avLst/>
          </a:prstGeom>
        </p:spPr>
        <p:txBody>
          <a:bodyPr wrap="square">
            <a:spAutoFit/>
          </a:bodyPr>
          <a:lstStyle/>
          <a:p>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Chọn</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B</a:t>
            </a:r>
          </a:p>
        </p:txBody>
      </p:sp>
      <mc:AlternateContent xmlns:mc="http://schemas.openxmlformats.org/markup-compatibility/2006" xmlns:a14="http://schemas.microsoft.com/office/drawing/2010/main">
        <mc:Choice Requires="a14">
          <p:sp>
            <p:nvSpPr>
              <p:cNvPr id="26" name="Rectangle 25"/>
              <p:cNvSpPr/>
              <p:nvPr/>
            </p:nvSpPr>
            <p:spPr>
              <a:xfrm>
                <a:off x="3124200" y="8121438"/>
                <a:ext cx="15919990" cy="1109791"/>
              </a:xfrm>
              <a:prstGeom prst="rect">
                <a:avLst/>
              </a:prstGeom>
            </p:spPr>
            <p:txBody>
              <a:bodyPr wrap="square">
                <a:spAutoFit/>
              </a:bodyPr>
              <a:lstStyle/>
              <a:p>
                <a:r>
                  <a:rPr lang="nl-NL" sz="4400" b="1" dirty="0">
                    <a:latin typeface="Tahoma" panose="020B0604030504040204" pitchFamily="34" charset="0"/>
                    <a:ea typeface="Tahoma" panose="020B0604030504040204" pitchFamily="34" charset="0"/>
                    <a:cs typeface="Tahoma" panose="020B0604030504040204" pitchFamily="34" charset="0"/>
                  </a:rPr>
                  <a:t>Áp dụng công thức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a:rPr>
                          <m:t>𝑺</m:t>
                        </m:r>
                      </m:e>
                      <m:sub>
                        <m:r>
                          <a:rPr lang="en-US" sz="4400" b="1" i="1">
                            <a:latin typeface="Cambria Math"/>
                          </a:rPr>
                          <m:t>𝒏</m:t>
                        </m:r>
                      </m:sub>
                    </m:sSub>
                    <m:r>
                      <a:rPr lang="en-US" sz="4400" b="1">
                        <a:latin typeface="Cambria Math"/>
                      </a:rPr>
                      <m:t>=</m:t>
                    </m:r>
                    <m:r>
                      <a:rPr lang="vi-VN" sz="4400" b="1" i="1" smtClean="0">
                        <a:latin typeface="Cambria Math"/>
                      </a:rPr>
                      <m:t>𝒏</m:t>
                    </m:r>
                    <m:sSub>
                      <m:sSubPr>
                        <m:ctrlPr>
                          <a:rPr lang="en-US" sz="4400" b="1" i="1">
                            <a:latin typeface="Cambria Math" panose="02040503050406030204" pitchFamily="18" charset="0"/>
                          </a:rPr>
                        </m:ctrlPr>
                      </m:sSubPr>
                      <m:e>
                        <m:r>
                          <a:rPr lang="en-US" sz="4400" b="1">
                            <a:latin typeface="Cambria Math"/>
                          </a:rPr>
                          <m:t>𝐮</m:t>
                        </m:r>
                      </m:e>
                      <m:sub>
                        <m:r>
                          <a:rPr lang="en-US" sz="4400" b="1">
                            <a:latin typeface="Cambria Math"/>
                          </a:rPr>
                          <m:t>𝟏</m:t>
                        </m:r>
                      </m:sub>
                    </m:sSub>
                    <m:r>
                      <a:rPr lang="vi-VN" sz="4400" b="1" i="1" smtClean="0">
                        <a:latin typeface="Cambria Math"/>
                      </a:rPr>
                      <m:t>+</m:t>
                    </m:r>
                    <m:f>
                      <m:fPr>
                        <m:ctrlPr>
                          <a:rPr lang="en-US" sz="4400" b="1" i="1">
                            <a:latin typeface="Cambria Math" panose="02040503050406030204" pitchFamily="18" charset="0"/>
                          </a:rPr>
                        </m:ctrlPr>
                      </m:fPr>
                      <m:num>
                        <m:r>
                          <a:rPr lang="vi-VN" sz="4400" b="1" i="1">
                            <a:latin typeface="Cambria Math"/>
                          </a:rPr>
                          <m:t>𝒏</m:t>
                        </m:r>
                        <m:d>
                          <m:dPr>
                            <m:ctrlPr>
                              <a:rPr lang="en-US" sz="4400" b="1" i="1">
                                <a:latin typeface="Cambria Math" panose="02040503050406030204" pitchFamily="18" charset="0"/>
                              </a:rPr>
                            </m:ctrlPr>
                          </m:dPr>
                          <m:e>
                            <m:r>
                              <a:rPr lang="en-US" sz="4400" b="1" i="1">
                                <a:latin typeface="Cambria Math"/>
                              </a:rPr>
                              <m:t>𝒏</m:t>
                            </m:r>
                            <m:r>
                              <a:rPr lang="en-US" sz="4400" b="1" i="1">
                                <a:latin typeface="Cambria Math"/>
                              </a:rPr>
                              <m:t>−</m:t>
                            </m:r>
                            <m:r>
                              <a:rPr lang="en-US" sz="4400" b="1" i="1">
                                <a:latin typeface="Cambria Math"/>
                              </a:rPr>
                              <m:t>𝟏</m:t>
                            </m:r>
                          </m:e>
                        </m:d>
                        <m:r>
                          <a:rPr lang="en-US" sz="4400" b="1" i="1">
                            <a:latin typeface="Cambria Math"/>
                          </a:rPr>
                          <m:t>𝒅</m:t>
                        </m:r>
                      </m:num>
                      <m:den>
                        <m:r>
                          <a:rPr lang="en-US" sz="4400" b="1" i="1">
                            <a:latin typeface="Cambria Math"/>
                          </a:rPr>
                          <m:t>𝟐</m:t>
                        </m:r>
                      </m:den>
                    </m:f>
                  </m:oMath>
                </a14:m>
                <a:r>
                  <a:rPr lang="en-US" sz="4400"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26" name="Rectangle 25"/>
              <p:cNvSpPr>
                <a:spLocks noRot="1" noChangeAspect="1" noMove="1" noResize="1" noEditPoints="1" noAdjustHandles="1" noChangeArrowheads="1" noChangeShapeType="1" noTextEdit="1"/>
              </p:cNvSpPr>
              <p:nvPr/>
            </p:nvSpPr>
            <p:spPr>
              <a:xfrm>
                <a:off x="3124200" y="8121438"/>
                <a:ext cx="15919990" cy="1109791"/>
              </a:xfrm>
              <a:prstGeom prst="rect">
                <a:avLst/>
              </a:prstGeom>
              <a:blipFill rotWithShape="1">
                <a:blip r:embed="rId4"/>
                <a:stretch>
                  <a:fillRect l="-1570" b="-93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4DF9FA10-5CA7-4B45-B3C0-3DD0B8544F00}"/>
                  </a:ext>
                </a:extLst>
              </p:cNvPr>
              <p:cNvSpPr/>
              <p:nvPr/>
            </p:nvSpPr>
            <p:spPr>
              <a:xfrm>
                <a:off x="3124200" y="9569238"/>
                <a:ext cx="11805190" cy="1098762"/>
              </a:xfrm>
              <a:prstGeom prst="rect">
                <a:avLst/>
              </a:prstGeom>
            </p:spPr>
            <p:txBody>
              <a:bodyPr wrap="square">
                <a:spAutoFit/>
              </a:bodyPr>
              <a:lstStyle/>
              <a:p>
                <a:r>
                  <a:rPr lang="nl-NL" sz="4400" b="1" dirty="0">
                    <a:latin typeface="Tahoma" panose="020B0604030504040204" pitchFamily="34" charset="0"/>
                    <a:ea typeface="Tahoma" panose="020B0604030504040204" pitchFamily="34" charset="0"/>
                    <a:cs typeface="Tahoma" panose="020B0604030504040204" pitchFamily="34" charset="0"/>
                  </a:rPr>
                  <a:t>Ta được:</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a:rPr>
                          <m:t>𝑺</m:t>
                        </m:r>
                      </m:e>
                      <m:sub>
                        <m:r>
                          <a:rPr lang="en-US" sz="4400" b="1" i="1">
                            <a:latin typeface="Cambria Math"/>
                          </a:rPr>
                          <m:t>𝟏𝟎</m:t>
                        </m:r>
                      </m:sub>
                    </m:sSub>
                    <m:r>
                      <a:rPr lang="en-US" sz="4400" b="1">
                        <a:latin typeface="Cambria Math"/>
                      </a:rPr>
                      <m:t>=</m:t>
                    </m:r>
                    <m:r>
                      <a:rPr lang="vi-VN" sz="4400" b="1" i="0" smtClean="0">
                        <a:latin typeface="Cambria Math"/>
                      </a:rPr>
                      <m:t>𝟏𝟎</m:t>
                    </m:r>
                    <m:r>
                      <a:rPr lang="vi-VN" sz="4400" b="1" i="0" smtClean="0">
                        <a:latin typeface="Cambria Math"/>
                      </a:rPr>
                      <m:t>+</m:t>
                    </m:r>
                    <m:f>
                      <m:fPr>
                        <m:ctrlPr>
                          <a:rPr lang="en-US" sz="4400" b="1" i="1">
                            <a:latin typeface="Cambria Math" panose="02040503050406030204" pitchFamily="18" charset="0"/>
                          </a:rPr>
                        </m:ctrlPr>
                      </m:fPr>
                      <m:num>
                        <m:r>
                          <a:rPr lang="en-US" sz="4400" b="1" i="1">
                            <a:latin typeface="Cambria Math"/>
                          </a:rPr>
                          <m:t>𝟏𝟎</m:t>
                        </m:r>
                        <m:r>
                          <a:rPr lang="vi-VN" sz="4400" b="1" i="1" smtClean="0">
                            <a:latin typeface="Cambria Math"/>
                          </a:rPr>
                          <m:t>.</m:t>
                        </m:r>
                        <m:r>
                          <a:rPr lang="vi-VN" sz="4400" b="1" i="1" smtClean="0">
                            <a:latin typeface="Cambria Math"/>
                          </a:rPr>
                          <m:t>𝟗</m:t>
                        </m:r>
                        <m:r>
                          <a:rPr lang="vi-VN" sz="4400" b="1" i="1" smtClean="0">
                            <a:latin typeface="Cambria Math"/>
                          </a:rPr>
                          <m:t>.</m:t>
                        </m:r>
                        <m:r>
                          <a:rPr lang="vi-VN" sz="4400" b="1" i="1" smtClean="0">
                            <a:latin typeface="Cambria Math"/>
                          </a:rPr>
                          <m:t>𝟐</m:t>
                        </m:r>
                      </m:num>
                      <m:den>
                        <m:r>
                          <a:rPr lang="en-US" sz="4400" b="1" i="1">
                            <a:latin typeface="Cambria Math"/>
                          </a:rPr>
                          <m:t>𝟐</m:t>
                        </m:r>
                      </m:den>
                    </m:f>
                    <m:r>
                      <a:rPr lang="en-US" sz="4400" b="1">
                        <a:latin typeface="Cambria Math"/>
                      </a:rPr>
                      <m:t>=</m:t>
                    </m:r>
                    <m:r>
                      <a:rPr lang="en-US" sz="4400" b="1" i="1">
                        <a:latin typeface="Cambria Math"/>
                      </a:rPr>
                      <m:t>𝟏𝟎𝟎</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8" name="Rectangle 37">
                <a:extLst>
                  <a:ext uri="{FF2B5EF4-FFF2-40B4-BE49-F238E27FC236}">
                    <a16:creationId xmlns:a16="http://schemas.microsoft.com/office/drawing/2014/main" xmlns:a14="http://schemas.microsoft.com/office/drawing/2010/main" xmlns="" id="{4DF9FA10-5CA7-4B45-B3C0-3DD0B8544F00}"/>
                  </a:ext>
                </a:extLst>
              </p:cNvPr>
              <p:cNvSpPr>
                <a:spLocks noRot="1" noChangeAspect="1" noMove="1" noResize="1" noEditPoints="1" noAdjustHandles="1" noChangeArrowheads="1" noChangeShapeType="1" noTextEdit="1"/>
              </p:cNvSpPr>
              <p:nvPr/>
            </p:nvSpPr>
            <p:spPr>
              <a:xfrm>
                <a:off x="3124200" y="9569238"/>
                <a:ext cx="11805190" cy="1098762"/>
              </a:xfrm>
              <a:prstGeom prst="rect">
                <a:avLst/>
              </a:prstGeom>
              <a:blipFill rotWithShape="1">
                <a:blip r:embed="rId5"/>
                <a:stretch>
                  <a:fillRect l="-2118" b="-7778"/>
                </a:stretch>
              </a:blipFill>
            </p:spPr>
            <p:txBody>
              <a:bodyPr/>
              <a:lstStyle/>
              <a:p>
                <a:r>
                  <a:rPr lang="en-US">
                    <a:noFill/>
                  </a:rPr>
                  <a:t> </a:t>
                </a:r>
              </a:p>
            </p:txBody>
          </p:sp>
        </mc:Fallback>
      </mc:AlternateContent>
      <p:sp>
        <p:nvSpPr>
          <p:cNvPr id="37" name="Oval 36">
            <a:extLst>
              <a:ext uri="{FF2B5EF4-FFF2-40B4-BE49-F238E27FC236}">
                <a16:creationId xmlns:a16="http://schemas.microsoft.com/office/drawing/2014/main" id="{B2C59180-1773-4FF5-9BF4-9F463BE2FADD}"/>
              </a:ext>
            </a:extLst>
          </p:cNvPr>
          <p:cNvSpPr/>
          <p:nvPr/>
        </p:nvSpPr>
        <p:spPr>
          <a:xfrm>
            <a:off x="8382000" y="5749312"/>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vi-VN" sz="4400" b="1" dirty="0">
                <a:latin typeface="Tahoma" pitchFamily="34" charset="0"/>
                <a:ea typeface="Tahoma" pitchFamily="34" charset="0"/>
                <a:cs typeface="Tahoma" pitchFamily="34" charset="0"/>
              </a:rPr>
              <a:t>B</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9377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par>
                                <p:cTn id="11" presetID="22" presetClass="entr" presetSubtype="8"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150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left)">
                                      <p:cBhvr>
                                        <p:cTn id="28" dur="500"/>
                                        <p:tgtEl>
                                          <p:spTgt spid="3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left)">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wipe(left)">
                                      <p:cBhvr>
                                        <p:cTn id="3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5" grpId="0"/>
      <p:bldP spid="26" grpId="0"/>
      <p:bldP spid="38" grpId="0"/>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1221265" y="7188467"/>
            <a:ext cx="22122427" cy="4393933"/>
            <a:chOff x="1220788" y="7162800"/>
            <a:chExt cx="22124987" cy="4394442"/>
          </a:xfrm>
        </p:grpSpPr>
        <p:sp>
          <p:nvSpPr>
            <p:cNvPr id="31" name="Rounded Rectangle 30"/>
            <p:cNvSpPr/>
            <p:nvPr/>
          </p:nvSpPr>
          <p:spPr>
            <a:xfrm>
              <a:off x="1222486" y="7418548"/>
              <a:ext cx="22123289" cy="4138694"/>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0"/>
            <p:cNvGrpSpPr/>
            <p:nvPr/>
          </p:nvGrpSpPr>
          <p:grpSpPr>
            <a:xfrm>
              <a:off x="1220788" y="7162800"/>
              <a:ext cx="3305491" cy="796093"/>
              <a:chOff x="1224542" y="6305967"/>
              <a:chExt cx="3305491" cy="845462"/>
            </a:xfrm>
          </p:grpSpPr>
          <p:sp>
            <p:nvSpPr>
              <p:cNvPr id="33"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4" name="TextBox 33"/>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5" name="Round Diagonal Corner Rectangle 34"/>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6" name="Group 49"/>
          <p:cNvGrpSpPr/>
          <p:nvPr/>
        </p:nvGrpSpPr>
        <p:grpSpPr>
          <a:xfrm>
            <a:off x="1176052" y="3481735"/>
            <a:ext cx="22175897" cy="3561773"/>
            <a:chOff x="1175570" y="2468560"/>
            <a:chExt cx="22178464" cy="3562185"/>
          </a:xfrm>
        </p:grpSpPr>
        <p:sp>
          <p:nvSpPr>
            <p:cNvPr id="7" name="Rounded Rectangle 6"/>
            <p:cNvSpPr/>
            <p:nvPr/>
          </p:nvSpPr>
          <p:spPr>
            <a:xfrm>
              <a:off x="1175570" y="2872596"/>
              <a:ext cx="22178464" cy="3158149"/>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2"/>
            <p:cNvGrpSpPr/>
            <p:nvPr/>
          </p:nvGrpSpPr>
          <p:grpSpPr>
            <a:xfrm>
              <a:off x="1175570" y="2468560"/>
              <a:ext cx="3190427" cy="896426"/>
              <a:chOff x="1175570" y="1834705"/>
              <a:chExt cx="3480167" cy="977836"/>
            </a:xfrm>
          </p:grpSpPr>
          <p:sp>
            <p:nvSpPr>
              <p:cNvPr id="9" name="Freeform 20"/>
              <p:cNvSpPr>
                <a:spLocks/>
              </p:cNvSpPr>
              <p:nvPr/>
            </p:nvSpPr>
            <p:spPr bwMode="auto">
              <a:xfrm rot="16200000" flipV="1">
                <a:off x="2722770" y="879575"/>
                <a:ext cx="836967" cy="302896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0" name="TextBox 9"/>
              <p:cNvSpPr txBox="1"/>
              <p:nvPr/>
            </p:nvSpPr>
            <p:spPr>
              <a:xfrm>
                <a:off x="2235430" y="1958752"/>
                <a:ext cx="1946745" cy="839416"/>
              </a:xfrm>
              <a:prstGeom prst="rect">
                <a:avLst/>
              </a:prstGeom>
              <a:noFill/>
            </p:spPr>
            <p:txBody>
              <a:bodyPr wrap="none" rtlCol="0">
                <a:spAutoFit/>
              </a:bodyPr>
              <a:lstStyle/>
              <a:p>
                <a:r>
                  <a:rPr lang="en-US" sz="4400" b="1" dirty="0" err="1">
                    <a:solidFill>
                      <a:schemeClr val="bg1"/>
                    </a:solidFill>
                    <a:latin typeface="Tahoma" pitchFamily="34" charset="0"/>
                    <a:ea typeface="Tahoma" pitchFamily="34" charset="0"/>
                    <a:cs typeface="Tahoma" pitchFamily="34" charset="0"/>
                  </a:rPr>
                  <a:t>Câu</a:t>
                </a:r>
                <a:r>
                  <a:rPr lang="en-US" sz="4400" b="1" dirty="0">
                    <a:solidFill>
                      <a:schemeClr val="bg1"/>
                    </a:solidFill>
                    <a:latin typeface="Tahoma" pitchFamily="34" charset="0"/>
                    <a:ea typeface="Tahoma" pitchFamily="34" charset="0"/>
                    <a:cs typeface="Tahoma" pitchFamily="34" charset="0"/>
                  </a:rPr>
                  <a:t> 3</a:t>
                </a:r>
              </a:p>
            </p:txBody>
          </p:sp>
          <p:sp>
            <p:nvSpPr>
              <p:cNvPr id="11" name="Round Diagonal Corner Rectangle 10"/>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2"/>
              <p:cNvGrpSpPr/>
              <p:nvPr/>
            </p:nvGrpSpPr>
            <p:grpSpPr>
              <a:xfrm>
                <a:off x="1314846" y="1951291"/>
                <a:ext cx="756925" cy="699372"/>
                <a:chOff x="7440266" y="3398551"/>
                <a:chExt cx="757238" cy="765175"/>
              </a:xfrm>
              <a:solidFill>
                <a:srgbClr val="999158"/>
              </a:solidFill>
            </p:grpSpPr>
            <p:sp>
              <p:nvSpPr>
                <p:cNvPr id="13"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4"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5"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6"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7"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8"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9"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mc:AlternateContent xmlns:mc="http://schemas.openxmlformats.org/markup-compatibility/2006" xmlns:a14="http://schemas.microsoft.com/office/drawing/2010/main">
        <mc:Choice Requires="a14">
          <p:sp>
            <p:nvSpPr>
              <p:cNvPr id="21" name="Rectangle 20"/>
              <p:cNvSpPr/>
              <p:nvPr/>
            </p:nvSpPr>
            <p:spPr>
              <a:xfrm>
                <a:off x="1371600" y="3733800"/>
                <a:ext cx="21836348" cy="1993366"/>
              </a:xfrm>
              <a:prstGeom prst="rect">
                <a:avLst/>
              </a:prstGeom>
            </p:spPr>
            <p:txBody>
              <a:bodyPr wrap="square">
                <a:spAutoFit/>
              </a:bodyPr>
              <a:lstStyle/>
              <a:p>
                <a:pPr>
                  <a:lnSpc>
                    <a:spcPct val="150000"/>
                  </a:lnSpc>
                </a:pP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Cho một cấp số cộng </a:t>
                </a:r>
                <a14:m>
                  <m:oMath xmlns:m="http://schemas.openxmlformats.org/officeDocument/2006/math">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vi-VN" sz="4400" b="1" i="1">
                                <a:latin typeface="Cambria Math"/>
                              </a:rPr>
                              <m:t>𝒖</m:t>
                            </m:r>
                          </m:e>
                          <m:sub>
                            <m:r>
                              <a:rPr lang="vi-VN" sz="4400" b="1" i="1">
                                <a:latin typeface="Cambria Math"/>
                              </a:rPr>
                              <m:t>𝒏</m:t>
                            </m:r>
                          </m:sub>
                        </m:sSub>
                      </m:e>
                    </m:d>
                  </m:oMath>
                </a14:m>
                <a:r>
                  <a:rPr lang="vi-VN" sz="4400" b="1" dirty="0">
                    <a:latin typeface="Tahoma" panose="020B0604030504040204" pitchFamily="34" charset="0"/>
                    <a:ea typeface="Tahoma" panose="020B0604030504040204" pitchFamily="34" charset="0"/>
                    <a:cs typeface="Tahoma" panose="020B0604030504040204" pitchFamily="34" charset="0"/>
                  </a:rPr>
                  <a:t> có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a:rPr>
                          <m:t>𝒖</m:t>
                        </m:r>
                      </m:e>
                      <m:sub>
                        <m:r>
                          <a:rPr lang="vi-VN" sz="4400" b="1" i="1">
                            <a:latin typeface="Cambria Math"/>
                          </a:rPr>
                          <m:t>𝟏</m:t>
                        </m:r>
                      </m:sub>
                    </m:sSub>
                    <m:r>
                      <a:rPr lang="vi-VN" sz="4400" b="1">
                        <a:latin typeface="Cambria Math"/>
                      </a:rPr>
                      <m:t>=</m:t>
                    </m:r>
                    <m:r>
                      <a:rPr lang="vi-VN" sz="4400" b="1" i="1">
                        <a:latin typeface="Cambria Math"/>
                      </a:rPr>
                      <m:t>𝟓</m:t>
                    </m:r>
                  </m:oMath>
                </a14:m>
                <a:r>
                  <a:rPr lang="vi-VN" sz="4400" b="1" dirty="0">
                    <a:latin typeface="Tahoma" panose="020B0604030504040204" pitchFamily="34" charset="0"/>
                    <a:ea typeface="Tahoma" panose="020B0604030504040204" pitchFamily="34" charset="0"/>
                    <a:cs typeface="Tahoma" panose="020B0604030504040204" pitchFamily="34" charset="0"/>
                  </a:rPr>
                  <a:t> và tổng của </a:t>
                </a:r>
                <a14:m>
                  <m:oMath xmlns:m="http://schemas.openxmlformats.org/officeDocument/2006/math">
                    <m:r>
                      <a:rPr lang="vi-VN" sz="4400" b="1" i="1">
                        <a:latin typeface="Cambria Math"/>
                      </a:rPr>
                      <m:t>𝟓𝟎</m:t>
                    </m:r>
                  </m:oMath>
                </a14:m>
                <a:r>
                  <a:rPr lang="vi-VN" sz="4400" b="1" dirty="0">
                    <a:latin typeface="Tahoma" panose="020B0604030504040204" pitchFamily="34" charset="0"/>
                    <a:ea typeface="Tahoma" panose="020B0604030504040204" pitchFamily="34" charset="0"/>
                    <a:cs typeface="Tahoma" panose="020B0604030504040204" pitchFamily="34" charset="0"/>
                  </a:rPr>
                  <a:t> số hạng đầu bằng </a:t>
                </a:r>
                <a14:m>
                  <m:oMath xmlns:m="http://schemas.openxmlformats.org/officeDocument/2006/math">
                    <m:r>
                      <a:rPr lang="vi-VN" sz="4400" b="1" i="1">
                        <a:latin typeface="Cambria Math"/>
                      </a:rPr>
                      <m:t>𝟓𝟏𝟓𝟎</m:t>
                    </m:r>
                  </m:oMath>
                </a14:m>
                <a:r>
                  <a:rPr lang="vi-VN" sz="4400" b="1" dirty="0">
                    <a:latin typeface="Tahoma" panose="020B0604030504040204" pitchFamily="34" charset="0"/>
                    <a:ea typeface="Tahoma" panose="020B0604030504040204" pitchFamily="34" charset="0"/>
                    <a:cs typeface="Tahoma" panose="020B0604030504040204" pitchFamily="34" charset="0"/>
                  </a:rPr>
                  <a:t>. Tìm công thức của số hạng tổng quát </a:t>
                </a:r>
                <a14:m>
                  <m:oMath xmlns:m="http://schemas.openxmlformats.org/officeDocument/2006/math">
                    <m:sSub>
                      <m:sSubPr>
                        <m:ctrlPr>
                          <a:rPr lang="en-US" sz="4400" b="1" i="1">
                            <a:latin typeface="Cambria Math" panose="02040503050406030204" pitchFamily="18" charset="0"/>
                          </a:rPr>
                        </m:ctrlPr>
                      </m:sSubPr>
                      <m:e>
                        <m:r>
                          <a:rPr lang="vi-VN" sz="4400" b="1" i="1">
                            <a:latin typeface="Cambria Math"/>
                          </a:rPr>
                          <m:t>𝒖</m:t>
                        </m:r>
                      </m:e>
                      <m:sub>
                        <m:r>
                          <a:rPr lang="vi-VN" sz="4400" b="1" i="1">
                            <a:latin typeface="Cambria Math"/>
                          </a:rPr>
                          <m:t>𝒏</m:t>
                        </m:r>
                      </m:sub>
                    </m:sSub>
                  </m:oMath>
                </a14:m>
                <a:r>
                  <a:rPr lang="vi-VN"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1371600" y="3733800"/>
                <a:ext cx="21836348" cy="1993366"/>
              </a:xfrm>
              <a:prstGeom prst="rect">
                <a:avLst/>
              </a:prstGeom>
              <a:blipFill>
                <a:blip r:embed="rId2"/>
                <a:stretch>
                  <a:fillRect l="-1117" b="-134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1209104" y="5717625"/>
                <a:ext cx="22031896" cy="759375"/>
              </a:xfrm>
              <a:prstGeom prst="rect">
                <a:avLst/>
              </a:prstGeom>
            </p:spPr>
            <p:txBody>
              <a:bodyPr wrap="square">
                <a:spAutoFit/>
              </a:bodyPr>
              <a:lstStyle/>
              <a:p>
                <a:pPr marL="629920" algn="just">
                  <a:lnSpc>
                    <a:spcPct val="107000"/>
                  </a:lnSpc>
                  <a:spcAft>
                    <a:spcPts val="800"/>
                  </a:spcAft>
                  <a:tabLst>
                    <a:tab pos="3599815" algn="l"/>
                    <a:tab pos="5039995" algn="l"/>
                  </a:tabLst>
                </a:pPr>
                <a:r>
                  <a:rPr lang="en-US" sz="4400" b="1" dirty="0">
                    <a:solidFill>
                      <a:srgbClr val="000099"/>
                    </a:solidFill>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latin typeface="Tahoma" panose="020B0604030504040204" pitchFamily="34" charset="0"/>
                    <a:ea typeface="Tahoma" panose="020B0604030504040204" pitchFamily="34" charset="0"/>
                    <a:cs typeface="Tahoma" panose="020B0604030504040204" pitchFamily="34" charset="0"/>
                  </a:rPr>
                  <a:t>A.</a:t>
                </a:r>
                <a:r>
                  <a:rPr lang="vi-VN" sz="4400" b="1" dirty="0">
                    <a:solidFill>
                      <a:srgbClr val="000099"/>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bPr>
                      <m:e>
                        <m:r>
                          <a:rPr lang="vi-VN" sz="4400" b="1" i="1">
                            <a:latin typeface="Cambria Math" panose="02040503050406030204" pitchFamily="18" charset="0"/>
                            <a:ea typeface="Calibri" panose="020F0502020204030204" pitchFamily="34" charset="0"/>
                            <a:cs typeface="Times New Roman" panose="02020603050405020304" pitchFamily="18" charset="0"/>
                          </a:rPr>
                          <m:t>𝒖</m:t>
                        </m:r>
                      </m:e>
                      <m:sub>
                        <m:r>
                          <a:rPr lang="vi-VN" sz="4400" b="1" i="1">
                            <a:latin typeface="Cambria Math" panose="02040503050406030204" pitchFamily="18" charset="0"/>
                            <a:ea typeface="Calibri" panose="020F0502020204030204" pitchFamily="34" charset="0"/>
                            <a:cs typeface="Times New Roman" panose="02020603050405020304" pitchFamily="18" charset="0"/>
                          </a:rPr>
                          <m:t>𝒏</m:t>
                        </m:r>
                      </m:sub>
                    </m:sSub>
                    <m:r>
                      <a:rPr lang="vi-VN" sz="4400" b="1">
                        <a:latin typeface="Cambria Math" panose="02040503050406030204" pitchFamily="18" charset="0"/>
                        <a:ea typeface="Calibri" panose="020F0502020204030204" pitchFamily="34" charset="0"/>
                        <a:cs typeface="Times New Roman" panose="02020603050405020304" pitchFamily="18" charset="0"/>
                      </a:rPr>
                      <m:t>=</m:t>
                    </m:r>
                    <m:r>
                      <a:rPr lang="vi-VN" sz="4400" b="1" i="0" smtClean="0">
                        <a:latin typeface="Cambria Math"/>
                        <a:ea typeface="Calibri" panose="020F0502020204030204" pitchFamily="34" charset="0"/>
                        <a:cs typeface="Times New Roman" panose="02020603050405020304" pitchFamily="18" charset="0"/>
                      </a:rPr>
                      <m:t>𝟏</m:t>
                    </m:r>
                    <m:r>
                      <a:rPr lang="vi-VN" sz="4400" b="1">
                        <a:latin typeface="Cambria Math" panose="02040503050406030204" pitchFamily="18" charset="0"/>
                        <a:ea typeface="Calibri" panose="020F0502020204030204" pitchFamily="34" charset="0"/>
                        <a:cs typeface="Times New Roman" panose="02020603050405020304" pitchFamily="18" charset="0"/>
                      </a:rPr>
                      <m:t>+</m:t>
                    </m:r>
                    <m:r>
                      <a:rPr lang="vi-VN" sz="4400" b="1" i="1">
                        <a:latin typeface="Cambria Math" panose="02040503050406030204" pitchFamily="18" charset="0"/>
                        <a:ea typeface="Calibri" panose="020F0502020204030204" pitchFamily="34" charset="0"/>
                        <a:cs typeface="Times New Roman" panose="02020603050405020304" pitchFamily="18" charset="0"/>
                      </a:rPr>
                      <m:t>𝟒𝐧</m:t>
                    </m:r>
                  </m:oMath>
                </a14:m>
                <a:r>
                  <a:rPr lang="vi-VN" sz="4400" b="1" dirty="0">
                    <a:latin typeface="Tahoma" panose="020B0604030504040204" pitchFamily="34" charset="0"/>
                    <a:ea typeface="Tahoma" panose="020B0604030504040204" pitchFamily="34" charset="0"/>
                    <a:cs typeface="Tahoma" panose="020B0604030504040204" pitchFamily="34" charset="0"/>
                  </a:rPr>
                  <a:t>.</a:t>
                </a:r>
                <a:r>
                  <a:rPr lang="vi-VN" sz="4400" b="1">
                    <a:latin typeface="Tahoma" panose="020B0604030504040204" pitchFamily="34" charset="0"/>
                    <a:ea typeface="Tahoma" panose="020B0604030504040204" pitchFamily="34" charset="0"/>
                    <a:cs typeface="Tahoma" panose="020B0604030504040204" pitchFamily="34" charset="0"/>
                  </a:rPr>
                  <a:t>		        </a:t>
                </a:r>
                <a:r>
                  <a:rPr lang="vi-VN" sz="4400" b="1">
                    <a:solidFill>
                      <a:srgbClr val="0000FF"/>
                    </a:solidFill>
                    <a:latin typeface="Tahoma" panose="020B0604030504040204" pitchFamily="34" charset="0"/>
                    <a:ea typeface="Tahoma" panose="020B0604030504040204" pitchFamily="34" charset="0"/>
                    <a:cs typeface="Tahoma" panose="020B0604030504040204" pitchFamily="34" charset="0"/>
                  </a:rPr>
                  <a:t>B</a:t>
                </a:r>
                <a:r>
                  <a:rPr lang="vi-VN" sz="4400" b="1" dirty="0">
                    <a:solidFill>
                      <a:srgbClr val="0000FF"/>
                    </a:solidFill>
                    <a:latin typeface="Tahoma" panose="020B0604030504040204" pitchFamily="34" charset="0"/>
                    <a:ea typeface="Tahoma" panose="020B0604030504040204" pitchFamily="34" charset="0"/>
                    <a:cs typeface="Tahoma" panose="020B0604030504040204" pitchFamily="34" charset="0"/>
                  </a:rPr>
                  <a:t>.</a:t>
                </a:r>
                <a:r>
                  <a:rPr lang="vi-VN" sz="4400" b="1" dirty="0">
                    <a:solidFill>
                      <a:srgbClr val="000099"/>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bPr>
                      <m:e>
                        <m:r>
                          <a:rPr lang="vi-VN" sz="4400" b="1" i="1">
                            <a:latin typeface="Cambria Math" panose="02040503050406030204" pitchFamily="18" charset="0"/>
                            <a:ea typeface="Calibri" panose="020F0502020204030204" pitchFamily="34" charset="0"/>
                            <a:cs typeface="Times New Roman" panose="02020603050405020304" pitchFamily="18" charset="0"/>
                          </a:rPr>
                          <m:t>𝒖</m:t>
                        </m:r>
                      </m:e>
                      <m:sub>
                        <m:r>
                          <a:rPr lang="vi-VN" sz="4400" b="1" i="1">
                            <a:latin typeface="Cambria Math" panose="02040503050406030204" pitchFamily="18" charset="0"/>
                            <a:ea typeface="Calibri" panose="020F0502020204030204" pitchFamily="34" charset="0"/>
                            <a:cs typeface="Times New Roman" panose="02020603050405020304" pitchFamily="18" charset="0"/>
                          </a:rPr>
                          <m:t>𝒏</m:t>
                        </m:r>
                      </m:sub>
                    </m:sSub>
                    <m:r>
                      <a:rPr lang="vi-VN" sz="4400" b="1">
                        <a:latin typeface="Cambria Math" panose="02040503050406030204" pitchFamily="18" charset="0"/>
                        <a:ea typeface="Calibri" panose="020F0502020204030204" pitchFamily="34" charset="0"/>
                        <a:cs typeface="Times New Roman" panose="02020603050405020304" pitchFamily="18" charset="0"/>
                      </a:rPr>
                      <m:t>=</m:t>
                    </m:r>
                    <m:r>
                      <a:rPr lang="vi-VN" sz="4400" b="1" i="1">
                        <a:latin typeface="Cambria Math" panose="02040503050406030204" pitchFamily="18" charset="0"/>
                        <a:ea typeface="Calibri" panose="020F0502020204030204" pitchFamily="34" charset="0"/>
                        <a:cs typeface="Times New Roman" panose="02020603050405020304" pitchFamily="18" charset="0"/>
                      </a:rPr>
                      <m:t>𝟓𝐧</m:t>
                    </m:r>
                  </m:oMath>
                </a14:m>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latin typeface="Tahoma" panose="020B0604030504040204" pitchFamily="34" charset="0"/>
                    <a:ea typeface="Tahoma" panose="020B0604030504040204" pitchFamily="34" charset="0"/>
                    <a:cs typeface="Tahoma" panose="020B0604030504040204" pitchFamily="34" charset="0"/>
                  </a:rPr>
                  <a:t>C.</a:t>
                </a:r>
                <a:r>
                  <a:rPr lang="vi-VN" sz="4400" b="1" dirty="0">
                    <a:solidFill>
                      <a:srgbClr val="000099"/>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bPr>
                      <m:e>
                        <m:r>
                          <a:rPr lang="vi-VN" sz="4400" b="1" i="1">
                            <a:latin typeface="Cambria Math" panose="02040503050406030204" pitchFamily="18" charset="0"/>
                            <a:ea typeface="Calibri" panose="020F0502020204030204" pitchFamily="34" charset="0"/>
                            <a:cs typeface="Times New Roman" panose="02020603050405020304" pitchFamily="18" charset="0"/>
                          </a:rPr>
                          <m:t>𝒖</m:t>
                        </m:r>
                      </m:e>
                      <m:sub>
                        <m:r>
                          <a:rPr lang="vi-VN" sz="4400" b="1" i="1">
                            <a:latin typeface="Cambria Math" panose="02040503050406030204" pitchFamily="18" charset="0"/>
                            <a:ea typeface="Calibri" panose="020F0502020204030204" pitchFamily="34" charset="0"/>
                            <a:cs typeface="Times New Roman" panose="02020603050405020304" pitchFamily="18" charset="0"/>
                          </a:rPr>
                          <m:t>𝒏</m:t>
                        </m:r>
                      </m:sub>
                    </m:sSub>
                    <m:r>
                      <a:rPr lang="vi-VN" sz="4400" b="1">
                        <a:latin typeface="Cambria Math" panose="02040503050406030204" pitchFamily="18" charset="0"/>
                        <a:ea typeface="Calibri" panose="020F0502020204030204" pitchFamily="34" charset="0"/>
                        <a:cs typeface="Times New Roman" panose="02020603050405020304" pitchFamily="18" charset="0"/>
                      </a:rPr>
                      <m:t>=</m:t>
                    </m:r>
                    <m:r>
                      <a:rPr lang="vi-VN" sz="4400" b="1" i="1">
                        <a:latin typeface="Cambria Math" panose="02040503050406030204" pitchFamily="18" charset="0"/>
                        <a:ea typeface="Calibri" panose="020F0502020204030204" pitchFamily="34" charset="0"/>
                        <a:cs typeface="Times New Roman" panose="02020603050405020304" pitchFamily="18" charset="0"/>
                      </a:rPr>
                      <m:t>𝟑</m:t>
                    </m:r>
                    <m:r>
                      <a:rPr lang="vi-VN" sz="4400" b="1">
                        <a:latin typeface="Cambria Math" panose="02040503050406030204" pitchFamily="18" charset="0"/>
                        <a:ea typeface="Calibri" panose="020F0502020204030204" pitchFamily="34" charset="0"/>
                        <a:cs typeface="Times New Roman" panose="02020603050405020304" pitchFamily="18" charset="0"/>
                      </a:rPr>
                      <m:t>+</m:t>
                    </m:r>
                    <m:r>
                      <a:rPr lang="vi-VN" sz="4400" b="1" i="1">
                        <a:latin typeface="Cambria Math" panose="02040503050406030204" pitchFamily="18" charset="0"/>
                        <a:ea typeface="Calibri" panose="020F0502020204030204" pitchFamily="34" charset="0"/>
                        <a:cs typeface="Times New Roman" panose="02020603050405020304" pitchFamily="18" charset="0"/>
                      </a:rPr>
                      <m:t>𝟐𝐧</m:t>
                    </m:r>
                  </m:oMath>
                </a14:m>
                <a:r>
                  <a:rPr lang="en-US" sz="4400" b="1" dirty="0">
                    <a:latin typeface="Tahoma" panose="020B0604030504040204" pitchFamily="34" charset="0"/>
                    <a:ea typeface="Tahoma" panose="020B0604030504040204" pitchFamily="34" charset="0"/>
                    <a:cs typeface="Tahoma" panose="020B0604030504040204" pitchFamily="34" charset="0"/>
                  </a:rPr>
                  <a:t>.</a:t>
                </a:r>
                <a:r>
                  <a:rPr lang="en-US" sz="4400" b="1">
                    <a:latin typeface="Tahoma" panose="020B0604030504040204" pitchFamily="34" charset="0"/>
                    <a:ea typeface="Tahoma" panose="020B0604030504040204" pitchFamily="34" charset="0"/>
                    <a:cs typeface="Tahoma" panose="020B0604030504040204" pitchFamily="34" charset="0"/>
                  </a:rPr>
                  <a:t>	</a:t>
                </a:r>
                <a:r>
                  <a:rPr lang="vi-VN" sz="4400" b="1">
                    <a:latin typeface="Tahoma" panose="020B0604030504040204" pitchFamily="34" charset="0"/>
                    <a:ea typeface="Tahoma" panose="020B0604030504040204" pitchFamily="34" charset="0"/>
                    <a:cs typeface="Tahoma" panose="020B0604030504040204" pitchFamily="34" charset="0"/>
                  </a:rPr>
                  <a:t>     </a:t>
                </a:r>
                <a:r>
                  <a:rPr lang="en-US" sz="4400" b="1">
                    <a:solidFill>
                      <a:srgbClr val="0000FF"/>
                    </a:solidFill>
                    <a:latin typeface="Tahoma" panose="020B0604030504040204" pitchFamily="34" charset="0"/>
                    <a:ea typeface="Tahoma" panose="020B0604030504040204" pitchFamily="34" charset="0"/>
                    <a:cs typeface="Tahoma" panose="020B0604030504040204" pitchFamily="34" charset="0"/>
                  </a:rPr>
                  <a:t>D</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a:t>
                </a:r>
                <a:r>
                  <a:rPr lang="en-US" sz="4400" b="1" dirty="0">
                    <a:solidFill>
                      <a:srgbClr val="000099"/>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𝒖</m:t>
                        </m:r>
                      </m:e>
                      <m:sub>
                        <m:r>
                          <a:rPr lang="en-US" sz="4400" b="1" i="1">
                            <a:latin typeface="Cambria Math" panose="02040503050406030204" pitchFamily="18" charset="0"/>
                            <a:ea typeface="Calibri" panose="020F0502020204030204" pitchFamily="34" charset="0"/>
                            <a:cs typeface="Times New Roman" panose="02020603050405020304" pitchFamily="18" charset="0"/>
                          </a:rPr>
                          <m:t>𝒏</m:t>
                        </m:r>
                      </m:sub>
                    </m:sSub>
                    <m:r>
                      <a:rPr lang="en-US" sz="4400" b="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𝟐</m:t>
                    </m:r>
                    <m:r>
                      <a:rPr lang="en-US" sz="4400" b="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𝟑𝐧</m:t>
                    </m:r>
                  </m:oMath>
                </a14:m>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3" name="Rectangle 22"/>
              <p:cNvSpPr>
                <a:spLocks noRot="1" noChangeAspect="1" noMove="1" noResize="1" noEditPoints="1" noAdjustHandles="1" noChangeArrowheads="1" noChangeShapeType="1" noTextEdit="1"/>
              </p:cNvSpPr>
              <p:nvPr/>
            </p:nvSpPr>
            <p:spPr>
              <a:xfrm>
                <a:off x="1209104" y="5717625"/>
                <a:ext cx="22031896" cy="759375"/>
              </a:xfrm>
              <a:prstGeom prst="rect">
                <a:avLst/>
              </a:prstGeom>
              <a:blipFill rotWithShape="1">
                <a:blip r:embed="rId3"/>
                <a:stretch>
                  <a:fillRect t="-18400" b="-36000"/>
                </a:stretch>
              </a:blipFill>
            </p:spPr>
            <p:txBody>
              <a:bodyPr/>
              <a:lstStyle/>
              <a:p>
                <a:r>
                  <a:rPr lang="en-US">
                    <a:noFill/>
                  </a:rPr>
                  <a:t> </a:t>
                </a:r>
              </a:p>
            </p:txBody>
          </p:sp>
        </mc:Fallback>
      </mc:AlternateContent>
      <p:sp>
        <p:nvSpPr>
          <p:cNvPr id="25" name="Rectangle 24"/>
          <p:cNvSpPr/>
          <p:nvPr/>
        </p:nvSpPr>
        <p:spPr>
          <a:xfrm>
            <a:off x="3200400" y="10668000"/>
            <a:ext cx="2547567" cy="769441"/>
          </a:xfrm>
          <a:prstGeom prst="rect">
            <a:avLst/>
          </a:prstGeom>
        </p:spPr>
        <p:txBody>
          <a:bodyPr wrap="square">
            <a:spAutoFit/>
          </a:bodyPr>
          <a:lstStyle/>
          <a:p>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Chọn</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a:t>
            </a:r>
          </a:p>
        </p:txBody>
      </p:sp>
      <mc:AlternateContent xmlns:mc="http://schemas.openxmlformats.org/markup-compatibility/2006" xmlns:a14="http://schemas.microsoft.com/office/drawing/2010/main">
        <mc:Choice Requires="a14">
          <p:sp>
            <p:nvSpPr>
              <p:cNvPr id="26" name="Rectangle 25"/>
              <p:cNvSpPr/>
              <p:nvPr/>
            </p:nvSpPr>
            <p:spPr>
              <a:xfrm>
                <a:off x="3048000" y="8001000"/>
                <a:ext cx="15976596" cy="1077218"/>
              </a:xfrm>
              <a:prstGeom prst="rect">
                <a:avLst/>
              </a:prstGeom>
            </p:spPr>
            <p:txBody>
              <a:bodyPr wrap="square">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Ta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0">
                            <a:latin typeface="Cambria Math"/>
                          </a:rPr>
                          <m:t>𝐒</m:t>
                        </m:r>
                      </m:e>
                      <m:sub>
                        <m:r>
                          <a:rPr lang="en-US" sz="4400" b="1" i="0">
                            <a:latin typeface="Cambria Math"/>
                          </a:rPr>
                          <m:t>𝟓𝟎</m:t>
                        </m:r>
                      </m:sub>
                    </m:sSub>
                    <m:r>
                      <a:rPr lang="en-US" sz="4400" b="1" i="0">
                        <a:latin typeface="Cambria Math"/>
                      </a:rPr>
                      <m:t>=</m:t>
                    </m:r>
                    <m:r>
                      <a:rPr lang="vi-VN" sz="4400" b="1" i="1">
                        <a:latin typeface="Cambria Math"/>
                      </a:rPr>
                      <m:t>𝟓𝟎</m:t>
                    </m:r>
                    <m:r>
                      <a:rPr lang="vi-VN" sz="4400" b="1" i="1">
                        <a:latin typeface="Cambria Math"/>
                      </a:rPr>
                      <m:t>.</m:t>
                    </m:r>
                    <m:sSub>
                      <m:sSubPr>
                        <m:ctrlPr>
                          <a:rPr lang="en-US" sz="4400" b="1" i="1">
                            <a:latin typeface="Cambria Math" panose="02040503050406030204" pitchFamily="18" charset="0"/>
                          </a:rPr>
                        </m:ctrlPr>
                      </m:sSubPr>
                      <m:e>
                        <m:r>
                          <a:rPr lang="en-US" sz="4400" b="1">
                            <a:latin typeface="Cambria Math"/>
                          </a:rPr>
                          <m:t>𝐮</m:t>
                        </m:r>
                      </m:e>
                      <m:sub>
                        <m:r>
                          <a:rPr lang="en-US" sz="4400" b="1">
                            <a:latin typeface="Cambria Math"/>
                          </a:rPr>
                          <m:t>𝟏</m:t>
                        </m:r>
                      </m:sub>
                    </m:sSub>
                    <m:r>
                      <a:rPr lang="en-US" sz="4400" b="1">
                        <a:latin typeface="Cambria Math"/>
                      </a:rPr>
                      <m:t>+</m:t>
                    </m:r>
                    <m:f>
                      <m:fPr>
                        <m:ctrlPr>
                          <a:rPr lang="en-US" sz="4400" b="1" i="1">
                            <a:latin typeface="Cambria Math" panose="02040503050406030204" pitchFamily="18" charset="0"/>
                          </a:rPr>
                        </m:ctrlPr>
                      </m:fPr>
                      <m:num>
                        <m:r>
                          <a:rPr lang="en-US" sz="4400" b="1">
                            <a:latin typeface="Cambria Math"/>
                          </a:rPr>
                          <m:t>𝟓𝟎</m:t>
                        </m:r>
                        <m:r>
                          <a:rPr lang="vi-VN" sz="4400" b="1">
                            <a:latin typeface="Cambria Math"/>
                          </a:rPr>
                          <m:t>.</m:t>
                        </m:r>
                        <m:r>
                          <a:rPr lang="vi-VN" sz="4400" b="1">
                            <a:latin typeface="Cambria Math"/>
                          </a:rPr>
                          <m:t>𝟒𝟗</m:t>
                        </m:r>
                      </m:num>
                      <m:den>
                        <m:r>
                          <a:rPr lang="en-US" sz="4400" b="1">
                            <a:latin typeface="Cambria Math"/>
                          </a:rPr>
                          <m:t>𝟐</m:t>
                        </m:r>
                      </m:den>
                    </m:f>
                    <m:r>
                      <a:rPr lang="en-US" sz="4400" b="1">
                        <a:latin typeface="Cambria Math"/>
                      </a:rPr>
                      <m:t>𝐝</m:t>
                    </m:r>
                    <m:r>
                      <a:rPr lang="vi-VN" sz="4400" b="1" i="0" smtClean="0">
                        <a:latin typeface="Cambria Math"/>
                      </a:rPr>
                      <m:t>=</m:t>
                    </m:r>
                    <m:r>
                      <a:rPr lang="vi-VN" sz="4400" b="1" i="0" smtClean="0">
                        <a:latin typeface="Cambria Math"/>
                      </a:rPr>
                      <m:t>𝟓𝟎</m:t>
                    </m:r>
                    <m:r>
                      <a:rPr lang="vi-VN" sz="4400" b="1" i="0" smtClean="0">
                        <a:latin typeface="Cambria Math"/>
                      </a:rPr>
                      <m:t>.</m:t>
                    </m:r>
                    <m:r>
                      <a:rPr lang="vi-VN" sz="4400" b="1" i="0" smtClean="0">
                        <a:latin typeface="Cambria Math"/>
                      </a:rPr>
                      <m:t>𝟓</m:t>
                    </m:r>
                    <m:r>
                      <a:rPr lang="vi-VN" sz="4400" b="1" i="0" smtClean="0">
                        <a:latin typeface="Cambria Math"/>
                      </a:rPr>
                      <m:t>+</m:t>
                    </m:r>
                    <m:r>
                      <a:rPr lang="vi-VN" sz="4400" b="1" i="0" smtClean="0">
                        <a:latin typeface="Cambria Math"/>
                      </a:rPr>
                      <m:t>𝟏𝟐𝟐𝟓𝐝</m:t>
                    </m:r>
                    <m:r>
                      <a:rPr lang="en-US" sz="4400" b="1">
                        <a:latin typeface="Cambria Math"/>
                      </a:rPr>
                      <m:t>=</m:t>
                    </m:r>
                    <m:r>
                      <a:rPr lang="en-US" sz="4400" b="1">
                        <a:latin typeface="Cambria Math"/>
                      </a:rPr>
                      <m:t>𝟓𝟏𝟓𝟎</m:t>
                    </m:r>
                    <m:r>
                      <a:rPr lang="en-US" sz="4400" b="1">
                        <a:latin typeface="Cambria Math"/>
                      </a:rPr>
                      <m:t>⇒</m:t>
                    </m:r>
                    <m:r>
                      <a:rPr lang="en-US" sz="4400" b="1">
                        <a:latin typeface="Cambria Math"/>
                      </a:rPr>
                      <m:t>𝐝</m:t>
                    </m:r>
                    <m:r>
                      <a:rPr lang="en-US" sz="4400" b="1">
                        <a:latin typeface="Cambria Math"/>
                      </a:rPr>
                      <m:t>=</m:t>
                    </m:r>
                    <m:r>
                      <a:rPr lang="en-US" sz="4400" b="1">
                        <a:latin typeface="Cambria Math"/>
                      </a:rPr>
                      <m:t>𝟒</m:t>
                    </m:r>
                  </m:oMath>
                </a14:m>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6" name="Rectangle 25"/>
              <p:cNvSpPr>
                <a:spLocks noRot="1" noChangeAspect="1" noMove="1" noResize="1" noEditPoints="1" noAdjustHandles="1" noChangeArrowheads="1" noChangeShapeType="1" noTextEdit="1"/>
              </p:cNvSpPr>
              <p:nvPr/>
            </p:nvSpPr>
            <p:spPr>
              <a:xfrm>
                <a:off x="3048000" y="8001000"/>
                <a:ext cx="15976596" cy="1077218"/>
              </a:xfrm>
              <a:prstGeom prst="rect">
                <a:avLst/>
              </a:prstGeom>
              <a:blipFill rotWithShape="1">
                <a:blip r:embed="rId4"/>
                <a:stretch>
                  <a:fillRect l="-1526" r="-1335" b="-107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4DF9FA10-5CA7-4B45-B3C0-3DD0B8544F00}"/>
                  </a:ext>
                </a:extLst>
              </p:cNvPr>
              <p:cNvSpPr/>
              <p:nvPr/>
            </p:nvSpPr>
            <p:spPr>
              <a:xfrm>
                <a:off x="3048000" y="9604177"/>
                <a:ext cx="19348991" cy="769441"/>
              </a:xfrm>
              <a:prstGeom prst="rect">
                <a:avLst/>
              </a:prstGeom>
            </p:spPr>
            <p:txBody>
              <a:bodyPr wrap="square">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Số </a:t>
                </a:r>
                <a:r>
                  <a:rPr lang="en-US" sz="4400" b="1" dirty="0" err="1">
                    <a:latin typeface="Tahoma" panose="020B0604030504040204" pitchFamily="34" charset="0"/>
                    <a:ea typeface="Tahoma" panose="020B0604030504040204" pitchFamily="34" charset="0"/>
                    <a:cs typeface="Tahoma" panose="020B0604030504040204" pitchFamily="34" charset="0"/>
                  </a:rPr>
                  <a:t>hạng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tổng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quát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cấp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cộng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bằng</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0">
                            <a:latin typeface="Cambria Math"/>
                          </a:rPr>
                          <m:t>𝐮</m:t>
                        </m:r>
                      </m:e>
                      <m:sub>
                        <m:r>
                          <a:rPr lang="en-US" sz="4400" b="1" i="0">
                            <a:latin typeface="Cambria Math"/>
                          </a:rPr>
                          <m:t>𝐧</m:t>
                        </m:r>
                      </m:sub>
                    </m:sSub>
                    <m:r>
                      <a:rPr lang="en-US" sz="4400" b="1" i="0">
                        <a:latin typeface="Cambria Math"/>
                      </a:rPr>
                      <m:t>=</m:t>
                    </m:r>
                    <m:r>
                      <a:rPr lang="vi-VN" sz="4400" b="1" i="0" smtClean="0">
                        <a:latin typeface="Cambria Math"/>
                      </a:rPr>
                      <m:t>𝟓</m:t>
                    </m:r>
                    <m:r>
                      <a:rPr lang="en-US" sz="4400" b="1" i="0">
                        <a:latin typeface="Cambria Math"/>
                      </a:rPr>
                      <m:t>+</m:t>
                    </m:r>
                    <m:d>
                      <m:dPr>
                        <m:ctrlPr>
                          <a:rPr lang="en-US" sz="4400" b="1" i="1">
                            <a:latin typeface="Cambria Math" panose="02040503050406030204" pitchFamily="18" charset="0"/>
                          </a:rPr>
                        </m:ctrlPr>
                      </m:dPr>
                      <m:e>
                        <m:r>
                          <a:rPr lang="en-US" sz="4400" b="1" i="0">
                            <a:latin typeface="Cambria Math"/>
                          </a:rPr>
                          <m:t>𝐧</m:t>
                        </m:r>
                        <m:r>
                          <a:rPr lang="en-US" sz="4400" b="1" i="0">
                            <a:latin typeface="Cambria Math"/>
                          </a:rPr>
                          <m:t>−</m:t>
                        </m:r>
                        <m:r>
                          <a:rPr lang="en-US" sz="4400" b="1" i="0">
                            <a:latin typeface="Cambria Math"/>
                          </a:rPr>
                          <m:t>𝟏</m:t>
                        </m:r>
                      </m:e>
                    </m:d>
                    <m:r>
                      <a:rPr lang="vi-VN" sz="4400" b="1" i="0" smtClean="0">
                        <a:latin typeface="Cambria Math"/>
                      </a:rPr>
                      <m:t>.</m:t>
                    </m:r>
                    <m:r>
                      <a:rPr lang="vi-VN" sz="4400" b="1" i="0" smtClean="0">
                        <a:latin typeface="Cambria Math"/>
                      </a:rPr>
                      <m:t>𝟒</m:t>
                    </m:r>
                    <m:r>
                      <a:rPr lang="en-US" sz="4400" b="1" i="0">
                        <a:latin typeface="Cambria Math"/>
                      </a:rPr>
                      <m:t>=</m:t>
                    </m:r>
                    <m:r>
                      <a:rPr lang="vi-VN" sz="4400" b="1" i="0" smtClean="0">
                        <a:latin typeface="Cambria Math"/>
                      </a:rPr>
                      <m:t>𝟏</m:t>
                    </m:r>
                    <m:r>
                      <a:rPr lang="en-US" sz="4400" b="1" i="0">
                        <a:latin typeface="Cambria Math"/>
                      </a:rPr>
                      <m:t>+</m:t>
                    </m:r>
                    <m:r>
                      <a:rPr lang="en-US" sz="4400" b="1" i="0">
                        <a:latin typeface="Cambria Math"/>
                      </a:rPr>
                      <m:t>𝟒𝐧</m:t>
                    </m:r>
                  </m:oMath>
                </a14:m>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8" name="Rectangle 37">
                <a:extLst>
                  <a:ext uri="{FF2B5EF4-FFF2-40B4-BE49-F238E27FC236}">
                    <a16:creationId xmlns:a16="http://schemas.microsoft.com/office/drawing/2014/main" xmlns:a14="http://schemas.microsoft.com/office/drawing/2010/main" xmlns="" id="{4DF9FA10-5CA7-4B45-B3C0-3DD0B8544F00}"/>
                  </a:ext>
                </a:extLst>
              </p:cNvPr>
              <p:cNvSpPr>
                <a:spLocks noRot="1" noChangeAspect="1" noMove="1" noResize="1" noEditPoints="1" noAdjustHandles="1" noChangeArrowheads="1" noChangeShapeType="1" noTextEdit="1"/>
              </p:cNvSpPr>
              <p:nvPr/>
            </p:nvSpPr>
            <p:spPr>
              <a:xfrm>
                <a:off x="3048000" y="9604177"/>
                <a:ext cx="19348991" cy="769441"/>
              </a:xfrm>
              <a:prstGeom prst="rect">
                <a:avLst/>
              </a:prstGeom>
              <a:blipFill rotWithShape="1">
                <a:blip r:embed="rId5"/>
                <a:stretch>
                  <a:fillRect l="-1260" t="-16535" b="-35433"/>
                </a:stretch>
              </a:blipFill>
            </p:spPr>
            <p:txBody>
              <a:bodyPr/>
              <a:lstStyle/>
              <a:p>
                <a:r>
                  <a:rPr lang="en-US">
                    <a:noFill/>
                  </a:rPr>
                  <a:t> </a:t>
                </a:r>
              </a:p>
            </p:txBody>
          </p:sp>
        </mc:Fallback>
      </mc:AlternateContent>
      <p:sp>
        <p:nvSpPr>
          <p:cNvPr id="37" name="Oval 36">
            <a:extLst>
              <a:ext uri="{FF2B5EF4-FFF2-40B4-BE49-F238E27FC236}">
                <a16:creationId xmlns:a16="http://schemas.microsoft.com/office/drawing/2014/main" id="{8BB79CE1-785F-4DE4-82ED-3171FC5BB433}"/>
              </a:ext>
            </a:extLst>
          </p:cNvPr>
          <p:cNvSpPr/>
          <p:nvPr/>
        </p:nvSpPr>
        <p:spPr>
          <a:xfrm>
            <a:off x="1695668" y="5663582"/>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400" b="1" dirty="0">
                <a:latin typeface="Tahoma" pitchFamily="34" charset="0"/>
                <a:ea typeface="Tahoma" pitchFamily="34" charset="0"/>
                <a:cs typeface="Tahoma" pitchFamily="34" charset="0"/>
              </a:rPr>
              <a:t>A</a:t>
            </a:r>
          </a:p>
        </p:txBody>
      </p:sp>
    </p:spTree>
    <p:extLst>
      <p:ext uri="{BB962C8B-B14F-4D97-AF65-F5344CB8AC3E}">
        <p14:creationId xmlns:p14="http://schemas.microsoft.com/office/powerpoint/2010/main" val="29874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par>
                                <p:cTn id="11" presetID="22" presetClass="entr" presetSubtype="8"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150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left)">
                                      <p:cBhvr>
                                        <p:cTn id="28" dur="500"/>
                                        <p:tgtEl>
                                          <p:spTgt spid="3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left)">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wipe(left)">
                                      <p:cBhvr>
                                        <p:cTn id="3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5" grpId="0"/>
      <p:bldP spid="26" grpId="0"/>
      <p:bldP spid="38" grpId="0"/>
      <p:bldP spid="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685800" y="6858000"/>
            <a:ext cx="22122427" cy="6477001"/>
            <a:chOff x="1220788" y="7162800"/>
            <a:chExt cx="22124987" cy="6477751"/>
          </a:xfrm>
        </p:grpSpPr>
        <p:sp>
          <p:nvSpPr>
            <p:cNvPr id="31" name="Rounded Rectangle 30"/>
            <p:cNvSpPr/>
            <p:nvPr/>
          </p:nvSpPr>
          <p:spPr>
            <a:xfrm>
              <a:off x="1222486" y="7418548"/>
              <a:ext cx="22123289" cy="6222003"/>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0"/>
            <p:cNvGrpSpPr/>
            <p:nvPr/>
          </p:nvGrpSpPr>
          <p:grpSpPr>
            <a:xfrm>
              <a:off x="1220788" y="7162800"/>
              <a:ext cx="3305491" cy="796093"/>
              <a:chOff x="1224542" y="6305967"/>
              <a:chExt cx="3305491" cy="845462"/>
            </a:xfrm>
          </p:grpSpPr>
          <p:sp>
            <p:nvSpPr>
              <p:cNvPr id="33"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4" name="TextBox 33"/>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5" name="Round Diagonal Corner Rectangle 34"/>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6" name="Group 49"/>
          <p:cNvGrpSpPr/>
          <p:nvPr/>
        </p:nvGrpSpPr>
        <p:grpSpPr>
          <a:xfrm>
            <a:off x="528430" y="3420596"/>
            <a:ext cx="23317200" cy="3205623"/>
            <a:chOff x="1175570" y="2468560"/>
            <a:chExt cx="23319899" cy="3205994"/>
          </a:xfrm>
        </p:grpSpPr>
        <p:sp>
          <p:nvSpPr>
            <p:cNvPr id="7" name="Rounded Rectangle 6"/>
            <p:cNvSpPr/>
            <p:nvPr/>
          </p:nvSpPr>
          <p:spPr>
            <a:xfrm>
              <a:off x="1175570" y="2872596"/>
              <a:ext cx="23319899" cy="2801958"/>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2"/>
            <p:cNvGrpSpPr/>
            <p:nvPr/>
          </p:nvGrpSpPr>
          <p:grpSpPr>
            <a:xfrm>
              <a:off x="1175570" y="2468560"/>
              <a:ext cx="3190427" cy="896426"/>
              <a:chOff x="1175570" y="1834705"/>
              <a:chExt cx="3480167" cy="977836"/>
            </a:xfrm>
          </p:grpSpPr>
          <p:sp>
            <p:nvSpPr>
              <p:cNvPr id="9" name="Freeform 20"/>
              <p:cNvSpPr>
                <a:spLocks/>
              </p:cNvSpPr>
              <p:nvPr/>
            </p:nvSpPr>
            <p:spPr bwMode="auto">
              <a:xfrm rot="16200000" flipV="1">
                <a:off x="2722770" y="879575"/>
                <a:ext cx="836967" cy="302896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0" name="TextBox 9"/>
              <p:cNvSpPr txBox="1"/>
              <p:nvPr/>
            </p:nvSpPr>
            <p:spPr>
              <a:xfrm>
                <a:off x="2235430" y="1958752"/>
                <a:ext cx="1946745" cy="839416"/>
              </a:xfrm>
              <a:prstGeom prst="rect">
                <a:avLst/>
              </a:prstGeom>
              <a:noFill/>
            </p:spPr>
            <p:txBody>
              <a:bodyPr wrap="none" rtlCol="0">
                <a:spAutoFit/>
              </a:bodyPr>
              <a:lstStyle/>
              <a:p>
                <a:r>
                  <a:rPr lang="en-US" sz="4400" b="1" dirty="0" err="1">
                    <a:solidFill>
                      <a:schemeClr val="bg1"/>
                    </a:solidFill>
                    <a:latin typeface="Tahoma" pitchFamily="34" charset="0"/>
                    <a:ea typeface="Tahoma" pitchFamily="34" charset="0"/>
                    <a:cs typeface="Tahoma" pitchFamily="34" charset="0"/>
                  </a:rPr>
                  <a:t>Câu</a:t>
                </a:r>
                <a:r>
                  <a:rPr lang="en-US" sz="4400" b="1" dirty="0">
                    <a:solidFill>
                      <a:schemeClr val="bg1"/>
                    </a:solidFill>
                    <a:latin typeface="Tahoma" pitchFamily="34" charset="0"/>
                    <a:ea typeface="Tahoma" pitchFamily="34" charset="0"/>
                    <a:cs typeface="Tahoma" pitchFamily="34" charset="0"/>
                  </a:rPr>
                  <a:t> 4</a:t>
                </a:r>
              </a:p>
            </p:txBody>
          </p:sp>
          <p:sp>
            <p:nvSpPr>
              <p:cNvPr id="11" name="Round Diagonal Corner Rectangle 10"/>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2"/>
              <p:cNvGrpSpPr/>
              <p:nvPr/>
            </p:nvGrpSpPr>
            <p:grpSpPr>
              <a:xfrm>
                <a:off x="1314846" y="1951291"/>
                <a:ext cx="756925" cy="699372"/>
                <a:chOff x="7440266" y="3398551"/>
                <a:chExt cx="757238" cy="765175"/>
              </a:xfrm>
              <a:solidFill>
                <a:srgbClr val="999158"/>
              </a:solidFill>
            </p:grpSpPr>
            <p:sp>
              <p:nvSpPr>
                <p:cNvPr id="13"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4"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5"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6"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7"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8"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9"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mc:AlternateContent xmlns:mc="http://schemas.openxmlformats.org/markup-compatibility/2006" xmlns:a14="http://schemas.microsoft.com/office/drawing/2010/main">
        <mc:Choice Requires="a14">
          <p:sp>
            <p:nvSpPr>
              <p:cNvPr id="21" name="Rectangle 20"/>
              <p:cNvSpPr/>
              <p:nvPr/>
            </p:nvSpPr>
            <p:spPr>
              <a:xfrm>
                <a:off x="803466" y="3657600"/>
                <a:ext cx="23312092" cy="977704"/>
              </a:xfrm>
              <a:prstGeom prst="rect">
                <a:avLst/>
              </a:prstGeom>
            </p:spPr>
            <p:txBody>
              <a:bodyPr wrap="square">
                <a:spAutoFit/>
              </a:bodyPr>
              <a:lstStyle/>
              <a:p>
                <a:pPr>
                  <a:lnSpc>
                    <a:spcPct val="150000"/>
                  </a:lnSpc>
                </a:pP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Cho cấp số cộng  có </a:t>
                </a:r>
                <a14:m>
                  <m:oMath xmlns:m="http://schemas.openxmlformats.org/officeDocument/2006/math">
                    <m:sSub>
                      <m:sSubPr>
                        <m:ctrlPr>
                          <a:rPr lang="en-US" sz="4400" b="1" i="1">
                            <a:latin typeface="Cambria Math" panose="02040503050406030204" pitchFamily="18" charset="0"/>
                          </a:rPr>
                        </m:ctrlPr>
                      </m:sSubPr>
                      <m:e>
                        <m:r>
                          <a:rPr lang="en-US" sz="4400" b="1" i="0">
                            <a:latin typeface="Cambria Math"/>
                          </a:rPr>
                          <m:t>𝐮</m:t>
                        </m:r>
                      </m:e>
                      <m:sub>
                        <m:r>
                          <a:rPr lang="en-US" sz="4400" b="1" i="0">
                            <a:latin typeface="Cambria Math"/>
                          </a:rPr>
                          <m:t>𝟏</m:t>
                        </m:r>
                      </m:sub>
                    </m:sSub>
                    <m:r>
                      <a:rPr lang="en-US" sz="4400" b="1" i="0">
                        <a:latin typeface="Cambria Math"/>
                      </a:rPr>
                      <m:t>=−</m:t>
                    </m:r>
                    <m:r>
                      <a:rPr lang="en-US" sz="4400" b="1" i="0">
                        <a:latin typeface="Cambria Math"/>
                      </a:rPr>
                      <m:t>𝟏</m:t>
                    </m:r>
                  </m:oMath>
                </a14:m>
                <a:r>
                  <a:rPr lang="vi-VN" sz="4400" b="1" dirty="0">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sSub>
                      <m:sSubPr>
                        <m:ctrlPr>
                          <a:rPr lang="en-US" sz="4400" b="1" i="1">
                            <a:latin typeface="Cambria Math" panose="02040503050406030204" pitchFamily="18" charset="0"/>
                          </a:rPr>
                        </m:ctrlPr>
                      </m:sSubPr>
                      <m:e>
                        <m:r>
                          <a:rPr lang="en-US" sz="4400" b="1" i="0">
                            <a:latin typeface="Cambria Math"/>
                          </a:rPr>
                          <m:t>𝐒</m:t>
                        </m:r>
                      </m:e>
                      <m:sub>
                        <m:r>
                          <a:rPr lang="en-US" sz="4400" b="1" i="0">
                            <a:latin typeface="Cambria Math"/>
                          </a:rPr>
                          <m:t>𝟐𝟑</m:t>
                        </m:r>
                      </m:sub>
                    </m:sSub>
                    <m:r>
                      <a:rPr lang="en-US" sz="4400" b="1" i="0">
                        <a:latin typeface="Cambria Math"/>
                      </a:rPr>
                      <m:t>=</m:t>
                    </m:r>
                    <m:r>
                      <a:rPr lang="en-US" sz="4400" b="1" i="0">
                        <a:latin typeface="Cambria Math"/>
                      </a:rPr>
                      <m:t>𝟒𝟖𝟑</m:t>
                    </m:r>
                  </m:oMath>
                </a14:m>
                <a:r>
                  <a:rPr lang="vi-VN" sz="4400" b="1" dirty="0">
                    <a:latin typeface="Tahoma" panose="020B0604030504040204" pitchFamily="34" charset="0"/>
                    <a:ea typeface="Tahoma" panose="020B0604030504040204" pitchFamily="34" charset="0"/>
                    <a:cs typeface="Tahoma" panose="020B0604030504040204" pitchFamily="34" charset="0"/>
                  </a:rPr>
                  <a:t>. Công sai của cấp số cộng là: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1" name="Rectangle 20"/>
              <p:cNvSpPr>
                <a:spLocks noRot="1" noChangeAspect="1" noMove="1" noResize="1" noEditPoints="1" noAdjustHandles="1" noChangeArrowheads="1" noChangeShapeType="1" noTextEdit="1"/>
              </p:cNvSpPr>
              <p:nvPr/>
            </p:nvSpPr>
            <p:spPr>
              <a:xfrm>
                <a:off x="803466" y="3657600"/>
                <a:ext cx="23312092" cy="977704"/>
              </a:xfrm>
              <a:prstGeom prst="rect">
                <a:avLst/>
              </a:prstGeom>
              <a:blipFill>
                <a:blip r:embed="rId2"/>
                <a:stretch>
                  <a:fillRect b="-2875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p:cNvSpPr/>
              <p:nvPr/>
            </p:nvSpPr>
            <p:spPr>
              <a:xfrm>
                <a:off x="3018183" y="5260878"/>
                <a:ext cx="20126896" cy="816827"/>
              </a:xfrm>
              <a:prstGeom prst="rect">
                <a:avLst/>
              </a:prstGeom>
            </p:spPr>
            <p:txBody>
              <a:bodyPr wrap="square">
                <a:spAutoFit/>
              </a:bodyPr>
              <a:lstStyle/>
              <a:p>
                <a:pPr marL="629920" algn="just">
                  <a:lnSpc>
                    <a:spcPct val="107000"/>
                  </a:lnSpc>
                  <a:spcAft>
                    <a:spcPts val="800"/>
                  </a:spcAft>
                  <a:tabLst>
                    <a:tab pos="3599815" algn="l"/>
                    <a:tab pos="5039995" algn="l"/>
                  </a:tabLst>
                </a:pPr>
                <a:r>
                  <a:rPr lang="vi-VN" sz="4400" b="1" dirty="0">
                    <a:solidFill>
                      <a:srgbClr val="0000FF"/>
                    </a:solidFill>
                    <a:latin typeface="Tahoma" panose="020B0604030504040204" pitchFamily="34" charset="0"/>
                    <a:ea typeface="Tahoma" panose="020B0604030504040204" pitchFamily="34" charset="0"/>
                    <a:cs typeface="Tahoma" panose="020B0604030504040204" pitchFamily="34" charset="0"/>
                  </a:rPr>
                  <a:t>A.</a:t>
                </a:r>
                <a:r>
                  <a:rPr lang="vi-VN"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0">
                        <a:latin typeface="Cambria Math" panose="02040503050406030204" pitchFamily="18" charset="0"/>
                        <a:ea typeface="Calibri" panose="020F0502020204030204" pitchFamily="34" charset="0"/>
                        <a:cs typeface="Times New Roman" panose="02020603050405020304" pitchFamily="18" charset="0"/>
                      </a:rPr>
                      <m:t>𝐝</m:t>
                    </m:r>
                    <m:r>
                      <a:rPr lang="vi-VN" sz="4400" b="1" i="0">
                        <a:latin typeface="Cambria Math" panose="02040503050406030204" pitchFamily="18" charset="0"/>
                        <a:ea typeface="Calibri" panose="020F0502020204030204" pitchFamily="34" charset="0"/>
                        <a:cs typeface="Times New Roman" panose="02020603050405020304" pitchFamily="18" charset="0"/>
                      </a:rPr>
                      <m:t>=</m:t>
                    </m:r>
                    <m:r>
                      <a:rPr lang="vi-VN" sz="4400" b="1" i="0">
                        <a:latin typeface="Cambria Math" panose="02040503050406030204" pitchFamily="18" charset="0"/>
                        <a:ea typeface="Calibri" panose="020F0502020204030204" pitchFamily="34" charset="0"/>
                        <a:cs typeface="Times New Roman" panose="02020603050405020304" pitchFamily="18" charset="0"/>
                      </a:rPr>
                      <m:t>𝟑</m:t>
                    </m:r>
                  </m:oMath>
                </a14:m>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latin typeface="Tahoma" panose="020B0604030504040204" pitchFamily="34" charset="0"/>
                    <a:ea typeface="Tahoma" panose="020B0604030504040204" pitchFamily="34" charset="0"/>
                    <a:cs typeface="Tahoma" panose="020B0604030504040204" pitchFamily="34" charset="0"/>
                  </a:rPr>
                  <a:t>B.</a:t>
                </a:r>
                <a:r>
                  <a:rPr lang="vi-VN"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0">
                        <a:latin typeface="Cambria Math" panose="02040503050406030204" pitchFamily="18" charset="0"/>
                        <a:ea typeface="Calibri" panose="020F0502020204030204" pitchFamily="34" charset="0"/>
                        <a:cs typeface="Times New Roman" panose="02020603050405020304" pitchFamily="18" charset="0"/>
                      </a:rPr>
                      <m:t>𝐝</m:t>
                    </m:r>
                    <m:r>
                      <a:rPr lang="vi-VN" sz="4400" b="1" i="0">
                        <a:latin typeface="Cambria Math" panose="02040503050406030204" pitchFamily="18" charset="0"/>
                        <a:ea typeface="Calibri" panose="020F0502020204030204" pitchFamily="34" charset="0"/>
                        <a:cs typeface="Times New Roman" panose="02020603050405020304" pitchFamily="18" charset="0"/>
                      </a:rPr>
                      <m:t>=</m:t>
                    </m:r>
                    <m:r>
                      <a:rPr lang="vi-VN" sz="4400" b="1" i="0">
                        <a:latin typeface="Cambria Math" panose="02040503050406030204" pitchFamily="18" charset="0"/>
                        <a:ea typeface="Calibri" panose="020F0502020204030204" pitchFamily="34" charset="0"/>
                        <a:cs typeface="Times New Roman" panose="02020603050405020304" pitchFamily="18" charset="0"/>
                      </a:rPr>
                      <m:t>𝟒</m:t>
                    </m:r>
                  </m:oMath>
                </a14:m>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vi-VN" sz="4400" b="1" dirty="0">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latin typeface="Tahoma" panose="020B0604030504040204" pitchFamily="34" charset="0"/>
                    <a:ea typeface="Tahoma" panose="020B0604030504040204" pitchFamily="34" charset="0"/>
                    <a:cs typeface="Tahoma" panose="020B0604030504040204" pitchFamily="34" charset="0"/>
                  </a:rPr>
                  <a:t>C.</a:t>
                </a:r>
                <a:r>
                  <a:rPr lang="vi-VN"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0">
                        <a:latin typeface="Cambria Math" panose="02040503050406030204" pitchFamily="18" charset="0"/>
                        <a:ea typeface="Calibri" panose="020F0502020204030204" pitchFamily="34" charset="0"/>
                        <a:cs typeface="Times New Roman" panose="02020603050405020304" pitchFamily="18" charset="0"/>
                      </a:rPr>
                      <m:t>𝐝</m:t>
                    </m:r>
                    <m:r>
                      <a:rPr lang="vi-VN" sz="4400" b="1" i="0">
                        <a:latin typeface="Cambria Math" panose="02040503050406030204" pitchFamily="18" charset="0"/>
                        <a:ea typeface="Calibri" panose="020F0502020204030204" pitchFamily="34" charset="0"/>
                        <a:cs typeface="Times New Roman" panose="02020603050405020304" pitchFamily="18" charset="0"/>
                      </a:rPr>
                      <m:t>=−</m:t>
                    </m:r>
                    <m:r>
                      <a:rPr lang="vi-VN" sz="4400" b="1" i="0">
                        <a:latin typeface="Cambria Math" panose="02040503050406030204" pitchFamily="18" charset="0"/>
                        <a:ea typeface="Calibri" panose="020F0502020204030204" pitchFamily="34" charset="0"/>
                        <a:cs typeface="Times New Roman" panose="02020603050405020304" pitchFamily="18" charset="0"/>
                      </a:rPr>
                      <m:t>𝟐</m:t>
                    </m:r>
                  </m:oMath>
                </a14:m>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lang="vi-VN" sz="4400" b="1" dirty="0">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latin typeface="Tahoma" panose="020B0604030504040204" pitchFamily="34" charset="0"/>
                    <a:ea typeface="Tahoma" panose="020B0604030504040204" pitchFamily="34" charset="0"/>
                    <a:cs typeface="Tahoma" panose="020B0604030504040204" pitchFamily="34" charset="0"/>
                  </a:rPr>
                  <a:t>D.</a:t>
                </a:r>
                <a:r>
                  <a:rPr lang="vi-VN"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0">
                        <a:latin typeface="Cambria Math" panose="02040503050406030204" pitchFamily="18" charset="0"/>
                        <a:ea typeface="Calibri" panose="020F0502020204030204" pitchFamily="34" charset="0"/>
                        <a:cs typeface="Times New Roman" panose="02020603050405020304" pitchFamily="18" charset="0"/>
                      </a:rPr>
                      <m:t>𝐝</m:t>
                    </m:r>
                    <m:r>
                      <a:rPr lang="vi-VN" sz="4400" b="1" i="0">
                        <a:latin typeface="Cambria Math" panose="02040503050406030204" pitchFamily="18" charset="0"/>
                        <a:ea typeface="Calibri" panose="020F0502020204030204" pitchFamily="34" charset="0"/>
                        <a:cs typeface="Times New Roman" panose="02020603050405020304" pitchFamily="18" charset="0"/>
                      </a:rPr>
                      <m:t>=</m:t>
                    </m:r>
                    <m:r>
                      <a:rPr lang="vi-VN" sz="4400" b="1" i="0">
                        <a:latin typeface="Cambria Math" panose="02040503050406030204" pitchFamily="18" charset="0"/>
                        <a:ea typeface="Calibri" panose="020F0502020204030204" pitchFamily="34" charset="0"/>
                        <a:cs typeface="Times New Roman" panose="02020603050405020304" pitchFamily="18" charset="0"/>
                      </a:rPr>
                      <m:t>𝟐</m:t>
                    </m:r>
                  </m:oMath>
                </a14:m>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3018183" y="5260878"/>
                <a:ext cx="20126896" cy="816827"/>
              </a:xfrm>
              <a:prstGeom prst="rect">
                <a:avLst/>
              </a:prstGeom>
              <a:blipFill>
                <a:blip r:embed="rId3"/>
                <a:stretch>
                  <a:fillRect t="-17164" b="-26866"/>
                </a:stretch>
              </a:blipFill>
            </p:spPr>
            <p:txBody>
              <a:bodyPr/>
              <a:lstStyle/>
              <a:p>
                <a:r>
                  <a:rPr lang="en-US">
                    <a:noFill/>
                  </a:rPr>
                  <a:t> </a:t>
                </a:r>
              </a:p>
            </p:txBody>
          </p:sp>
        </mc:Fallback>
      </mc:AlternateContent>
      <p:sp>
        <p:nvSpPr>
          <p:cNvPr id="25" name="Rectangle 24"/>
          <p:cNvSpPr/>
          <p:nvPr/>
        </p:nvSpPr>
        <p:spPr>
          <a:xfrm>
            <a:off x="14292633" y="12059939"/>
            <a:ext cx="2547567" cy="769441"/>
          </a:xfrm>
          <a:prstGeom prst="rect">
            <a:avLst/>
          </a:prstGeom>
        </p:spPr>
        <p:txBody>
          <a:bodyPr wrap="square">
            <a:spAutoFit/>
          </a:bodyPr>
          <a:lstStyle/>
          <a:p>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Chọn</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D</a:t>
            </a:r>
          </a:p>
        </p:txBody>
      </p:sp>
      <mc:AlternateContent xmlns:mc="http://schemas.openxmlformats.org/markup-compatibility/2006" xmlns:a14="http://schemas.microsoft.com/office/drawing/2010/main">
        <mc:Choice Requires="a14">
          <p:sp>
            <p:nvSpPr>
              <p:cNvPr id="26" name="Rectangle 25"/>
              <p:cNvSpPr/>
              <p:nvPr/>
            </p:nvSpPr>
            <p:spPr>
              <a:xfrm>
                <a:off x="2512535" y="7739292"/>
                <a:ext cx="15976596" cy="769441"/>
              </a:xfrm>
              <a:prstGeom prst="rect">
                <a:avLst/>
              </a:prstGeom>
            </p:spPr>
            <p:txBody>
              <a:bodyPr wrap="square">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Gọi </a:t>
                </a:r>
                <a14:m>
                  <m:oMath xmlns:m="http://schemas.openxmlformats.org/officeDocument/2006/math">
                    <m:r>
                      <a:rPr lang="vi-VN" sz="4400" b="1" i="0">
                        <a:latin typeface="Cambria Math"/>
                      </a:rPr>
                      <m:t>𝐝</m:t>
                    </m:r>
                  </m:oMath>
                </a14:m>
                <a:r>
                  <a:rPr lang="vi-VN" sz="4400" b="1" dirty="0">
                    <a:latin typeface="Tahoma" panose="020B0604030504040204" pitchFamily="34" charset="0"/>
                    <a:ea typeface="Tahoma" panose="020B0604030504040204" pitchFamily="34" charset="0"/>
                    <a:cs typeface="Tahoma" panose="020B0604030504040204" pitchFamily="34" charset="0"/>
                  </a:rPr>
                  <a:t> là công sai của cấp số cộng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2512535" y="7739292"/>
                <a:ext cx="15976596" cy="769441"/>
              </a:xfrm>
              <a:prstGeom prst="rect">
                <a:avLst/>
              </a:prstGeom>
              <a:blipFill>
                <a:blip r:embed="rId4"/>
                <a:stretch>
                  <a:fillRect l="-1526" t="-17460" b="-36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4DF9FA10-5CA7-4B45-B3C0-3DD0B8544F00}"/>
                  </a:ext>
                </a:extLst>
              </p:cNvPr>
              <p:cNvSpPr/>
              <p:nvPr/>
            </p:nvSpPr>
            <p:spPr>
              <a:xfrm>
                <a:off x="2512535" y="9048784"/>
                <a:ext cx="19348991" cy="1097736"/>
              </a:xfrm>
              <a:prstGeom prst="rect">
                <a:avLst/>
              </a:prstGeom>
            </p:spPr>
            <p:txBody>
              <a:bodyPr wrap="square">
                <a:spAutoFit/>
              </a:bodyPr>
              <a:lstStyle/>
              <a:p>
                <a:r>
                  <a:rPr lang="nl-NL" sz="4400" b="1" dirty="0">
                    <a:latin typeface="Tahoma" panose="020B0604030504040204" pitchFamily="34" charset="0"/>
                    <a:ea typeface="Tahoma" panose="020B0604030504040204" pitchFamily="34" charset="0"/>
                    <a:cs typeface="Tahoma" panose="020B0604030504040204" pitchFamily="34" charset="0"/>
                  </a:rPr>
                  <a:t>Áp dụng công thức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a:rPr>
                          <m:t>𝑺</m:t>
                        </m:r>
                      </m:e>
                      <m:sub>
                        <m:r>
                          <a:rPr lang="en-US" sz="4400" b="1" i="1">
                            <a:latin typeface="Cambria Math"/>
                          </a:rPr>
                          <m:t>𝒏</m:t>
                        </m:r>
                      </m:sub>
                    </m:sSub>
                    <m:r>
                      <a:rPr lang="en-US" sz="4400" b="1">
                        <a:latin typeface="Cambria Math"/>
                      </a:rPr>
                      <m:t>=</m:t>
                    </m:r>
                    <m:r>
                      <a:rPr lang="vi-VN" sz="4400" b="1" i="1">
                        <a:latin typeface="Cambria Math"/>
                      </a:rPr>
                      <m:t>𝒏</m:t>
                    </m:r>
                    <m:sSub>
                      <m:sSubPr>
                        <m:ctrlPr>
                          <a:rPr lang="en-US" sz="4400" b="1" i="1">
                            <a:latin typeface="Cambria Math" panose="02040503050406030204" pitchFamily="18" charset="0"/>
                          </a:rPr>
                        </m:ctrlPr>
                      </m:sSubPr>
                      <m:e>
                        <m:r>
                          <a:rPr lang="en-US" sz="4400" b="1">
                            <a:latin typeface="Cambria Math"/>
                          </a:rPr>
                          <m:t>𝐮</m:t>
                        </m:r>
                      </m:e>
                      <m:sub>
                        <m:r>
                          <a:rPr lang="en-US" sz="4400" b="1">
                            <a:latin typeface="Cambria Math"/>
                          </a:rPr>
                          <m:t>𝟏</m:t>
                        </m:r>
                      </m:sub>
                    </m:sSub>
                    <m:r>
                      <a:rPr lang="vi-VN" sz="4400" b="1" i="1">
                        <a:latin typeface="Cambria Math"/>
                      </a:rPr>
                      <m:t>+</m:t>
                    </m:r>
                    <m:f>
                      <m:fPr>
                        <m:ctrlPr>
                          <a:rPr lang="en-US" sz="4400" b="1" i="1">
                            <a:latin typeface="Cambria Math" panose="02040503050406030204" pitchFamily="18" charset="0"/>
                          </a:rPr>
                        </m:ctrlPr>
                      </m:fPr>
                      <m:num>
                        <m:r>
                          <a:rPr lang="vi-VN" sz="4400" b="1" i="1">
                            <a:latin typeface="Cambria Math"/>
                          </a:rPr>
                          <m:t>𝒏</m:t>
                        </m:r>
                        <m:d>
                          <m:dPr>
                            <m:ctrlPr>
                              <a:rPr lang="en-US" sz="4400" b="1" i="1">
                                <a:latin typeface="Cambria Math" panose="02040503050406030204" pitchFamily="18" charset="0"/>
                              </a:rPr>
                            </m:ctrlPr>
                          </m:dPr>
                          <m:e>
                            <m:r>
                              <a:rPr lang="en-US" sz="4400" b="1" i="1">
                                <a:latin typeface="Cambria Math"/>
                              </a:rPr>
                              <m:t>𝒏</m:t>
                            </m:r>
                            <m:r>
                              <a:rPr lang="en-US" sz="4400" b="1" i="1">
                                <a:latin typeface="Cambria Math"/>
                              </a:rPr>
                              <m:t>−</m:t>
                            </m:r>
                            <m:r>
                              <a:rPr lang="en-US" sz="4400" b="1" i="1">
                                <a:latin typeface="Cambria Math"/>
                              </a:rPr>
                              <m:t>𝟏</m:t>
                            </m:r>
                          </m:e>
                        </m:d>
                        <m:r>
                          <a:rPr lang="en-US" sz="4400" b="1" i="1">
                            <a:latin typeface="Cambria Math"/>
                          </a:rPr>
                          <m:t>𝒅</m:t>
                        </m:r>
                      </m:num>
                      <m:den>
                        <m:r>
                          <a:rPr lang="en-US" sz="4400" b="1" i="1">
                            <a:latin typeface="Cambria Math"/>
                          </a:rPr>
                          <m:t>𝟐</m:t>
                        </m:r>
                      </m:den>
                    </m:f>
                  </m:oMath>
                </a14:m>
                <a:r>
                  <a:rPr lang="en-US" sz="4400" b="1" dirty="0">
                    <a:latin typeface="Tahoma" panose="020B0604030504040204" pitchFamily="34" charset="0"/>
                    <a:ea typeface="Tahoma" panose="020B0604030504040204" pitchFamily="34" charset="0"/>
                    <a:cs typeface="Tahoma" panose="020B0604030504040204" pitchFamily="34" charset="0"/>
                  </a:rPr>
                  <a:t> </a:t>
                </a:r>
              </a:p>
            </p:txBody>
          </p:sp>
        </mc:Choice>
        <mc:Fallback xmlns="">
          <p:sp>
            <p:nvSpPr>
              <p:cNvPr id="38" name="Rectangle 37">
                <a:extLst>
                  <a:ext uri="{FF2B5EF4-FFF2-40B4-BE49-F238E27FC236}">
                    <a16:creationId xmlns:a16="http://schemas.microsoft.com/office/drawing/2014/main" id="{4DF9FA10-5CA7-4B45-B3C0-3DD0B8544F00}"/>
                  </a:ext>
                </a:extLst>
              </p:cNvPr>
              <p:cNvSpPr>
                <a:spLocks noRot="1" noChangeAspect="1" noMove="1" noResize="1" noEditPoints="1" noAdjustHandles="1" noChangeArrowheads="1" noChangeShapeType="1" noTextEdit="1"/>
              </p:cNvSpPr>
              <p:nvPr/>
            </p:nvSpPr>
            <p:spPr>
              <a:xfrm>
                <a:off x="2512535" y="9048784"/>
                <a:ext cx="19348991" cy="1097736"/>
              </a:xfrm>
              <a:prstGeom prst="rect">
                <a:avLst/>
              </a:prstGeom>
              <a:blipFill>
                <a:blip r:embed="rId5"/>
                <a:stretch>
                  <a:fillRect l="-1260" b="-10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01FEF69F-BD4A-4B1A-ACD9-9101824AE8DF}"/>
                  </a:ext>
                </a:extLst>
              </p:cNvPr>
              <p:cNvSpPr/>
              <p:nvPr/>
            </p:nvSpPr>
            <p:spPr>
              <a:xfrm>
                <a:off x="2512535" y="10687597"/>
                <a:ext cx="17526000" cy="2405980"/>
              </a:xfrm>
              <a:prstGeom prst="rect">
                <a:avLst/>
              </a:prstGeom>
            </p:spPr>
            <p:txBody>
              <a:bodyPr wrap="square">
                <a:spAutoFit/>
              </a:bodyPr>
              <a:lstStyle/>
              <a:p>
                <a:r>
                  <a:rPr lang="en-US" sz="4400" b="1">
                    <a:latin typeface="Tahoma" pitchFamily="34" charset="0"/>
                    <a:ea typeface="Tahoma" pitchFamily="34" charset="0"/>
                    <a:cs typeface="Tahoma" pitchFamily="34" charset="0"/>
                  </a:rPr>
                  <a:t>Ta có: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panose="02040503050406030204" pitchFamily="18" charset="0"/>
                          </a:rPr>
                          <m:t>𝑺</m:t>
                        </m:r>
                      </m:e>
                      <m:sub>
                        <m:r>
                          <a:rPr lang="en-US" sz="4400" b="1" i="1">
                            <a:latin typeface="Cambria Math" panose="02040503050406030204" pitchFamily="18" charset="0"/>
                          </a:rPr>
                          <m:t>𝟐𝟑</m:t>
                        </m:r>
                      </m:sub>
                    </m:sSub>
                    <m:r>
                      <a:rPr lang="en-US" sz="4400" b="1" i="1">
                        <a:latin typeface="Cambria Math" panose="02040503050406030204" pitchFamily="18" charset="0"/>
                      </a:rPr>
                      <m:t>=</m:t>
                    </m:r>
                    <m:r>
                      <a:rPr lang="en-US" sz="4400" b="1" i="1">
                        <a:latin typeface="Cambria Math" panose="02040503050406030204" pitchFamily="18" charset="0"/>
                      </a:rPr>
                      <m:t>𝟐𝟑</m:t>
                    </m:r>
                    <m:r>
                      <a:rPr lang="en-US" sz="4400" b="1">
                        <a:latin typeface="Cambria Math" panose="02040503050406030204" pitchFamily="18" charset="0"/>
                      </a:rPr>
                      <m:t>.</m:t>
                    </m:r>
                    <m:d>
                      <m:dPr>
                        <m:ctrlPr>
                          <a:rPr lang="en-US" sz="4400" b="1" i="1">
                            <a:latin typeface="Cambria Math" panose="02040503050406030204" pitchFamily="18" charset="0"/>
                          </a:rPr>
                        </m:ctrlPr>
                      </m:dPr>
                      <m:e>
                        <m:r>
                          <a:rPr lang="en-US" sz="4400" b="1" i="1">
                            <a:latin typeface="Cambria Math" panose="02040503050406030204" pitchFamily="18" charset="0"/>
                          </a:rPr>
                          <m:t>−</m:t>
                        </m:r>
                        <m:r>
                          <a:rPr lang="en-US" sz="4400" b="1" i="1">
                            <a:latin typeface="Cambria Math" panose="02040503050406030204" pitchFamily="18" charset="0"/>
                          </a:rPr>
                          <m:t>𝟏</m:t>
                        </m:r>
                      </m:e>
                    </m:d>
                    <m:r>
                      <a:rPr lang="en-US" sz="4400" b="1" i="1">
                        <a:latin typeface="Cambria Math" panose="02040503050406030204" pitchFamily="18" charset="0"/>
                      </a:rPr>
                      <m:t>+</m:t>
                    </m:r>
                    <m:f>
                      <m:fPr>
                        <m:ctrlPr>
                          <a:rPr lang="en-US" sz="4400" b="1" i="1">
                            <a:latin typeface="Cambria Math" panose="02040503050406030204" pitchFamily="18" charset="0"/>
                          </a:rPr>
                        </m:ctrlPr>
                      </m:fPr>
                      <m:num>
                        <m:r>
                          <a:rPr lang="en-US" sz="4400" b="1" i="1">
                            <a:latin typeface="Cambria Math" panose="02040503050406030204" pitchFamily="18" charset="0"/>
                          </a:rPr>
                          <m:t>𝟐𝟑</m:t>
                        </m:r>
                        <m:r>
                          <a:rPr lang="en-US" sz="4400" b="1">
                            <a:latin typeface="Cambria Math" panose="02040503050406030204" pitchFamily="18" charset="0"/>
                          </a:rPr>
                          <m:t>.</m:t>
                        </m:r>
                        <m:r>
                          <a:rPr lang="en-US" sz="4400" b="1" i="1">
                            <a:latin typeface="Cambria Math" panose="02040503050406030204" pitchFamily="18" charset="0"/>
                          </a:rPr>
                          <m:t>𝟐𝟐</m:t>
                        </m:r>
                      </m:num>
                      <m:den>
                        <m:r>
                          <a:rPr lang="en-US" sz="4400" b="1" i="1">
                            <a:latin typeface="Cambria Math" panose="02040503050406030204" pitchFamily="18" charset="0"/>
                          </a:rPr>
                          <m:t>𝟐</m:t>
                        </m:r>
                      </m:den>
                    </m:f>
                    <m:r>
                      <a:rPr lang="en-US" sz="4400" b="1">
                        <a:latin typeface="Cambria Math" panose="02040503050406030204" pitchFamily="18" charset="0"/>
                      </a:rPr>
                      <m:t>.</m:t>
                    </m:r>
                    <m:r>
                      <a:rPr lang="en-US" sz="4400" b="1" i="1">
                        <a:latin typeface="Cambria Math" panose="02040503050406030204" pitchFamily="18" charset="0"/>
                      </a:rPr>
                      <m:t>𝒅</m:t>
                    </m:r>
                    <m:r>
                      <a:rPr lang="en-US" sz="4400" b="1" i="1">
                        <a:latin typeface="Cambria Math" panose="02040503050406030204" pitchFamily="18" charset="0"/>
                      </a:rPr>
                      <m:t>=</m:t>
                    </m:r>
                    <m:r>
                      <a:rPr lang="en-US" sz="4400" b="1" i="1">
                        <a:latin typeface="Cambria Math" panose="02040503050406030204" pitchFamily="18" charset="0"/>
                      </a:rPr>
                      <m:t>𝟒𝟖𝟑</m:t>
                    </m:r>
                    <m:r>
                      <a:rPr lang="en-US" sz="4400" b="1" i="1">
                        <a:latin typeface="Cambria Math" panose="02040503050406030204" pitchFamily="18" charset="0"/>
                      </a:rPr>
                      <m:t>⇔</m:t>
                    </m:r>
                    <m:r>
                      <a:rPr lang="en-US" sz="4400" b="1" i="1">
                        <a:latin typeface="Cambria Math" panose="02040503050406030204" pitchFamily="18" charset="0"/>
                      </a:rPr>
                      <m:t>𝟐𝟓𝟑</m:t>
                    </m:r>
                    <m:r>
                      <a:rPr lang="en-US" sz="4400" b="1" i="1">
                        <a:latin typeface="Cambria Math" panose="02040503050406030204" pitchFamily="18" charset="0"/>
                      </a:rPr>
                      <m:t>𝒅</m:t>
                    </m:r>
                    <m:r>
                      <a:rPr lang="en-US" sz="4400" b="1" i="1">
                        <a:latin typeface="Cambria Math" panose="02040503050406030204" pitchFamily="18" charset="0"/>
                      </a:rPr>
                      <m:t>=</m:t>
                    </m:r>
                    <m:r>
                      <a:rPr lang="en-US" sz="4400" b="1" i="1">
                        <a:latin typeface="Cambria Math" panose="02040503050406030204" pitchFamily="18" charset="0"/>
                      </a:rPr>
                      <m:t>𝟓𝟎𝟔</m:t>
                    </m:r>
                    <m:r>
                      <a:rPr lang="en-US" sz="4400" b="1" i="1">
                        <a:latin typeface="Cambria Math" panose="02040503050406030204" pitchFamily="18" charset="0"/>
                      </a:rPr>
                      <m:t>⇔</m:t>
                    </m:r>
                    <m:r>
                      <a:rPr lang="en-US" sz="4400" b="1" i="1">
                        <a:latin typeface="Cambria Math" panose="02040503050406030204" pitchFamily="18" charset="0"/>
                      </a:rPr>
                      <m:t>𝒅</m:t>
                    </m:r>
                    <m:r>
                      <a:rPr lang="en-US" sz="4400" b="1" i="1">
                        <a:latin typeface="Cambria Math" panose="02040503050406030204" pitchFamily="18" charset="0"/>
                      </a:rPr>
                      <m:t>=</m:t>
                    </m:r>
                    <m:r>
                      <a:rPr lang="en-US" sz="4400" b="1" i="1">
                        <a:latin typeface="Cambria Math" panose="02040503050406030204" pitchFamily="18" charset="0"/>
                      </a:rPr>
                      <m:t>𝟐</m:t>
                    </m:r>
                  </m:oMath>
                </a14:m>
                <a:r>
                  <a:rPr lang="en-US" sz="4400" b="1">
                    <a:latin typeface="Tahoma" pitchFamily="34" charset="0"/>
                    <a:ea typeface="Tahoma" pitchFamily="34" charset="0"/>
                    <a:cs typeface="Tahoma" pitchFamily="34" charset="0"/>
                  </a:rPr>
                  <a:t> </a:t>
                </a:r>
              </a:p>
              <a:p>
                <a:r>
                  <a:rPr lang="en-US" sz="4400" b="1">
                    <a:latin typeface="Tahoma" pitchFamily="34" charset="0"/>
                    <a:ea typeface="Tahoma" pitchFamily="34" charset="0"/>
                    <a:cs typeface="Tahoma" pitchFamily="34" charset="0"/>
                  </a:rPr>
                  <a:t>Vậy</a:t>
                </a:r>
                <a:r>
                  <a:rPr lang="vi-VN" sz="4400" b="1">
                    <a:latin typeface="Tahoma" pitchFamily="34" charset="0"/>
                    <a:ea typeface="Tahoma" pitchFamily="34" charset="0"/>
                    <a:cs typeface="Tahoma" pitchFamily="34" charset="0"/>
                  </a:rPr>
                  <a:t> công sai của cấp số cộng là </a:t>
                </a:r>
                <a14:m>
                  <m:oMath xmlns:m="http://schemas.openxmlformats.org/officeDocument/2006/math">
                    <m:r>
                      <a:rPr lang="vi-VN" sz="4400" b="1" i="1">
                        <a:latin typeface="Cambria Math" panose="02040503050406030204" pitchFamily="18" charset="0"/>
                      </a:rPr>
                      <m:t>𝒅</m:t>
                    </m:r>
                    <m:r>
                      <a:rPr lang="vi-VN" sz="4400" b="1" i="1">
                        <a:latin typeface="Cambria Math" panose="02040503050406030204" pitchFamily="18" charset="0"/>
                      </a:rPr>
                      <m:t>=</m:t>
                    </m:r>
                    <m:r>
                      <a:rPr lang="vi-VN" sz="4400" b="1" i="1">
                        <a:latin typeface="Cambria Math" panose="02040503050406030204" pitchFamily="18" charset="0"/>
                      </a:rPr>
                      <m:t>𝟐</m:t>
                    </m:r>
                  </m:oMath>
                </a14:m>
                <a:endParaRPr lang="en-US" sz="4400" b="1">
                  <a:latin typeface="Tahoma" pitchFamily="34" charset="0"/>
                  <a:ea typeface="Tahoma" pitchFamily="34" charset="0"/>
                  <a:cs typeface="Tahoma" pitchFamily="34" charset="0"/>
                </a:endParaRPr>
              </a:p>
              <a:p>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9" name="Rectangle 38">
                <a:extLst>
                  <a:ext uri="{FF2B5EF4-FFF2-40B4-BE49-F238E27FC236}">
                    <a16:creationId xmlns:a16="http://schemas.microsoft.com/office/drawing/2014/main" id="{01FEF69F-BD4A-4B1A-ACD9-9101824AE8DF}"/>
                  </a:ext>
                </a:extLst>
              </p:cNvPr>
              <p:cNvSpPr>
                <a:spLocks noRot="1" noChangeAspect="1" noMove="1" noResize="1" noEditPoints="1" noAdjustHandles="1" noChangeArrowheads="1" noChangeShapeType="1" noTextEdit="1"/>
              </p:cNvSpPr>
              <p:nvPr/>
            </p:nvSpPr>
            <p:spPr>
              <a:xfrm>
                <a:off x="2512535" y="10687597"/>
                <a:ext cx="17526000" cy="2405980"/>
              </a:xfrm>
              <a:prstGeom prst="rect">
                <a:avLst/>
              </a:prstGeom>
              <a:blipFill>
                <a:blip r:embed="rId6"/>
                <a:stretch>
                  <a:fillRect l="-1391"/>
                </a:stretch>
              </a:blipFill>
            </p:spPr>
            <p:txBody>
              <a:bodyPr/>
              <a:lstStyle/>
              <a:p>
                <a:r>
                  <a:rPr lang="en-US">
                    <a:noFill/>
                  </a:rPr>
                  <a:t> </a:t>
                </a:r>
              </a:p>
            </p:txBody>
          </p:sp>
        </mc:Fallback>
      </mc:AlternateContent>
      <p:sp>
        <p:nvSpPr>
          <p:cNvPr id="40" name="Oval 39">
            <a:extLst>
              <a:ext uri="{FF2B5EF4-FFF2-40B4-BE49-F238E27FC236}">
                <a16:creationId xmlns:a16="http://schemas.microsoft.com/office/drawing/2014/main" id="{40FBCDC3-40D4-4F70-8F45-FAEC6DCE03C9}"/>
              </a:ext>
            </a:extLst>
          </p:cNvPr>
          <p:cNvSpPr/>
          <p:nvPr/>
        </p:nvSpPr>
        <p:spPr>
          <a:xfrm>
            <a:off x="15734595" y="5111155"/>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400" b="1" dirty="0">
                <a:latin typeface="Tahoma" pitchFamily="34" charset="0"/>
                <a:ea typeface="Tahoma" pitchFamily="34" charset="0"/>
                <a:cs typeface="Tahoma" pitchFamily="34" charset="0"/>
              </a:rPr>
              <a:t>D</a:t>
            </a:r>
          </a:p>
        </p:txBody>
      </p:sp>
    </p:spTree>
    <p:extLst>
      <p:ext uri="{BB962C8B-B14F-4D97-AF65-F5344CB8AC3E}">
        <p14:creationId xmlns:p14="http://schemas.microsoft.com/office/powerpoint/2010/main" val="3741329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par>
                                <p:cTn id="11" presetID="22" presetClass="entr" presetSubtype="8"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150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left)">
                                      <p:cBhvr>
                                        <p:cTn id="28" dur="500"/>
                                        <p:tgtEl>
                                          <p:spTgt spid="3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left)">
                                      <p:cBhvr>
                                        <p:cTn id="33" dur="500"/>
                                        <p:tgtEl>
                                          <p:spTgt spid="3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wipe(left)">
                                      <p:cBhvr>
                                        <p:cTn id="4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5" grpId="0"/>
      <p:bldP spid="26" grpId="0"/>
      <p:bldP spid="38" grpId="0"/>
      <p:bldP spid="39" grpId="0"/>
      <p:bldP spid="4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722614" y="8788667"/>
            <a:ext cx="22532245" cy="4851133"/>
            <a:chOff x="1220788" y="7162800"/>
            <a:chExt cx="22534852" cy="4851695"/>
          </a:xfrm>
        </p:grpSpPr>
        <p:sp>
          <p:nvSpPr>
            <p:cNvPr id="31" name="Rounded Rectangle 30"/>
            <p:cNvSpPr/>
            <p:nvPr/>
          </p:nvSpPr>
          <p:spPr>
            <a:xfrm>
              <a:off x="1222486" y="7418548"/>
              <a:ext cx="22533154" cy="4595947"/>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0"/>
            <p:cNvGrpSpPr/>
            <p:nvPr/>
          </p:nvGrpSpPr>
          <p:grpSpPr>
            <a:xfrm>
              <a:off x="1220788" y="7162800"/>
              <a:ext cx="3305491" cy="796093"/>
              <a:chOff x="1224542" y="6305967"/>
              <a:chExt cx="3305491" cy="845462"/>
            </a:xfrm>
          </p:grpSpPr>
          <p:sp>
            <p:nvSpPr>
              <p:cNvPr id="33"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4" name="TextBox 33"/>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5" name="Round Diagonal Corner Rectangle 34"/>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6" name="Group 49"/>
          <p:cNvGrpSpPr/>
          <p:nvPr/>
        </p:nvGrpSpPr>
        <p:grpSpPr>
          <a:xfrm>
            <a:off x="677401" y="3276600"/>
            <a:ext cx="22530547" cy="5447787"/>
            <a:chOff x="1175570" y="2468560"/>
            <a:chExt cx="22533155" cy="5448417"/>
          </a:xfrm>
        </p:grpSpPr>
        <p:sp>
          <p:nvSpPr>
            <p:cNvPr id="7" name="Rounded Rectangle 6"/>
            <p:cNvSpPr/>
            <p:nvPr/>
          </p:nvSpPr>
          <p:spPr>
            <a:xfrm>
              <a:off x="1175570" y="2872596"/>
              <a:ext cx="22533155" cy="5044381"/>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2"/>
            <p:cNvGrpSpPr/>
            <p:nvPr/>
          </p:nvGrpSpPr>
          <p:grpSpPr>
            <a:xfrm>
              <a:off x="1175570" y="2468560"/>
              <a:ext cx="3190427" cy="896426"/>
              <a:chOff x="1175570" y="1834705"/>
              <a:chExt cx="3480167" cy="977836"/>
            </a:xfrm>
          </p:grpSpPr>
          <p:sp>
            <p:nvSpPr>
              <p:cNvPr id="9" name="Freeform 20"/>
              <p:cNvSpPr>
                <a:spLocks/>
              </p:cNvSpPr>
              <p:nvPr/>
            </p:nvSpPr>
            <p:spPr bwMode="auto">
              <a:xfrm rot="16200000" flipV="1">
                <a:off x="2722770" y="879575"/>
                <a:ext cx="836967" cy="302896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0" name="TextBox 9"/>
              <p:cNvSpPr txBox="1"/>
              <p:nvPr/>
            </p:nvSpPr>
            <p:spPr>
              <a:xfrm>
                <a:off x="2235430" y="1958752"/>
                <a:ext cx="1946745" cy="839416"/>
              </a:xfrm>
              <a:prstGeom prst="rect">
                <a:avLst/>
              </a:prstGeom>
              <a:noFill/>
            </p:spPr>
            <p:txBody>
              <a:bodyPr wrap="none" rtlCol="0">
                <a:spAutoFit/>
              </a:bodyPr>
              <a:lstStyle/>
              <a:p>
                <a:r>
                  <a:rPr lang="en-US" sz="4400" b="1" dirty="0" err="1">
                    <a:solidFill>
                      <a:schemeClr val="bg1"/>
                    </a:solidFill>
                    <a:latin typeface="Tahoma" pitchFamily="34" charset="0"/>
                    <a:ea typeface="Tahoma" pitchFamily="34" charset="0"/>
                    <a:cs typeface="Tahoma" pitchFamily="34" charset="0"/>
                  </a:rPr>
                  <a:t>Câu</a:t>
                </a:r>
                <a:r>
                  <a:rPr lang="en-US" sz="4400" b="1" dirty="0">
                    <a:solidFill>
                      <a:schemeClr val="bg1"/>
                    </a:solidFill>
                    <a:latin typeface="Tahoma" pitchFamily="34" charset="0"/>
                    <a:ea typeface="Tahoma" pitchFamily="34" charset="0"/>
                    <a:cs typeface="Tahoma" pitchFamily="34" charset="0"/>
                  </a:rPr>
                  <a:t> 5</a:t>
                </a:r>
              </a:p>
            </p:txBody>
          </p:sp>
          <p:sp>
            <p:nvSpPr>
              <p:cNvPr id="11" name="Round Diagonal Corner Rectangle 10"/>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2"/>
              <p:cNvGrpSpPr/>
              <p:nvPr/>
            </p:nvGrpSpPr>
            <p:grpSpPr>
              <a:xfrm>
                <a:off x="1314846" y="1951291"/>
                <a:ext cx="756925" cy="699372"/>
                <a:chOff x="7440266" y="3398551"/>
                <a:chExt cx="757238" cy="765175"/>
              </a:xfrm>
              <a:solidFill>
                <a:srgbClr val="999158"/>
              </a:solidFill>
            </p:grpSpPr>
            <p:sp>
              <p:nvSpPr>
                <p:cNvPr id="13"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4"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5"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6"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7"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8"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9"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p:sp>
        <p:nvSpPr>
          <p:cNvPr id="21" name="Rectangle 20"/>
          <p:cNvSpPr/>
          <p:nvPr/>
        </p:nvSpPr>
        <p:spPr>
          <a:xfrm>
            <a:off x="624559" y="3626917"/>
            <a:ext cx="22311641" cy="4374083"/>
          </a:xfrm>
          <a:prstGeom prst="rect">
            <a:avLst/>
          </a:prstGeom>
        </p:spPr>
        <p:txBody>
          <a:bodyPr wrap="square">
            <a:spAutoFit/>
          </a:bodyPr>
          <a:lstStyle/>
          <a:p>
            <a:pPr marL="612140" indent="-612140" algn="just">
              <a:lnSpc>
                <a:spcPct val="107000"/>
              </a:lnSpc>
              <a:spcAft>
                <a:spcPts val="80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Bạn An muốn mua tặng mẹ một món quà trị giá 1.025.000đ. Để tạo sự bất ngờ cho mẹ, bạn bí mật thực hiện kế hoạch nuôi heo đất từ số tiền tiêu vặt hàng ngày của mình như sau. Ngày đầu tiên bạn bỏ vào heo đất 5000đ, các ngày tiếp theo, mỗi ngày bạn bỏ vào heo đất nhiều hơn ngày trước đó 1000đ. Hỏi bạn An phải thực hiện kế hoạch trong bao nhiêu ngày thì có đủ tiền mua quà tặng mẹ?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23" name="Rectangle 22"/>
          <p:cNvSpPr/>
          <p:nvPr/>
        </p:nvSpPr>
        <p:spPr>
          <a:xfrm>
            <a:off x="2352104" y="7918769"/>
            <a:ext cx="20855844" cy="751616"/>
          </a:xfrm>
          <a:prstGeom prst="rect">
            <a:avLst/>
          </a:prstGeom>
        </p:spPr>
        <p:txBody>
          <a:bodyPr wrap="square">
            <a:spAutoFit/>
          </a:bodyPr>
          <a:lstStyle/>
          <a:p>
            <a:pPr marL="629920" algn="just">
              <a:lnSpc>
                <a:spcPct val="107000"/>
              </a:lnSpc>
              <a:spcAft>
                <a:spcPts val="800"/>
              </a:spcAft>
              <a:tabLst>
                <a:tab pos="3599815" algn="l"/>
                <a:tab pos="5039995" algn="l"/>
              </a:tabLst>
            </a:pPr>
            <a:r>
              <a:rPr lang="vi-VN" sz="4400" b="1" dirty="0">
                <a:solidFill>
                  <a:srgbClr val="0000FF"/>
                </a:solidFill>
                <a:latin typeface="Tahoma" panose="020B0604030504040204" pitchFamily="34" charset="0"/>
                <a:ea typeface="Tahoma" panose="020B0604030504040204" pitchFamily="34" charset="0"/>
                <a:cs typeface="Tahoma" panose="020B0604030504040204" pitchFamily="34" charset="0"/>
              </a:rPr>
              <a:t>A. </a:t>
            </a:r>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39 ngày.</a:t>
            </a:r>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latin typeface="Tahoma" panose="020B0604030504040204" pitchFamily="34" charset="0"/>
                <a:ea typeface="Tahoma" panose="020B0604030504040204" pitchFamily="34" charset="0"/>
                <a:cs typeface="Tahoma" panose="020B0604030504040204" pitchFamily="34" charset="0"/>
              </a:rPr>
              <a:t>B. </a:t>
            </a:r>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40 ngày.</a:t>
            </a:r>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latin typeface="Tahoma" panose="020B0604030504040204" pitchFamily="34" charset="0"/>
                <a:ea typeface="Tahoma" panose="020B0604030504040204" pitchFamily="34" charset="0"/>
                <a:cs typeface="Tahoma" panose="020B0604030504040204" pitchFamily="34" charset="0"/>
              </a:rPr>
              <a:t>C. </a:t>
            </a:r>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41 ngày.</a:t>
            </a:r>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latin typeface="Tahoma" panose="020B0604030504040204" pitchFamily="34" charset="0"/>
                <a:ea typeface="Tahoma" panose="020B0604030504040204" pitchFamily="34" charset="0"/>
                <a:cs typeface="Tahoma" panose="020B0604030504040204" pitchFamily="34" charset="0"/>
              </a:rPr>
              <a:t>D. </a:t>
            </a:r>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50 ngày.</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Rectangle 25"/>
              <p:cNvSpPr/>
              <p:nvPr/>
            </p:nvSpPr>
            <p:spPr>
              <a:xfrm>
                <a:off x="1090989" y="9525000"/>
                <a:ext cx="21845211" cy="2123658"/>
              </a:xfrm>
              <a:prstGeom prst="rect">
                <a:avLst/>
              </a:prstGeom>
            </p:spPr>
            <p:txBody>
              <a:bodyPr wrap="square">
                <a:spAutoFit/>
              </a:bodyPr>
              <a:lstStyle/>
              <a:p>
                <a:pPr algn="just"/>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Gọi </a:t>
                </a:r>
                <a14:m>
                  <m:oMath xmlns:m="http://schemas.openxmlformats.org/officeDocument/2006/math">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𝟏</m:t>
                        </m:r>
                      </m:sub>
                    </m:sSub>
                    <m:r>
                      <a:rPr lang="vi-VN" sz="4400" b="1" i="0">
                        <a:latin typeface="Cambria Math"/>
                      </a:rPr>
                      <m:t>,</m:t>
                    </m:r>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𝟐</m:t>
                        </m:r>
                      </m:sub>
                    </m:sSub>
                    <m:r>
                      <a:rPr lang="vi-VN" sz="4400" b="1" i="0">
                        <a:latin typeface="Cambria Math"/>
                      </a:rPr>
                      <m:t>,...,</m:t>
                    </m:r>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𝐧</m:t>
                        </m:r>
                      </m:sub>
                    </m:sSub>
                    <m:r>
                      <a:rPr lang="vi-VN" sz="4400" b="1" i="0">
                        <a:latin typeface="Cambria Math"/>
                      </a:rPr>
                      <m:t>,(</m:t>
                    </m:r>
                    <m:r>
                      <a:rPr lang="vi-VN" sz="4400" b="1" i="0">
                        <a:latin typeface="Cambria Math"/>
                      </a:rPr>
                      <m:t>𝐧</m:t>
                    </m:r>
                    <m:r>
                      <a:rPr lang="vi-VN" sz="4400" b="1" i="0">
                        <a:latin typeface="Cambria Math"/>
                      </a:rPr>
                      <m:t>∈</m:t>
                    </m:r>
                    <m:sSup>
                      <m:sSupPr>
                        <m:ctrlPr>
                          <a:rPr lang="en-US" sz="4400" b="1" i="1">
                            <a:latin typeface="Cambria Math" panose="02040503050406030204" pitchFamily="18" charset="0"/>
                          </a:rPr>
                        </m:ctrlPr>
                      </m:sSupPr>
                      <m:e>
                        <m:r>
                          <a:rPr lang="vi-VN" sz="4400" b="1" i="0">
                            <a:latin typeface="Cambria Math"/>
                          </a:rPr>
                          <m:t>ℕ</m:t>
                        </m:r>
                      </m:e>
                      <m:sup>
                        <m:r>
                          <a:rPr lang="vi-VN" sz="4400" b="1" i="0">
                            <a:latin typeface="Cambria Math"/>
                          </a:rPr>
                          <m:t>∗</m:t>
                        </m:r>
                      </m:sup>
                    </m:sSup>
                    <m:r>
                      <a:rPr lang="vi-VN" sz="4400" b="1" i="0">
                        <a:latin typeface="Cambria Math"/>
                      </a:rPr>
                      <m:t>)</m:t>
                    </m:r>
                  </m:oMath>
                </a14:m>
                <a:r>
                  <a:rPr lang="vi-VN" sz="4400" b="1" dirty="0">
                    <a:latin typeface="Tahoma" panose="020B0604030504040204" pitchFamily="34" charset="0"/>
                    <a:ea typeface="Tahoma" panose="020B0604030504040204" pitchFamily="34" charset="0"/>
                    <a:cs typeface="Tahoma" panose="020B0604030504040204" pitchFamily="34" charset="0"/>
                  </a:rPr>
                  <a:t>lần lượt là số tiền ngày thứ nhất, ngày thứ hai,…, ngày thứ </a:t>
                </a:r>
                <a14:m>
                  <m:oMath xmlns:m="http://schemas.openxmlformats.org/officeDocument/2006/math">
                    <m:r>
                      <a:rPr lang="vi-VN" sz="4400" b="1" i="0">
                        <a:latin typeface="Cambria Math"/>
                      </a:rPr>
                      <m:t>𝐧</m:t>
                    </m:r>
                  </m:oMath>
                </a14:m>
                <a:r>
                  <a:rPr lang="vi-VN" sz="4400" b="1" dirty="0">
                    <a:latin typeface="Tahoma" panose="020B0604030504040204" pitchFamily="34" charset="0"/>
                    <a:ea typeface="Tahoma" panose="020B0604030504040204" pitchFamily="34" charset="0"/>
                    <a:cs typeface="Tahoma" panose="020B0604030504040204" pitchFamily="34" charset="0"/>
                  </a:rPr>
                  <a:t>bạn An bỏ vào heo đất, thì dãy trên là một cấp số cộng với số hạng đầu </a:t>
                </a:r>
                <a14:m>
                  <m:oMath xmlns:m="http://schemas.openxmlformats.org/officeDocument/2006/math">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𝟏</m:t>
                        </m:r>
                      </m:sub>
                    </m:sSub>
                    <m:r>
                      <a:rPr lang="vi-VN" sz="4400" b="1" i="0">
                        <a:latin typeface="Cambria Math"/>
                      </a:rPr>
                      <m:t>=</m:t>
                    </m:r>
                    <m:r>
                      <a:rPr lang="vi-VN" sz="4400" b="1" i="0">
                        <a:latin typeface="Cambria Math"/>
                      </a:rPr>
                      <m:t>𝟓𝟎𝟎𝟎</m:t>
                    </m:r>
                  </m:oMath>
                </a14:m>
                <a:r>
                  <a:rPr lang="vi-VN" sz="4400" b="1" dirty="0">
                    <a:latin typeface="Tahoma" panose="020B0604030504040204" pitchFamily="34" charset="0"/>
                    <a:ea typeface="Tahoma" panose="020B0604030504040204" pitchFamily="34" charset="0"/>
                    <a:cs typeface="Tahoma" panose="020B0604030504040204" pitchFamily="34" charset="0"/>
                  </a:rPr>
                  <a:t>đ, công sai </a:t>
                </a:r>
                <a14:m>
                  <m:oMath xmlns:m="http://schemas.openxmlformats.org/officeDocument/2006/math">
                    <m:r>
                      <a:rPr lang="vi-VN" sz="4400" b="1" i="0">
                        <a:latin typeface="Cambria Math"/>
                      </a:rPr>
                      <m:t>𝐝</m:t>
                    </m:r>
                    <m:r>
                      <a:rPr lang="vi-VN" sz="4400" b="1" i="0">
                        <a:latin typeface="Cambria Math"/>
                      </a:rPr>
                      <m:t>=</m:t>
                    </m:r>
                    <m:r>
                      <a:rPr lang="vi-VN" sz="4400" b="1" i="0">
                        <a:latin typeface="Cambria Math"/>
                      </a:rPr>
                      <m:t>𝟏𝟎𝟎𝟎</m:t>
                    </m:r>
                  </m:oMath>
                </a14:m>
                <a:r>
                  <a:rPr lang="vi-VN"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1090989" y="9525000"/>
                <a:ext cx="21845211" cy="2123658"/>
              </a:xfrm>
              <a:prstGeom prst="rect">
                <a:avLst/>
              </a:prstGeom>
              <a:blipFill>
                <a:blip r:embed="rId2"/>
                <a:stretch>
                  <a:fillRect l="-1144" t="-6322" r="-1088" b="-123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4DF9FA10-5CA7-4B45-B3C0-3DD0B8544F00}"/>
                  </a:ext>
                </a:extLst>
              </p:cNvPr>
              <p:cNvSpPr/>
              <p:nvPr/>
            </p:nvSpPr>
            <p:spPr>
              <a:xfrm>
                <a:off x="1090989" y="11841355"/>
                <a:ext cx="14377611" cy="1757148"/>
              </a:xfrm>
              <a:prstGeom prst="rect">
                <a:avLst/>
              </a:prstGeom>
            </p:spPr>
            <p:txBody>
              <a:bodyPr wrap="square">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Tổng số tiền bạn An dành được sau </a:t>
                </a:r>
                <a14:m>
                  <m:oMath xmlns:m="http://schemas.openxmlformats.org/officeDocument/2006/math">
                    <m:r>
                      <a:rPr lang="vi-VN" sz="4400" b="1" i="0">
                        <a:latin typeface="Cambria Math"/>
                      </a:rPr>
                      <m:t>𝐧</m:t>
                    </m:r>
                  </m:oMath>
                </a14:m>
                <a:r>
                  <a:rPr lang="vi-VN" sz="4400" b="1" dirty="0">
                    <a:latin typeface="Tahoma" panose="020B0604030504040204" pitchFamily="34" charset="0"/>
                    <a:ea typeface="Tahoma" panose="020B0604030504040204" pitchFamily="34" charset="0"/>
                    <a:cs typeface="Tahoma" panose="020B0604030504040204" pitchFamily="34" charset="0"/>
                  </a:rPr>
                  <a:t> ngày là : </a:t>
                </a:r>
                <a:endParaRPr lang="en-US" sz="4400" b="1" dirty="0">
                  <a:latin typeface="Tahoma" panose="020B0604030504040204" pitchFamily="34" charset="0"/>
                  <a:ea typeface="Tahoma" panose="020B0604030504040204" pitchFamily="34" charset="0"/>
                  <a:cs typeface="Tahoma" panose="020B0604030504040204" pitchFamily="34" charset="0"/>
                </a:endParaRPr>
              </a:p>
              <a:p>
                <a14:m>
                  <m:oMath xmlns:m="http://schemas.openxmlformats.org/officeDocument/2006/math">
                    <m:sSub>
                      <m:sSubPr>
                        <m:ctrlPr>
                          <a:rPr lang="en-US" sz="4400" b="1" i="1">
                            <a:latin typeface="Cambria Math" panose="02040503050406030204" pitchFamily="18" charset="0"/>
                          </a:rPr>
                        </m:ctrlPr>
                      </m:sSubPr>
                      <m:e>
                        <m:r>
                          <a:rPr lang="vi-VN" sz="4400" b="1" i="0">
                            <a:latin typeface="Cambria Math"/>
                          </a:rPr>
                          <m:t>𝐒</m:t>
                        </m:r>
                      </m:e>
                      <m:sub>
                        <m:r>
                          <a:rPr lang="vi-VN" sz="4400" b="1" i="0">
                            <a:latin typeface="Cambria Math"/>
                          </a:rPr>
                          <m:t>𝐧</m:t>
                        </m:r>
                      </m:sub>
                    </m:sSub>
                    <m:r>
                      <a:rPr lang="vi-VN" sz="4400" b="1" i="0">
                        <a:latin typeface="Cambria Math"/>
                      </a:rPr>
                      <m:t>=</m:t>
                    </m:r>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𝟏</m:t>
                        </m:r>
                      </m:sub>
                    </m:sSub>
                    <m:r>
                      <a:rPr lang="vi-VN" sz="4400" b="1" i="0">
                        <a:latin typeface="Cambria Math"/>
                      </a:rPr>
                      <m:t>+</m:t>
                    </m:r>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𝟐</m:t>
                        </m:r>
                      </m:sub>
                    </m:sSub>
                    <m:r>
                      <a:rPr lang="vi-VN" sz="4400" b="1" i="0">
                        <a:latin typeface="Cambria Math"/>
                      </a:rPr>
                      <m:t>+...+</m:t>
                    </m:r>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𝐧</m:t>
                        </m:r>
                      </m:sub>
                    </m:sSub>
                    <m:r>
                      <a:rPr lang="vi-VN" sz="4400" b="1" i="0">
                        <a:latin typeface="Cambria Math"/>
                      </a:rPr>
                      <m:t>=</m:t>
                    </m:r>
                    <m:r>
                      <a:rPr lang="vi-VN" sz="4400" b="1" i="0">
                        <a:latin typeface="Cambria Math"/>
                      </a:rPr>
                      <m:t>𝐧</m:t>
                    </m:r>
                    <m:r>
                      <a:rPr lang="vi-VN" sz="4400" b="1" i="0">
                        <a:latin typeface="Cambria Math"/>
                      </a:rPr>
                      <m:t>.</m:t>
                    </m:r>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𝟏</m:t>
                        </m:r>
                      </m:sub>
                    </m:sSub>
                    <m:r>
                      <a:rPr lang="vi-VN" sz="4400" b="1" i="0">
                        <a:latin typeface="Cambria Math"/>
                      </a:rPr>
                      <m:t>+</m:t>
                    </m:r>
                    <m:f>
                      <m:fPr>
                        <m:ctrlPr>
                          <a:rPr lang="en-US" sz="4400" b="1" i="1">
                            <a:latin typeface="Cambria Math" panose="02040503050406030204" pitchFamily="18" charset="0"/>
                          </a:rPr>
                        </m:ctrlPr>
                      </m:fPr>
                      <m:num>
                        <m:r>
                          <a:rPr lang="vi-VN" sz="4400" b="1" i="0">
                            <a:latin typeface="Cambria Math"/>
                          </a:rPr>
                          <m:t>𝐧</m:t>
                        </m:r>
                        <m:r>
                          <a:rPr lang="vi-VN" sz="4400" b="1" i="0">
                            <a:latin typeface="Cambria Math"/>
                          </a:rPr>
                          <m:t>(</m:t>
                        </m:r>
                        <m:r>
                          <a:rPr lang="vi-VN" sz="4400" b="1" i="0">
                            <a:latin typeface="Cambria Math"/>
                          </a:rPr>
                          <m:t>𝐧</m:t>
                        </m:r>
                        <m:r>
                          <a:rPr lang="vi-VN" sz="4400" b="1" i="0">
                            <a:latin typeface="Cambria Math"/>
                          </a:rPr>
                          <m:t>−</m:t>
                        </m:r>
                        <m:r>
                          <a:rPr lang="vi-VN" sz="4400" b="1" i="0">
                            <a:latin typeface="Cambria Math"/>
                          </a:rPr>
                          <m:t>𝟏</m:t>
                        </m:r>
                        <m:r>
                          <a:rPr lang="vi-VN" sz="4400" b="1" i="0">
                            <a:latin typeface="Cambria Math"/>
                          </a:rPr>
                          <m:t>)</m:t>
                        </m:r>
                      </m:num>
                      <m:den>
                        <m:r>
                          <a:rPr lang="vi-VN" sz="4400" b="1" i="0">
                            <a:latin typeface="Cambria Math"/>
                          </a:rPr>
                          <m:t>𝟐</m:t>
                        </m:r>
                      </m:den>
                    </m:f>
                    <m:r>
                      <a:rPr lang="vi-VN" sz="4400" b="1" i="0">
                        <a:latin typeface="Cambria Math"/>
                      </a:rPr>
                      <m:t>.</m:t>
                    </m:r>
                    <m:r>
                      <a:rPr lang="vi-VN" sz="4400" b="1" i="0">
                        <a:latin typeface="Cambria Math"/>
                      </a:rPr>
                      <m:t>𝐝</m:t>
                    </m:r>
                  </m:oMath>
                </a14:m>
                <a:r>
                  <a:rPr lang="vi-VN"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8" name="Rectangle 37">
                <a:extLst>
                  <a:ext uri="{FF2B5EF4-FFF2-40B4-BE49-F238E27FC236}">
                    <a16:creationId xmlns:a16="http://schemas.microsoft.com/office/drawing/2014/main" id="{4DF9FA10-5CA7-4B45-B3C0-3DD0B8544F00}"/>
                  </a:ext>
                </a:extLst>
              </p:cNvPr>
              <p:cNvSpPr>
                <a:spLocks noRot="1" noChangeAspect="1" noMove="1" noResize="1" noEditPoints="1" noAdjustHandles="1" noChangeArrowheads="1" noChangeShapeType="1" noTextEdit="1"/>
              </p:cNvSpPr>
              <p:nvPr/>
            </p:nvSpPr>
            <p:spPr>
              <a:xfrm>
                <a:off x="1090989" y="11841355"/>
                <a:ext cx="14377611" cy="1757148"/>
              </a:xfrm>
              <a:prstGeom prst="rect">
                <a:avLst/>
              </a:prstGeom>
              <a:blipFill>
                <a:blip r:embed="rId3"/>
                <a:stretch>
                  <a:fillRect l="-1738" t="-7266" b="-5882"/>
                </a:stretch>
              </a:blipFill>
            </p:spPr>
            <p:txBody>
              <a:bodyPr/>
              <a:lstStyle/>
              <a:p>
                <a:r>
                  <a:rPr lang="en-US">
                    <a:noFill/>
                  </a:rPr>
                  <a:t> </a:t>
                </a:r>
              </a:p>
            </p:txBody>
          </p:sp>
        </mc:Fallback>
      </mc:AlternateContent>
    </p:spTree>
    <p:extLst>
      <p:ext uri="{BB962C8B-B14F-4D97-AF65-F5344CB8AC3E}">
        <p14:creationId xmlns:p14="http://schemas.microsoft.com/office/powerpoint/2010/main" val="190969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par>
                                <p:cTn id="11" presetID="22" presetClass="entr" presetSubtype="8"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150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left)">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6"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Straight Arrow Connector 37"/>
          <p:cNvCxnSpPr/>
          <p:nvPr/>
        </p:nvCxnSpPr>
        <p:spPr>
          <a:xfrm flipV="1">
            <a:off x="8998556" y="3717473"/>
            <a:ext cx="2751153" cy="2202548"/>
          </a:xfrm>
          <a:prstGeom prst="straightConnector1">
            <a:avLst/>
          </a:prstGeom>
          <a:noFill/>
          <a:ln w="57150" cap="flat" cmpd="sng" algn="ctr">
            <a:solidFill>
              <a:srgbClr val="002060"/>
            </a:solidFill>
            <a:prstDash val="solid"/>
            <a:miter lim="800000"/>
            <a:tailEnd type="stealth" w="lg" len="lg"/>
          </a:ln>
          <a:effectLst/>
        </p:spPr>
      </p:cxnSp>
      <mc:AlternateContent xmlns:mc="http://schemas.openxmlformats.org/markup-compatibility/2006" xmlns:a14="http://schemas.microsoft.com/office/drawing/2010/main">
        <mc:Choice Requires="a14">
          <p:sp>
            <p:nvSpPr>
              <p:cNvPr id="34" name="Rounded Rectangle 33"/>
              <p:cNvSpPr/>
              <p:nvPr/>
            </p:nvSpPr>
            <p:spPr>
              <a:xfrm>
                <a:off x="14026750" y="4908159"/>
                <a:ext cx="7479371" cy="1972621"/>
              </a:xfrm>
              <a:prstGeom prst="roundRect">
                <a:avLst/>
              </a:prstGeom>
              <a:solidFill>
                <a:schemeClr val="accent6">
                  <a:lumMod val="60000"/>
                  <a:lumOff val="40000"/>
                </a:schemeClr>
              </a:solidFill>
              <a:ln w="57150" cap="flat" cmpd="sng" algn="ctr">
                <a:solidFill>
                  <a:schemeClr val="accent6">
                    <a:lumMod val="50000"/>
                  </a:schemeClr>
                </a:solid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14:m>
                  <m:oMath xmlns:m="http://schemas.openxmlformats.org/officeDocument/2006/math">
                    <m:sSub>
                      <m:sSubPr>
                        <m:ctrlPr>
                          <a:rPr lang="en-US" sz="4400" b="1" i="1" smtClean="0">
                            <a:solidFill>
                              <a:schemeClr val="tx1"/>
                            </a:solidFill>
                            <a:latin typeface="Cambria Math" panose="02040503050406030204" pitchFamily="18" charset="0"/>
                          </a:rPr>
                        </m:ctrlPr>
                      </m:sSubPr>
                      <m:e>
                        <m:r>
                          <a:rPr lang="vi-VN" sz="4400" b="1" i="1">
                            <a:solidFill>
                              <a:schemeClr val="tx1"/>
                            </a:solidFill>
                            <a:latin typeface="Cambria Math" panose="02040503050406030204" pitchFamily="18" charset="0"/>
                          </a:rPr>
                          <m:t>𝒖</m:t>
                        </m:r>
                      </m:e>
                      <m:sub>
                        <m:r>
                          <a:rPr lang="vi-VN" sz="4400" b="1" i="1">
                            <a:solidFill>
                              <a:schemeClr val="tx1"/>
                            </a:solidFill>
                            <a:latin typeface="Cambria Math" panose="02040503050406030204" pitchFamily="18" charset="0"/>
                          </a:rPr>
                          <m:t>𝒌</m:t>
                        </m:r>
                      </m:sub>
                    </m:sSub>
                    <m:r>
                      <a:rPr lang="vi-VN" sz="4400" b="1" i="1">
                        <a:solidFill>
                          <a:schemeClr val="tx1"/>
                        </a:solidFill>
                        <a:latin typeface="Cambria Math" panose="02040503050406030204" pitchFamily="18" charset="0"/>
                      </a:rPr>
                      <m:t>=</m:t>
                    </m:r>
                    <m:f>
                      <m:fPr>
                        <m:ctrlPr>
                          <a:rPr lang="en-US" sz="4400" b="1" i="1">
                            <a:solidFill>
                              <a:schemeClr val="tx1"/>
                            </a:solidFill>
                            <a:latin typeface="Cambria Math" panose="02040503050406030204" pitchFamily="18" charset="0"/>
                          </a:rPr>
                        </m:ctrlPr>
                      </m:fPr>
                      <m:num>
                        <m:sSub>
                          <m:sSubPr>
                            <m:ctrlPr>
                              <a:rPr lang="en-US" sz="4400" b="1" i="1">
                                <a:solidFill>
                                  <a:schemeClr val="tx1"/>
                                </a:solidFill>
                                <a:latin typeface="Cambria Math" panose="02040503050406030204" pitchFamily="18" charset="0"/>
                              </a:rPr>
                            </m:ctrlPr>
                          </m:sSubPr>
                          <m:e>
                            <m:r>
                              <a:rPr lang="vi-VN" sz="4400" b="1" i="1">
                                <a:solidFill>
                                  <a:schemeClr val="tx1"/>
                                </a:solidFill>
                                <a:latin typeface="Cambria Math" panose="02040503050406030204" pitchFamily="18" charset="0"/>
                              </a:rPr>
                              <m:t>𝒖</m:t>
                            </m:r>
                          </m:e>
                          <m:sub>
                            <m:r>
                              <a:rPr lang="vi-VN" sz="4400" b="1" i="1">
                                <a:solidFill>
                                  <a:schemeClr val="tx1"/>
                                </a:solidFill>
                                <a:latin typeface="Cambria Math" panose="02040503050406030204" pitchFamily="18" charset="0"/>
                              </a:rPr>
                              <m:t>𝒌</m:t>
                            </m:r>
                            <m:r>
                              <a:rPr lang="vi-VN" sz="4400" b="1" i="1">
                                <a:solidFill>
                                  <a:schemeClr val="tx1"/>
                                </a:solidFill>
                                <a:latin typeface="Cambria Math" panose="02040503050406030204" pitchFamily="18" charset="0"/>
                              </a:rPr>
                              <m:t>−</m:t>
                            </m:r>
                            <m:r>
                              <a:rPr lang="vi-VN" sz="4400" b="1" i="1">
                                <a:solidFill>
                                  <a:schemeClr val="tx1"/>
                                </a:solidFill>
                                <a:latin typeface="Cambria Math" panose="02040503050406030204" pitchFamily="18" charset="0"/>
                              </a:rPr>
                              <m:t>𝟏</m:t>
                            </m:r>
                          </m:sub>
                        </m:sSub>
                        <m:r>
                          <a:rPr lang="vi-VN" sz="4400" b="1" i="1">
                            <a:solidFill>
                              <a:schemeClr val="tx1"/>
                            </a:solidFill>
                            <a:latin typeface="Cambria Math" panose="02040503050406030204" pitchFamily="18" charset="0"/>
                          </a:rPr>
                          <m:t>+</m:t>
                        </m:r>
                        <m:sSub>
                          <m:sSubPr>
                            <m:ctrlPr>
                              <a:rPr lang="en-US" sz="4400" b="1" i="1">
                                <a:solidFill>
                                  <a:schemeClr val="tx1"/>
                                </a:solidFill>
                                <a:latin typeface="Cambria Math" panose="02040503050406030204" pitchFamily="18" charset="0"/>
                              </a:rPr>
                            </m:ctrlPr>
                          </m:sSubPr>
                          <m:e>
                            <m:r>
                              <a:rPr lang="vi-VN" sz="4400" b="1" i="1">
                                <a:solidFill>
                                  <a:schemeClr val="tx1"/>
                                </a:solidFill>
                                <a:latin typeface="Cambria Math" panose="02040503050406030204" pitchFamily="18" charset="0"/>
                              </a:rPr>
                              <m:t>𝒖</m:t>
                            </m:r>
                          </m:e>
                          <m:sub>
                            <m:r>
                              <a:rPr lang="vi-VN" sz="4400" b="1" i="1">
                                <a:solidFill>
                                  <a:schemeClr val="tx1"/>
                                </a:solidFill>
                                <a:latin typeface="Cambria Math" panose="02040503050406030204" pitchFamily="18" charset="0"/>
                              </a:rPr>
                              <m:t>𝒌</m:t>
                            </m:r>
                            <m:r>
                              <a:rPr lang="vi-VN" sz="4400" b="1" i="1">
                                <a:solidFill>
                                  <a:schemeClr val="tx1"/>
                                </a:solidFill>
                                <a:latin typeface="Cambria Math" panose="02040503050406030204" pitchFamily="18" charset="0"/>
                              </a:rPr>
                              <m:t>+</m:t>
                            </m:r>
                            <m:r>
                              <a:rPr lang="vi-VN" sz="4400" b="1" i="1">
                                <a:solidFill>
                                  <a:schemeClr val="tx1"/>
                                </a:solidFill>
                                <a:latin typeface="Cambria Math" panose="02040503050406030204" pitchFamily="18" charset="0"/>
                              </a:rPr>
                              <m:t>𝟏</m:t>
                            </m:r>
                          </m:sub>
                        </m:sSub>
                      </m:num>
                      <m:den>
                        <m:r>
                          <a:rPr lang="vi-VN" sz="4400" b="1" i="1">
                            <a:solidFill>
                              <a:schemeClr val="tx1"/>
                            </a:solidFill>
                            <a:latin typeface="Cambria Math" panose="02040503050406030204" pitchFamily="18" charset="0"/>
                          </a:rPr>
                          <m:t>𝟐</m:t>
                        </m:r>
                      </m:den>
                    </m:f>
                  </m:oMath>
                </a14:m>
                <a:r>
                  <a:rPr lang="vi-VN" sz="4400" b="1" i="1" dirty="0">
                    <a:solidFill>
                      <a:schemeClr val="tx1"/>
                    </a:solidFill>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r>
                      <a:rPr lang="vi-VN" sz="4400" b="1" i="1">
                        <a:solidFill>
                          <a:schemeClr val="tx1"/>
                        </a:solidFill>
                        <a:latin typeface="Cambria Math" panose="02040503050406030204" pitchFamily="18" charset="0"/>
                      </a:rPr>
                      <m:t>𝒌</m:t>
                    </m:r>
                    <m:r>
                      <a:rPr lang="vi-VN" sz="4400" b="1" i="1">
                        <a:solidFill>
                          <a:schemeClr val="tx1"/>
                        </a:solidFill>
                        <a:latin typeface="Cambria Math" panose="02040503050406030204" pitchFamily="18" charset="0"/>
                      </a:rPr>
                      <m:t>≥</m:t>
                    </m:r>
                    <m:r>
                      <a:rPr lang="vi-VN" sz="4400" b="1" i="1">
                        <a:solidFill>
                          <a:schemeClr val="tx1"/>
                        </a:solidFill>
                        <a:latin typeface="Cambria Math" panose="02040503050406030204" pitchFamily="18" charset="0"/>
                      </a:rPr>
                      <m:t>𝟐</m:t>
                    </m:r>
                  </m:oMath>
                </a14:m>
                <a:endParaRPr lang="en-US" sz="4400" b="1" i="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4" name="Rounded Rectangle 33"/>
              <p:cNvSpPr>
                <a:spLocks noRot="1" noChangeAspect="1" noMove="1" noResize="1" noEditPoints="1" noAdjustHandles="1" noChangeArrowheads="1" noChangeShapeType="1" noTextEdit="1"/>
              </p:cNvSpPr>
              <p:nvPr/>
            </p:nvSpPr>
            <p:spPr>
              <a:xfrm>
                <a:off x="14026750" y="4908159"/>
                <a:ext cx="7479371" cy="1972621"/>
              </a:xfrm>
              <a:prstGeom prst="roundRect">
                <a:avLst/>
              </a:prstGeom>
              <a:blipFill>
                <a:blip r:embed="rId3"/>
                <a:stretch>
                  <a:fillRect/>
                </a:stretch>
              </a:blipFill>
              <a:ln w="57150" cap="flat" cmpd="sng" algn="ctr">
                <a:solidFill>
                  <a:schemeClr val="accent6">
                    <a:lumMod val="50000"/>
                  </a:schemeClr>
                </a:solidFill>
                <a:prstDash val="solid"/>
                <a:miter lim="800000"/>
              </a:ln>
              <a:effectLst>
                <a:outerShdw blurRad="107950" dist="12700" dir="5400000" algn="ctr">
                  <a:srgbClr val="000000"/>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ounded Rectangle 35"/>
              <p:cNvSpPr/>
              <p:nvPr/>
            </p:nvSpPr>
            <p:spPr>
              <a:xfrm>
                <a:off x="13998589" y="11057026"/>
                <a:ext cx="8077200" cy="2233903"/>
              </a:xfrm>
              <a:prstGeom prst="roundRect">
                <a:avLst/>
              </a:prstGeom>
              <a:solidFill>
                <a:schemeClr val="accent4">
                  <a:lumMod val="40000"/>
                  <a:lumOff val="60000"/>
                </a:schemeClr>
              </a:solidFill>
              <a:ln w="57150" cap="flat" cmpd="sng" algn="ctr">
                <a:solidFill>
                  <a:srgbClr val="FF0000"/>
                </a:solid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14:m>
                  <m:oMath xmlns:m="http://schemas.openxmlformats.org/officeDocument/2006/math">
                    <m:sSub>
                      <m:sSubPr>
                        <m:ctrlPr>
                          <a:rPr lang="en-US" sz="4400" b="1" i="1" smtClean="0">
                            <a:solidFill>
                              <a:schemeClr val="tx1"/>
                            </a:solidFill>
                            <a:latin typeface="Cambria Math" panose="02040503050406030204" pitchFamily="18" charset="0"/>
                          </a:rPr>
                        </m:ctrlPr>
                      </m:sSubPr>
                      <m:e>
                        <m:r>
                          <a:rPr lang="vi-VN" sz="4400" b="1" i="1">
                            <a:solidFill>
                              <a:schemeClr val="tx1"/>
                            </a:solidFill>
                            <a:latin typeface="Cambria Math" panose="02040503050406030204" pitchFamily="18" charset="0"/>
                          </a:rPr>
                          <m:t>𝒖</m:t>
                        </m:r>
                      </m:e>
                      <m:sub>
                        <m:r>
                          <a:rPr lang="vi-VN" sz="4400" b="1" i="1">
                            <a:solidFill>
                              <a:schemeClr val="tx1"/>
                            </a:solidFill>
                            <a:latin typeface="Cambria Math" panose="02040503050406030204" pitchFamily="18" charset="0"/>
                          </a:rPr>
                          <m:t>𝒏</m:t>
                        </m:r>
                      </m:sub>
                    </m:sSub>
                    <m:r>
                      <a:rPr lang="vi-VN" sz="4400" b="1" i="1">
                        <a:solidFill>
                          <a:schemeClr val="tx1"/>
                        </a:solidFill>
                        <a:latin typeface="Cambria Math" panose="02040503050406030204" pitchFamily="18" charset="0"/>
                      </a:rPr>
                      <m:t>=</m:t>
                    </m:r>
                    <m:sSub>
                      <m:sSubPr>
                        <m:ctrlPr>
                          <a:rPr lang="en-US" sz="4400" b="1" i="1">
                            <a:solidFill>
                              <a:schemeClr val="tx1"/>
                            </a:solidFill>
                            <a:latin typeface="Cambria Math" panose="02040503050406030204" pitchFamily="18" charset="0"/>
                          </a:rPr>
                        </m:ctrlPr>
                      </m:sSubPr>
                      <m:e>
                        <m:r>
                          <a:rPr lang="vi-VN" sz="4400" b="1" i="1">
                            <a:solidFill>
                              <a:schemeClr val="tx1"/>
                            </a:solidFill>
                            <a:latin typeface="Cambria Math" panose="02040503050406030204" pitchFamily="18" charset="0"/>
                          </a:rPr>
                          <m:t>𝒖</m:t>
                        </m:r>
                      </m:e>
                      <m:sub>
                        <m:r>
                          <a:rPr lang="vi-VN" sz="4400" b="1" i="1">
                            <a:solidFill>
                              <a:schemeClr val="tx1"/>
                            </a:solidFill>
                            <a:latin typeface="Cambria Math" panose="02040503050406030204" pitchFamily="18" charset="0"/>
                          </a:rPr>
                          <m:t>𝟏</m:t>
                        </m:r>
                      </m:sub>
                    </m:sSub>
                    <m:r>
                      <a:rPr lang="vi-VN" sz="4400" b="1" i="1">
                        <a:solidFill>
                          <a:schemeClr val="tx1"/>
                        </a:solidFill>
                        <a:latin typeface="Cambria Math" panose="02040503050406030204" pitchFamily="18" charset="0"/>
                      </a:rPr>
                      <m:t>+</m:t>
                    </m:r>
                    <m:d>
                      <m:dPr>
                        <m:ctrlPr>
                          <a:rPr lang="en-US" sz="4400" b="1" i="1">
                            <a:solidFill>
                              <a:schemeClr val="tx1"/>
                            </a:solidFill>
                            <a:latin typeface="Cambria Math" panose="02040503050406030204" pitchFamily="18" charset="0"/>
                          </a:rPr>
                        </m:ctrlPr>
                      </m:dPr>
                      <m:e>
                        <m:r>
                          <a:rPr lang="vi-VN" sz="4400" b="1" i="1">
                            <a:solidFill>
                              <a:schemeClr val="tx1"/>
                            </a:solidFill>
                            <a:latin typeface="Cambria Math" panose="02040503050406030204" pitchFamily="18" charset="0"/>
                          </a:rPr>
                          <m:t>𝒏</m:t>
                        </m:r>
                        <m:r>
                          <a:rPr lang="vi-VN" sz="4400" b="1" i="1">
                            <a:solidFill>
                              <a:schemeClr val="tx1"/>
                            </a:solidFill>
                            <a:latin typeface="Cambria Math" panose="02040503050406030204" pitchFamily="18" charset="0"/>
                          </a:rPr>
                          <m:t>−</m:t>
                        </m:r>
                        <m:r>
                          <a:rPr lang="vi-VN" sz="4400" b="1" i="1">
                            <a:solidFill>
                              <a:schemeClr val="tx1"/>
                            </a:solidFill>
                            <a:latin typeface="Cambria Math" panose="02040503050406030204" pitchFamily="18" charset="0"/>
                          </a:rPr>
                          <m:t>𝟏</m:t>
                        </m:r>
                      </m:e>
                    </m:d>
                    <m:r>
                      <a:rPr lang="vi-VN" sz="4400" b="1" i="1">
                        <a:solidFill>
                          <a:schemeClr val="tx1"/>
                        </a:solidFill>
                        <a:latin typeface="Cambria Math" panose="02040503050406030204" pitchFamily="18" charset="0"/>
                      </a:rPr>
                      <m:t>𝒅</m:t>
                    </m:r>
                  </m:oMath>
                </a14:m>
                <a:r>
                  <a:rPr lang="vi-VN" sz="4400" b="1" i="1" dirty="0">
                    <a:solidFill>
                      <a:schemeClr val="tx1"/>
                    </a:solidFill>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r>
                      <a:rPr lang="vi-VN" sz="4400" b="1" i="1">
                        <a:solidFill>
                          <a:schemeClr val="tx1"/>
                        </a:solidFill>
                        <a:latin typeface="Cambria Math" panose="02040503050406030204" pitchFamily="18" charset="0"/>
                      </a:rPr>
                      <m:t>𝒏</m:t>
                    </m:r>
                    <m:r>
                      <a:rPr lang="vi-VN" sz="4400" b="1" i="1">
                        <a:solidFill>
                          <a:schemeClr val="tx1"/>
                        </a:solidFill>
                        <a:latin typeface="Cambria Math" panose="02040503050406030204" pitchFamily="18" charset="0"/>
                      </a:rPr>
                      <m:t>≥</m:t>
                    </m:r>
                    <m:r>
                      <a:rPr lang="vi-VN" sz="4400" b="1" i="1">
                        <a:solidFill>
                          <a:schemeClr val="tx1"/>
                        </a:solidFill>
                        <a:latin typeface="Cambria Math" panose="02040503050406030204" pitchFamily="18" charset="0"/>
                      </a:rPr>
                      <m:t>𝟐</m:t>
                    </m:r>
                  </m:oMath>
                </a14:m>
                <a:endParaRPr lang="en-US" sz="4400" b="1" i="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6" name="Rounded Rectangle 35"/>
              <p:cNvSpPr>
                <a:spLocks noRot="1" noChangeAspect="1" noMove="1" noResize="1" noEditPoints="1" noAdjustHandles="1" noChangeArrowheads="1" noChangeShapeType="1" noTextEdit="1"/>
              </p:cNvSpPr>
              <p:nvPr/>
            </p:nvSpPr>
            <p:spPr>
              <a:xfrm>
                <a:off x="13998589" y="11057026"/>
                <a:ext cx="8077200" cy="2233903"/>
              </a:xfrm>
              <a:prstGeom prst="roundRect">
                <a:avLst/>
              </a:prstGeom>
              <a:blipFill>
                <a:blip r:embed="rId4"/>
                <a:stretch>
                  <a:fillRect/>
                </a:stretch>
              </a:blipFill>
              <a:ln w="57150" cap="flat" cmpd="sng" algn="ctr">
                <a:solidFill>
                  <a:srgbClr val="FF0000"/>
                </a:solidFill>
                <a:prstDash val="solid"/>
                <a:miter lim="800000"/>
              </a:ln>
              <a:effectLst>
                <a:outerShdw blurRad="107950" dist="12700" dir="5400000" algn="ctr">
                  <a:srgbClr val="000000"/>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ounded Rectangle 36"/>
              <p:cNvSpPr/>
              <p:nvPr/>
            </p:nvSpPr>
            <p:spPr>
              <a:xfrm>
                <a:off x="11811000" y="1998265"/>
                <a:ext cx="11944001" cy="2417440"/>
              </a:xfrm>
              <a:prstGeom prst="roundRect">
                <a:avLst/>
              </a:prstGeom>
              <a:solidFill>
                <a:schemeClr val="accent6">
                  <a:lumMod val="20000"/>
                  <a:lumOff val="80000"/>
                </a:schemeClr>
              </a:solidFill>
              <a:ln w="57150" cap="flat" cmpd="sng" algn="ctr">
                <a:solidFill>
                  <a:srgbClr val="3333FF"/>
                </a:solid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vi-VN" sz="4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Dãy </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số </a:t>
                </a:r>
                <a14:m>
                  <m:oMath xmlns:m="http://schemas.openxmlformats.org/officeDocument/2006/math">
                    <m:d>
                      <m:dPr>
                        <m:ctrlPr>
                          <a:rPr lang="en-US" sz="4400" b="1" i="1">
                            <a:solidFill>
                              <a:schemeClr val="tx1"/>
                            </a:solidFill>
                            <a:latin typeface="Cambria Math" panose="02040503050406030204" pitchFamily="18" charset="0"/>
                          </a:rPr>
                        </m:ctrlPr>
                      </m:dPr>
                      <m:e>
                        <m:sSub>
                          <m:sSubPr>
                            <m:ctrlPr>
                              <a:rPr lang="en-US" sz="4400" b="1" i="1">
                                <a:solidFill>
                                  <a:schemeClr val="tx1"/>
                                </a:solidFill>
                                <a:latin typeface="Cambria Math" panose="02040503050406030204" pitchFamily="18" charset="0"/>
                              </a:rPr>
                            </m:ctrlPr>
                          </m:sSubPr>
                          <m:e>
                            <m:r>
                              <a:rPr lang="vi-VN" sz="4400" b="1" i="1">
                                <a:solidFill>
                                  <a:schemeClr val="tx1"/>
                                </a:solidFill>
                                <a:latin typeface="Cambria Math" panose="02040503050406030204" pitchFamily="18" charset="0"/>
                              </a:rPr>
                              <m:t>𝒖</m:t>
                            </m:r>
                          </m:e>
                          <m:sub>
                            <m:r>
                              <a:rPr lang="vi-VN" sz="4400" b="1" i="1">
                                <a:solidFill>
                                  <a:schemeClr val="tx1"/>
                                </a:solidFill>
                                <a:latin typeface="Cambria Math" panose="02040503050406030204" pitchFamily="18" charset="0"/>
                              </a:rPr>
                              <m:t>𝒏</m:t>
                            </m:r>
                          </m:sub>
                        </m:sSub>
                      </m:e>
                    </m:d>
                  </m:oMath>
                </a14:m>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vi-VN" sz="4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là c</a:t>
                </a:r>
                <a:r>
                  <a:rPr lang="en-US" sz="44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sc</a:t>
                </a:r>
                <a:r>
                  <a:rPr lang="vi-VN" sz="4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solidFill>
                              <a:schemeClr val="tx1"/>
                            </a:solidFill>
                            <a:latin typeface="Cambria Math" panose="02040503050406030204" pitchFamily="18" charset="0"/>
                          </a:rPr>
                        </m:ctrlPr>
                      </m:sSubPr>
                      <m:e>
                        <m:r>
                          <a:rPr lang="en-US" sz="4400" b="1" i="1">
                            <a:solidFill>
                              <a:schemeClr val="tx1"/>
                            </a:solidFill>
                            <a:latin typeface="Cambria Math"/>
                          </a:rPr>
                          <m:t>⇔</m:t>
                        </m:r>
                        <m:r>
                          <a:rPr lang="vi-VN" sz="4400" b="1" i="1">
                            <a:solidFill>
                              <a:schemeClr val="tx1"/>
                            </a:solidFill>
                            <a:latin typeface="Cambria Math" panose="02040503050406030204" pitchFamily="18" charset="0"/>
                          </a:rPr>
                          <m:t>𝒖</m:t>
                        </m:r>
                      </m:e>
                      <m:sub>
                        <m:r>
                          <a:rPr lang="vi-VN" sz="4400" b="1" i="1">
                            <a:solidFill>
                              <a:schemeClr val="tx1"/>
                            </a:solidFill>
                            <a:latin typeface="Cambria Math" panose="02040503050406030204" pitchFamily="18" charset="0"/>
                          </a:rPr>
                          <m:t>𝒏</m:t>
                        </m:r>
                        <m:r>
                          <a:rPr lang="vi-VN" sz="4400" b="1" i="1">
                            <a:solidFill>
                              <a:schemeClr val="tx1"/>
                            </a:solidFill>
                            <a:latin typeface="Cambria Math" panose="02040503050406030204" pitchFamily="18" charset="0"/>
                          </a:rPr>
                          <m:t>+</m:t>
                        </m:r>
                        <m:r>
                          <a:rPr lang="vi-VN" sz="4400" b="1" i="1">
                            <a:solidFill>
                              <a:schemeClr val="tx1"/>
                            </a:solidFill>
                            <a:latin typeface="Cambria Math" panose="02040503050406030204" pitchFamily="18" charset="0"/>
                          </a:rPr>
                          <m:t>𝟏</m:t>
                        </m:r>
                      </m:sub>
                    </m:sSub>
                    <m:r>
                      <a:rPr lang="vi-VN" sz="4400" b="1" i="1">
                        <a:solidFill>
                          <a:schemeClr val="tx1"/>
                        </a:solidFill>
                        <a:latin typeface="Cambria Math" panose="02040503050406030204" pitchFamily="18" charset="0"/>
                      </a:rPr>
                      <m:t>=</m:t>
                    </m:r>
                    <m:sSub>
                      <m:sSubPr>
                        <m:ctrlPr>
                          <a:rPr lang="en-US" sz="4400" b="1" i="1">
                            <a:solidFill>
                              <a:schemeClr val="tx1"/>
                            </a:solidFill>
                            <a:latin typeface="Cambria Math" panose="02040503050406030204" pitchFamily="18" charset="0"/>
                          </a:rPr>
                        </m:ctrlPr>
                      </m:sSubPr>
                      <m:e>
                        <m:r>
                          <a:rPr lang="vi-VN" sz="4400" b="1" i="1">
                            <a:solidFill>
                              <a:schemeClr val="tx1"/>
                            </a:solidFill>
                            <a:latin typeface="Cambria Math" panose="02040503050406030204" pitchFamily="18" charset="0"/>
                          </a:rPr>
                          <m:t>𝒖</m:t>
                        </m:r>
                      </m:e>
                      <m:sub>
                        <m:r>
                          <a:rPr lang="vi-VN" sz="4400" b="1" i="1">
                            <a:solidFill>
                              <a:schemeClr val="tx1"/>
                            </a:solidFill>
                            <a:latin typeface="Cambria Math" panose="02040503050406030204" pitchFamily="18" charset="0"/>
                          </a:rPr>
                          <m:t>𝒏</m:t>
                        </m:r>
                      </m:sub>
                    </m:sSub>
                    <m:r>
                      <a:rPr lang="vi-VN" sz="4400" b="1" i="1">
                        <a:solidFill>
                          <a:schemeClr val="tx1"/>
                        </a:solidFill>
                        <a:latin typeface="Cambria Math" panose="02040503050406030204" pitchFamily="18" charset="0"/>
                      </a:rPr>
                      <m:t>+</m:t>
                    </m:r>
                    <m:r>
                      <a:rPr lang="vi-VN" sz="4400" b="1" i="1">
                        <a:solidFill>
                          <a:schemeClr val="tx1"/>
                        </a:solidFill>
                        <a:latin typeface="Cambria Math" panose="02040503050406030204" pitchFamily="18" charset="0"/>
                      </a:rPr>
                      <m:t>𝒅</m:t>
                    </m:r>
                    <m:r>
                      <a:rPr lang="vi-VN" sz="4400" b="1" i="1">
                        <a:solidFill>
                          <a:schemeClr val="tx1"/>
                        </a:solidFill>
                        <a:latin typeface="Cambria Math" panose="02040503050406030204" pitchFamily="18" charset="0"/>
                      </a:rPr>
                      <m:t>,∀</m:t>
                    </m:r>
                    <m:r>
                      <a:rPr lang="vi-VN" sz="4400" b="1" i="1">
                        <a:solidFill>
                          <a:schemeClr val="tx1"/>
                        </a:solidFill>
                        <a:latin typeface="Cambria Math" panose="02040503050406030204" pitchFamily="18" charset="0"/>
                      </a:rPr>
                      <m:t>𝒏</m:t>
                    </m:r>
                    <m:r>
                      <a:rPr lang="vi-VN" sz="4400" b="1" i="1">
                        <a:solidFill>
                          <a:schemeClr val="tx1"/>
                        </a:solidFill>
                        <a:latin typeface="Cambria Math" panose="02040503050406030204" pitchFamily="18" charset="0"/>
                      </a:rPr>
                      <m:t>≥</m:t>
                    </m:r>
                    <m:r>
                      <a:rPr lang="vi-VN" sz="4400" b="1" i="1">
                        <a:solidFill>
                          <a:schemeClr val="tx1"/>
                        </a:solidFill>
                        <a:latin typeface="Cambria Math" panose="02040503050406030204" pitchFamily="18" charset="0"/>
                      </a:rPr>
                      <m:t>𝟏</m:t>
                    </m:r>
                  </m:oMath>
                </a14:m>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endParaRPr lang="en-US" sz="4400" b="1" dirty="0" smtClean="0">
                  <a:solidFill>
                    <a:schemeClr val="tx1"/>
                  </a:solidFill>
                  <a:latin typeface="Tahoma" panose="020B0604030504040204" pitchFamily="34" charset="0"/>
                  <a:ea typeface="Tahoma" panose="020B0604030504040204" pitchFamily="34" charset="0"/>
                  <a:cs typeface="Tahoma" panose="020B0604030504040204" pitchFamily="34" charset="0"/>
                </a:endParaRPr>
              </a:p>
              <a:p>
                <a14:m>
                  <m:oMath xmlns:m="http://schemas.openxmlformats.org/officeDocument/2006/math">
                    <m:r>
                      <a:rPr lang="en-US" sz="4400" b="1" i="0" smtClean="0">
                        <a:solidFill>
                          <a:schemeClr val="tx1"/>
                        </a:solidFill>
                        <a:latin typeface="Cambria Math" panose="02040503050406030204" pitchFamily="18" charset="0"/>
                      </a:rPr>
                      <m:t>                                              </m:t>
                    </m:r>
                    <m:r>
                      <a:rPr lang="vi-VN" sz="4400" b="1" i="1">
                        <a:solidFill>
                          <a:schemeClr val="tx1"/>
                        </a:solidFill>
                        <a:latin typeface="Cambria Math" panose="02040503050406030204" pitchFamily="18" charset="0"/>
                      </a:rPr>
                      <m:t>𝒅</m:t>
                    </m:r>
                  </m:oMath>
                </a14:m>
                <a:r>
                  <a:rPr lang="vi-VN" sz="4400" b="1" i="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không </a:t>
                </a:r>
                <a:r>
                  <a:rPr lang="vi-VN" sz="4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đổi</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solidFill>
                              <a:schemeClr val="tx1"/>
                            </a:solidFill>
                            <a:latin typeface="Cambria Math" panose="02040503050406030204" pitchFamily="18" charset="0"/>
                          </a:rPr>
                        </m:ctrlPr>
                      </m:dPr>
                      <m:e>
                        <m:r>
                          <a:rPr lang="vi-VN" sz="4400" b="1" i="0">
                            <a:solidFill>
                              <a:schemeClr val="tx1"/>
                            </a:solidFill>
                            <a:latin typeface="Cambria Math" panose="02040503050406030204" pitchFamily="18" charset="0"/>
                          </a:rPr>
                          <m:t>𝟏</m:t>
                        </m:r>
                      </m:e>
                    </m:d>
                  </m:oMath>
                </a14:m>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37" name="Rounded Rectangle 36"/>
              <p:cNvSpPr>
                <a:spLocks noRot="1" noChangeAspect="1" noMove="1" noResize="1" noEditPoints="1" noAdjustHandles="1" noChangeArrowheads="1" noChangeShapeType="1" noTextEdit="1"/>
              </p:cNvSpPr>
              <p:nvPr/>
            </p:nvSpPr>
            <p:spPr>
              <a:xfrm>
                <a:off x="11811000" y="1998265"/>
                <a:ext cx="11944001" cy="2417440"/>
              </a:xfrm>
              <a:prstGeom prst="roundRect">
                <a:avLst/>
              </a:prstGeom>
              <a:blipFill>
                <a:blip r:embed="rId5"/>
                <a:stretch>
                  <a:fillRect/>
                </a:stretch>
              </a:blipFill>
              <a:ln w="57150" cap="flat" cmpd="sng" algn="ctr">
                <a:solidFill>
                  <a:srgbClr val="3333FF"/>
                </a:solidFill>
                <a:prstDash val="solid"/>
                <a:miter lim="800000"/>
              </a:ln>
              <a:effectLst>
                <a:outerShdw blurRad="107950" dist="12700" dir="5400000" algn="ctr">
                  <a:srgbClr val="000000"/>
                </a:outerShdw>
              </a:effectLst>
            </p:spPr>
            <p:txBody>
              <a:bodyPr/>
              <a:lstStyle/>
              <a:p>
                <a:r>
                  <a:rPr lang="en-US">
                    <a:noFill/>
                  </a:rPr>
                  <a:t> </a:t>
                </a:r>
              </a:p>
            </p:txBody>
          </p:sp>
        </mc:Fallback>
      </mc:AlternateContent>
      <p:cxnSp>
        <p:nvCxnSpPr>
          <p:cNvPr id="49" name="Straight Arrow Connector 48">
            <a:extLst>
              <a:ext uri="{FF2B5EF4-FFF2-40B4-BE49-F238E27FC236}">
                <a16:creationId xmlns:a16="http://schemas.microsoft.com/office/drawing/2014/main" id="{6C6DBCB9-CC6E-4CCB-A63A-334D0310AA42}"/>
              </a:ext>
            </a:extLst>
          </p:cNvPr>
          <p:cNvCxnSpPr>
            <a:cxnSpLocks/>
            <a:stCxn id="46" idx="3"/>
            <a:endCxn id="50" idx="1"/>
          </p:cNvCxnSpPr>
          <p:nvPr/>
        </p:nvCxnSpPr>
        <p:spPr>
          <a:xfrm flipV="1">
            <a:off x="8970395" y="9000467"/>
            <a:ext cx="5089485" cy="2056559"/>
          </a:xfrm>
          <a:prstGeom prst="straightConnector1">
            <a:avLst/>
          </a:prstGeom>
          <a:noFill/>
          <a:ln w="57150" cap="flat" cmpd="sng" algn="ctr">
            <a:solidFill>
              <a:srgbClr val="002060"/>
            </a:solidFill>
            <a:prstDash val="solid"/>
            <a:miter lim="800000"/>
            <a:tailEnd type="stealth" w="lg" len="lg"/>
          </a:ln>
          <a:effectLst/>
        </p:spPr>
      </p:cxnSp>
      <mc:AlternateContent xmlns:mc="http://schemas.openxmlformats.org/markup-compatibility/2006" xmlns:a14="http://schemas.microsoft.com/office/drawing/2010/main">
        <mc:Choice Requires="a14">
          <p:sp>
            <p:nvSpPr>
              <p:cNvPr id="50" name="Rounded Rectangle 33">
                <a:extLst>
                  <a:ext uri="{FF2B5EF4-FFF2-40B4-BE49-F238E27FC236}">
                    <a16:creationId xmlns:a16="http://schemas.microsoft.com/office/drawing/2014/main" id="{0D1EF5AA-F614-4CDE-9679-0A81A296B8A0}"/>
                  </a:ext>
                </a:extLst>
              </p:cNvPr>
              <p:cNvSpPr/>
              <p:nvPr/>
            </p:nvSpPr>
            <p:spPr>
              <a:xfrm>
                <a:off x="14059880" y="7362167"/>
                <a:ext cx="7544288" cy="3276600"/>
              </a:xfrm>
              <a:prstGeom prst="roundRect">
                <a:avLst/>
              </a:prstGeom>
              <a:solidFill>
                <a:schemeClr val="accent5">
                  <a:lumMod val="40000"/>
                  <a:lumOff val="60000"/>
                </a:schemeClr>
              </a:solidFill>
              <a:ln w="57150" cap="flat" cmpd="sng" algn="ctr">
                <a:solidFill>
                  <a:srgbClr val="270F6B"/>
                </a:solid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sSub>
                        <m:sSubPr>
                          <m:ctrlPr>
                            <a:rPr lang="en-US" sz="4400" b="1" i="1" smtClean="0">
                              <a:solidFill>
                                <a:schemeClr val="tx1"/>
                              </a:solidFill>
                              <a:latin typeface="Cambria Math" panose="02040503050406030204" pitchFamily="18" charset="0"/>
                            </a:rPr>
                          </m:ctrlPr>
                        </m:sSubPr>
                        <m:e>
                          <m:r>
                            <a:rPr lang="vi-VN" sz="4400" b="1" i="1">
                              <a:solidFill>
                                <a:schemeClr val="tx1"/>
                              </a:solidFill>
                              <a:latin typeface="Cambria Math" panose="02040503050406030204" pitchFamily="18" charset="0"/>
                            </a:rPr>
                            <m:t>𝑺</m:t>
                          </m:r>
                        </m:e>
                        <m:sub>
                          <m:r>
                            <a:rPr lang="vi-VN" sz="4400" b="1" i="1">
                              <a:solidFill>
                                <a:schemeClr val="tx1"/>
                              </a:solidFill>
                              <a:latin typeface="Cambria Math" panose="02040503050406030204" pitchFamily="18" charset="0"/>
                            </a:rPr>
                            <m:t>𝒏</m:t>
                          </m:r>
                        </m:sub>
                      </m:sSub>
                      <m:r>
                        <a:rPr lang="vi-VN" sz="4400" b="1" i="1">
                          <a:solidFill>
                            <a:schemeClr val="tx1"/>
                          </a:solidFill>
                          <a:latin typeface="Cambria Math" panose="02040503050406030204" pitchFamily="18" charset="0"/>
                        </a:rPr>
                        <m:t>=</m:t>
                      </m:r>
                      <m:f>
                        <m:fPr>
                          <m:ctrlPr>
                            <a:rPr lang="en-US" sz="4400" b="1" i="1">
                              <a:solidFill>
                                <a:schemeClr val="tx1"/>
                              </a:solidFill>
                              <a:latin typeface="Cambria Math" panose="02040503050406030204" pitchFamily="18" charset="0"/>
                            </a:rPr>
                          </m:ctrlPr>
                        </m:fPr>
                        <m:num>
                          <m:r>
                            <a:rPr lang="vi-VN" sz="4400" b="1" i="1">
                              <a:solidFill>
                                <a:schemeClr val="tx1"/>
                              </a:solidFill>
                              <a:latin typeface="Cambria Math" panose="02040503050406030204" pitchFamily="18" charset="0"/>
                            </a:rPr>
                            <m:t>𝒏</m:t>
                          </m:r>
                          <m:d>
                            <m:dPr>
                              <m:ctrlPr>
                                <a:rPr lang="en-US" sz="4400" b="1" i="1">
                                  <a:solidFill>
                                    <a:schemeClr val="tx1"/>
                                  </a:solidFill>
                                  <a:latin typeface="Cambria Math" panose="02040503050406030204" pitchFamily="18" charset="0"/>
                                </a:rPr>
                              </m:ctrlPr>
                            </m:dPr>
                            <m:e>
                              <m:sSub>
                                <m:sSubPr>
                                  <m:ctrlPr>
                                    <a:rPr lang="en-US" sz="4400" b="1" i="1">
                                      <a:solidFill>
                                        <a:schemeClr val="tx1"/>
                                      </a:solidFill>
                                      <a:latin typeface="Cambria Math" panose="02040503050406030204" pitchFamily="18" charset="0"/>
                                    </a:rPr>
                                  </m:ctrlPr>
                                </m:sSubPr>
                                <m:e>
                                  <m:r>
                                    <a:rPr lang="vi-VN" sz="4400" b="1" i="1">
                                      <a:solidFill>
                                        <a:schemeClr val="tx1"/>
                                      </a:solidFill>
                                      <a:latin typeface="Cambria Math" panose="02040503050406030204" pitchFamily="18" charset="0"/>
                                    </a:rPr>
                                    <m:t>𝒖</m:t>
                                  </m:r>
                                </m:e>
                                <m:sub>
                                  <m:r>
                                    <a:rPr lang="vi-VN" sz="4400" b="1" i="1">
                                      <a:solidFill>
                                        <a:schemeClr val="tx1"/>
                                      </a:solidFill>
                                      <a:latin typeface="Cambria Math" panose="02040503050406030204" pitchFamily="18" charset="0"/>
                                    </a:rPr>
                                    <m:t>𝟏</m:t>
                                  </m:r>
                                </m:sub>
                              </m:sSub>
                              <m:r>
                                <a:rPr lang="vi-VN" sz="4400" b="1" i="1">
                                  <a:solidFill>
                                    <a:schemeClr val="tx1"/>
                                  </a:solidFill>
                                  <a:latin typeface="Cambria Math" panose="02040503050406030204" pitchFamily="18" charset="0"/>
                                </a:rPr>
                                <m:t>+</m:t>
                              </m:r>
                              <m:sSub>
                                <m:sSubPr>
                                  <m:ctrlPr>
                                    <a:rPr lang="en-US" sz="4400" b="1" i="1">
                                      <a:solidFill>
                                        <a:schemeClr val="tx1"/>
                                      </a:solidFill>
                                      <a:latin typeface="Cambria Math" panose="02040503050406030204" pitchFamily="18" charset="0"/>
                                    </a:rPr>
                                  </m:ctrlPr>
                                </m:sSubPr>
                                <m:e>
                                  <m:r>
                                    <a:rPr lang="vi-VN" sz="4400" b="1" i="1">
                                      <a:solidFill>
                                        <a:schemeClr val="tx1"/>
                                      </a:solidFill>
                                      <a:latin typeface="Cambria Math" panose="02040503050406030204" pitchFamily="18" charset="0"/>
                                    </a:rPr>
                                    <m:t>𝒖</m:t>
                                  </m:r>
                                </m:e>
                                <m:sub>
                                  <m:r>
                                    <a:rPr lang="vi-VN" sz="4400" b="1" i="1">
                                      <a:solidFill>
                                        <a:schemeClr val="tx1"/>
                                      </a:solidFill>
                                      <a:latin typeface="Cambria Math" panose="02040503050406030204" pitchFamily="18" charset="0"/>
                                    </a:rPr>
                                    <m:t>𝒏</m:t>
                                  </m:r>
                                </m:sub>
                              </m:sSub>
                            </m:e>
                          </m:d>
                        </m:num>
                        <m:den>
                          <m:r>
                            <a:rPr lang="vi-VN" sz="4400" b="1" i="1">
                              <a:solidFill>
                                <a:schemeClr val="tx1"/>
                              </a:solidFill>
                              <a:latin typeface="Cambria Math" panose="02040503050406030204" pitchFamily="18" charset="0"/>
                            </a:rPr>
                            <m:t>𝟐</m:t>
                          </m:r>
                        </m:den>
                      </m:f>
                    </m:oMath>
                  </m:oMathPara>
                </a14:m>
                <a:endParaRPr lang="en-US" sz="4400" b="1" i="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h</a:t>
                </a:r>
                <a:r>
                  <a:rPr lang="vi-VN" sz="4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oặc </a:t>
                </a:r>
                <a14:m>
                  <m:oMath xmlns:m="http://schemas.openxmlformats.org/officeDocument/2006/math">
                    <m:sSub>
                      <m:sSubPr>
                        <m:ctrlPr>
                          <a:rPr lang="en-US" sz="4400" b="1" i="1">
                            <a:solidFill>
                              <a:schemeClr val="tx1"/>
                            </a:solidFill>
                            <a:latin typeface="Cambria Math" panose="02040503050406030204" pitchFamily="18" charset="0"/>
                          </a:rPr>
                        </m:ctrlPr>
                      </m:sSubPr>
                      <m:e>
                        <m:r>
                          <a:rPr lang="vi-VN" sz="4400" b="1" i="1">
                            <a:solidFill>
                              <a:schemeClr val="tx1"/>
                            </a:solidFill>
                            <a:latin typeface="Cambria Math" panose="02040503050406030204" pitchFamily="18" charset="0"/>
                          </a:rPr>
                          <m:t>𝑺</m:t>
                        </m:r>
                      </m:e>
                      <m:sub>
                        <m:r>
                          <a:rPr lang="vi-VN" sz="4400" b="1" i="1">
                            <a:solidFill>
                              <a:schemeClr val="tx1"/>
                            </a:solidFill>
                            <a:latin typeface="Cambria Math" panose="02040503050406030204" pitchFamily="18" charset="0"/>
                          </a:rPr>
                          <m:t>𝒏</m:t>
                        </m:r>
                      </m:sub>
                    </m:sSub>
                    <m:r>
                      <a:rPr lang="vi-VN" sz="4400" b="1" i="1">
                        <a:solidFill>
                          <a:schemeClr val="tx1"/>
                        </a:solidFill>
                        <a:latin typeface="Cambria Math" panose="02040503050406030204" pitchFamily="18" charset="0"/>
                      </a:rPr>
                      <m:t>=</m:t>
                    </m:r>
                    <m:r>
                      <a:rPr lang="vi-VN" sz="4400" b="1" i="1">
                        <a:solidFill>
                          <a:schemeClr val="tx1"/>
                        </a:solidFill>
                        <a:latin typeface="Cambria Math" panose="02040503050406030204" pitchFamily="18" charset="0"/>
                      </a:rPr>
                      <m:t>𝒏</m:t>
                    </m:r>
                    <m:sSub>
                      <m:sSubPr>
                        <m:ctrlPr>
                          <a:rPr lang="en-US" sz="4400" b="1" i="1">
                            <a:solidFill>
                              <a:schemeClr val="tx1"/>
                            </a:solidFill>
                            <a:latin typeface="Cambria Math" panose="02040503050406030204" pitchFamily="18" charset="0"/>
                          </a:rPr>
                        </m:ctrlPr>
                      </m:sSubPr>
                      <m:e>
                        <m:r>
                          <a:rPr lang="vi-VN" sz="4400" b="1" i="1">
                            <a:solidFill>
                              <a:schemeClr val="tx1"/>
                            </a:solidFill>
                            <a:latin typeface="Cambria Math" panose="02040503050406030204" pitchFamily="18" charset="0"/>
                          </a:rPr>
                          <m:t>𝒖</m:t>
                        </m:r>
                      </m:e>
                      <m:sub>
                        <m:r>
                          <a:rPr lang="vi-VN" sz="4400" b="1" i="1">
                            <a:solidFill>
                              <a:schemeClr val="tx1"/>
                            </a:solidFill>
                            <a:latin typeface="Cambria Math" panose="02040503050406030204" pitchFamily="18" charset="0"/>
                          </a:rPr>
                          <m:t>𝟏</m:t>
                        </m:r>
                      </m:sub>
                    </m:sSub>
                    <m:r>
                      <a:rPr lang="vi-VN" sz="4400" b="1" i="1">
                        <a:solidFill>
                          <a:schemeClr val="tx1"/>
                        </a:solidFill>
                        <a:latin typeface="Cambria Math" panose="02040503050406030204" pitchFamily="18" charset="0"/>
                      </a:rPr>
                      <m:t>+</m:t>
                    </m:r>
                    <m:f>
                      <m:fPr>
                        <m:ctrlPr>
                          <a:rPr lang="en-US" sz="4400" b="1" i="1">
                            <a:solidFill>
                              <a:schemeClr val="tx1"/>
                            </a:solidFill>
                            <a:latin typeface="Cambria Math" panose="02040503050406030204" pitchFamily="18" charset="0"/>
                          </a:rPr>
                        </m:ctrlPr>
                      </m:fPr>
                      <m:num>
                        <m:r>
                          <a:rPr lang="vi-VN" sz="4400" b="1" i="1">
                            <a:solidFill>
                              <a:schemeClr val="tx1"/>
                            </a:solidFill>
                            <a:latin typeface="Cambria Math" panose="02040503050406030204" pitchFamily="18" charset="0"/>
                          </a:rPr>
                          <m:t>𝒏</m:t>
                        </m:r>
                        <m:d>
                          <m:dPr>
                            <m:ctrlPr>
                              <a:rPr lang="en-US" sz="4400" b="1" i="1">
                                <a:solidFill>
                                  <a:schemeClr val="tx1"/>
                                </a:solidFill>
                                <a:latin typeface="Cambria Math" panose="02040503050406030204" pitchFamily="18" charset="0"/>
                              </a:rPr>
                            </m:ctrlPr>
                          </m:dPr>
                          <m:e>
                            <m:r>
                              <a:rPr lang="vi-VN" sz="4400" b="1" i="1">
                                <a:solidFill>
                                  <a:schemeClr val="tx1"/>
                                </a:solidFill>
                                <a:latin typeface="Cambria Math" panose="02040503050406030204" pitchFamily="18" charset="0"/>
                              </a:rPr>
                              <m:t>𝒏</m:t>
                            </m:r>
                            <m:r>
                              <a:rPr lang="vi-VN" sz="4400" b="1" i="1">
                                <a:solidFill>
                                  <a:schemeClr val="tx1"/>
                                </a:solidFill>
                                <a:latin typeface="Cambria Math" panose="02040503050406030204" pitchFamily="18" charset="0"/>
                              </a:rPr>
                              <m:t>−</m:t>
                            </m:r>
                            <m:r>
                              <a:rPr lang="vi-VN" sz="4400" b="1" i="1">
                                <a:solidFill>
                                  <a:schemeClr val="tx1"/>
                                </a:solidFill>
                                <a:latin typeface="Cambria Math" panose="02040503050406030204" pitchFamily="18" charset="0"/>
                              </a:rPr>
                              <m:t>𝟏</m:t>
                            </m:r>
                          </m:e>
                        </m:d>
                        <m:r>
                          <a:rPr lang="vi-VN" sz="4400" b="1" i="1">
                            <a:solidFill>
                              <a:schemeClr val="tx1"/>
                            </a:solidFill>
                            <a:latin typeface="Cambria Math" panose="02040503050406030204" pitchFamily="18" charset="0"/>
                          </a:rPr>
                          <m:t>𝒅</m:t>
                        </m:r>
                      </m:num>
                      <m:den>
                        <m:r>
                          <a:rPr lang="vi-VN" sz="4400" b="1" i="1">
                            <a:solidFill>
                              <a:schemeClr val="tx1"/>
                            </a:solidFill>
                            <a:latin typeface="Cambria Math" panose="02040503050406030204" pitchFamily="18" charset="0"/>
                          </a:rPr>
                          <m:t>𝟐</m:t>
                        </m:r>
                      </m:den>
                    </m:f>
                  </m:oMath>
                </a14:m>
                <a:endParaRPr lang="en-US" sz="4400" b="1" i="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50" name="Rounded Rectangle 33">
                <a:extLst>
                  <a:ext uri="{FF2B5EF4-FFF2-40B4-BE49-F238E27FC236}">
                    <a16:creationId xmlns:a16="http://schemas.microsoft.com/office/drawing/2014/main" id="{0D1EF5AA-F614-4CDE-9679-0A81A296B8A0}"/>
                  </a:ext>
                </a:extLst>
              </p:cNvPr>
              <p:cNvSpPr>
                <a:spLocks noRot="1" noChangeAspect="1" noMove="1" noResize="1" noEditPoints="1" noAdjustHandles="1" noChangeArrowheads="1" noChangeShapeType="1" noTextEdit="1"/>
              </p:cNvSpPr>
              <p:nvPr/>
            </p:nvSpPr>
            <p:spPr>
              <a:xfrm>
                <a:off x="14059880" y="7362167"/>
                <a:ext cx="7544288" cy="3276600"/>
              </a:xfrm>
              <a:prstGeom prst="roundRect">
                <a:avLst/>
              </a:prstGeom>
              <a:blipFill>
                <a:blip r:embed="rId6"/>
                <a:stretch>
                  <a:fillRect/>
                </a:stretch>
              </a:blipFill>
              <a:ln w="57150" cap="flat" cmpd="sng" algn="ctr">
                <a:solidFill>
                  <a:srgbClr val="270F6B"/>
                </a:solidFill>
                <a:prstDash val="solid"/>
                <a:miter lim="800000"/>
              </a:ln>
              <a:effectLst>
                <a:outerShdw blurRad="107950" dist="12700" dir="5400000" algn="ctr">
                  <a:srgbClr val="000000"/>
                </a:outerShdw>
              </a:effectLst>
            </p:spPr>
            <p:txBody>
              <a:bodyPr/>
              <a:lstStyle/>
              <a:p>
                <a:r>
                  <a:rPr lang="en-US">
                    <a:noFill/>
                  </a:rPr>
                  <a:t> </a:t>
                </a:r>
              </a:p>
            </p:txBody>
          </p:sp>
        </mc:Fallback>
      </mc:AlternateContent>
      <p:cxnSp>
        <p:nvCxnSpPr>
          <p:cNvPr id="62" name="Straight Arrow Connector 61">
            <a:extLst>
              <a:ext uri="{FF2B5EF4-FFF2-40B4-BE49-F238E27FC236}">
                <a16:creationId xmlns:a16="http://schemas.microsoft.com/office/drawing/2014/main" id="{C78E2CD7-413F-4F0A-AE7C-61E9BF84FE76}"/>
              </a:ext>
            </a:extLst>
          </p:cNvPr>
          <p:cNvCxnSpPr>
            <a:cxnSpLocks/>
            <a:stCxn id="45" idx="3"/>
            <a:endCxn id="34" idx="1"/>
          </p:cNvCxnSpPr>
          <p:nvPr/>
        </p:nvCxnSpPr>
        <p:spPr>
          <a:xfrm flipV="1">
            <a:off x="8741795" y="5894470"/>
            <a:ext cx="5284955" cy="2505421"/>
          </a:xfrm>
          <a:prstGeom prst="straightConnector1">
            <a:avLst/>
          </a:prstGeom>
          <a:noFill/>
          <a:ln w="57150" cap="flat" cmpd="sng" algn="ctr">
            <a:solidFill>
              <a:srgbClr val="002060"/>
            </a:solidFill>
            <a:prstDash val="solid"/>
            <a:miter lim="800000"/>
            <a:tailEnd type="stealth" w="lg" len="lg"/>
          </a:ln>
          <a:effectLst/>
        </p:spPr>
      </p:cxnSp>
      <p:cxnSp>
        <p:nvCxnSpPr>
          <p:cNvPr id="63" name="Straight Arrow Connector 62">
            <a:extLst>
              <a:ext uri="{FF2B5EF4-FFF2-40B4-BE49-F238E27FC236}">
                <a16:creationId xmlns:a16="http://schemas.microsoft.com/office/drawing/2014/main" id="{C9EB4118-A79C-4D4F-A5C8-458CD1527FB0}"/>
              </a:ext>
            </a:extLst>
          </p:cNvPr>
          <p:cNvCxnSpPr>
            <a:cxnSpLocks/>
            <a:stCxn id="44" idx="3"/>
            <a:endCxn id="36" idx="1"/>
          </p:cNvCxnSpPr>
          <p:nvPr/>
        </p:nvCxnSpPr>
        <p:spPr>
          <a:xfrm>
            <a:off x="7662410" y="3451876"/>
            <a:ext cx="6336179" cy="8722102"/>
          </a:xfrm>
          <a:prstGeom prst="straightConnector1">
            <a:avLst/>
          </a:prstGeom>
          <a:noFill/>
          <a:ln w="57150" cap="flat" cmpd="sng" algn="ctr">
            <a:solidFill>
              <a:srgbClr val="002060"/>
            </a:solidFill>
            <a:prstDash val="solid"/>
            <a:miter lim="800000"/>
            <a:tailEnd type="stealth" w="lg" len="lg"/>
          </a:ln>
          <a:effectLst/>
        </p:spPr>
      </p:cxnSp>
      <p:sp>
        <p:nvSpPr>
          <p:cNvPr id="41" name="Rounded Rectangle 40"/>
          <p:cNvSpPr/>
          <p:nvPr/>
        </p:nvSpPr>
        <p:spPr>
          <a:xfrm>
            <a:off x="10210800" y="223941"/>
            <a:ext cx="4484111" cy="1281870"/>
          </a:xfrm>
          <a:prstGeom prst="roundRect">
            <a:avLst/>
          </a:prstGeom>
          <a:solidFill>
            <a:schemeClr val="accent4">
              <a:lumMod val="20000"/>
              <a:lumOff val="80000"/>
            </a:schemeClr>
          </a:solidFill>
          <a:ln w="57150">
            <a:solidFill>
              <a:srgbClr val="FF0000"/>
            </a:solidFill>
          </a:ln>
          <a:effectLst>
            <a:outerShdw blurRad="57150" dist="19050" dir="5400000" algn="ctr" rotWithShape="0">
              <a:srgbClr val="000000">
                <a:alpha val="63000"/>
              </a:srgbClr>
            </a:outerShdw>
          </a:effectLst>
        </p:spPr>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09">
              <a:defRPr/>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CẤP SỐ CỘNG</a:t>
            </a:r>
          </a:p>
        </p:txBody>
      </p:sp>
      <p:sp>
        <p:nvSpPr>
          <p:cNvPr id="42" name="Rounded Rectangle 41"/>
          <p:cNvSpPr/>
          <p:nvPr/>
        </p:nvSpPr>
        <p:spPr>
          <a:xfrm>
            <a:off x="1430905" y="349770"/>
            <a:ext cx="5943600" cy="1281870"/>
          </a:xfrm>
          <a:prstGeom prst="roundRect">
            <a:avLst/>
          </a:prstGeom>
          <a:solidFill>
            <a:schemeClr val="accent4">
              <a:lumMod val="20000"/>
              <a:lumOff val="80000"/>
            </a:schemeClr>
          </a:solidFill>
          <a:ln w="57150">
            <a:solidFill>
              <a:srgbClr val="FF0000"/>
            </a:solidFill>
          </a:ln>
          <a:effectLst>
            <a:outerShdw blurRad="57150" dist="19050" dir="5400000" algn="ctr" rotWithShape="0">
              <a:srgbClr val="000000">
                <a:alpha val="63000"/>
              </a:srgbClr>
            </a:outerShdw>
          </a:effectLst>
        </p:spPr>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09">
              <a:defRPr/>
            </a:pPr>
            <a:r>
              <a:rPr lang="en-US" sz="4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I. KIỂM </a:t>
            </a:r>
            <a:r>
              <a:rPr lang="en-US" sz="4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TRA BÀI CŨ</a:t>
            </a: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3" name="Rounded Rectangle 42"/>
          <p:cNvSpPr/>
          <p:nvPr/>
        </p:nvSpPr>
        <p:spPr>
          <a:xfrm>
            <a:off x="664595" y="5279086"/>
            <a:ext cx="8305800" cy="1281870"/>
          </a:xfrm>
          <a:prstGeom prst="roundRect">
            <a:avLst/>
          </a:prstGeom>
          <a:solidFill>
            <a:schemeClr val="accent4">
              <a:lumMod val="20000"/>
              <a:lumOff val="80000"/>
            </a:schemeClr>
          </a:solidFill>
          <a:ln w="57150">
            <a:solidFill>
              <a:srgbClr val="FF0000"/>
            </a:solidFill>
          </a:ln>
          <a:effectLst>
            <a:outerShdw blurRad="57150" dist="19050" dir="5400000" algn="ctr" rotWithShape="0">
              <a:srgbClr val="000000">
                <a:alpha val="63000"/>
              </a:srgbClr>
            </a:outerShdw>
          </a:effectLst>
        </p:spPr>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ĐỊNH NGHĨA CẤP SỐ CỘNG</a:t>
            </a:r>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44" name="Rounded Rectangle 43"/>
          <p:cNvSpPr/>
          <p:nvPr/>
        </p:nvSpPr>
        <p:spPr>
          <a:xfrm>
            <a:off x="1143000" y="2810941"/>
            <a:ext cx="6519410" cy="1281870"/>
          </a:xfrm>
          <a:prstGeom prst="roundRect">
            <a:avLst/>
          </a:prstGeom>
          <a:solidFill>
            <a:schemeClr val="accent4">
              <a:lumMod val="20000"/>
              <a:lumOff val="80000"/>
            </a:schemeClr>
          </a:solidFill>
          <a:ln w="57150">
            <a:solidFill>
              <a:srgbClr val="FF0000"/>
            </a:solidFill>
          </a:ln>
          <a:effectLst>
            <a:outerShdw blurRad="57150" dist="19050" dir="5400000" algn="ctr" rotWithShape="0">
              <a:srgbClr val="000000">
                <a:alpha val="63000"/>
              </a:srgbClr>
            </a:outerShdw>
          </a:effectLst>
        </p:spPr>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rPr>
              <a:t>SỐ </a:t>
            </a: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HẠNG TỔNG QUÁT</a:t>
            </a:r>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
        <p:nvSpPr>
          <p:cNvPr id="45" name="Rounded Rectangle 44"/>
          <p:cNvSpPr/>
          <p:nvPr/>
        </p:nvSpPr>
        <p:spPr>
          <a:xfrm>
            <a:off x="893195" y="7758956"/>
            <a:ext cx="7848600" cy="1281870"/>
          </a:xfrm>
          <a:prstGeom prst="roundRect">
            <a:avLst/>
          </a:prstGeom>
          <a:solidFill>
            <a:schemeClr val="accent4">
              <a:lumMod val="20000"/>
              <a:lumOff val="80000"/>
            </a:schemeClr>
          </a:solidFill>
          <a:ln w="57150">
            <a:solidFill>
              <a:srgbClr val="FF0000"/>
            </a:solidFill>
          </a:ln>
          <a:effectLst>
            <a:outerShdw blurRad="57150" dist="19050" dir="5400000" algn="ctr" rotWithShape="0">
              <a:srgbClr val="000000">
                <a:alpha val="63000"/>
              </a:srgbClr>
            </a:outerShdw>
          </a:effectLst>
        </p:spPr>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TÍNH CHẤT CÁC SỐ HẠNG CỦA CẤP SỐ CỘNG</a:t>
            </a:r>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46" name="Rounded Rectangle 45"/>
              <p:cNvSpPr/>
              <p:nvPr/>
            </p:nvSpPr>
            <p:spPr>
              <a:xfrm>
                <a:off x="931295" y="10257179"/>
                <a:ext cx="8039100" cy="1599693"/>
              </a:xfrm>
              <a:prstGeom prst="roundRect">
                <a:avLst/>
              </a:prstGeom>
              <a:solidFill>
                <a:schemeClr val="accent4">
                  <a:lumMod val="20000"/>
                  <a:lumOff val="80000"/>
                </a:schemeClr>
              </a:solidFill>
              <a:ln w="57150">
                <a:solidFill>
                  <a:srgbClr val="FF0000"/>
                </a:solidFill>
              </a:ln>
              <a:effectLst>
                <a:outerShdw blurRad="57150" dist="19050" dir="5400000" algn="ctr" rotWithShape="0">
                  <a:srgbClr val="000000">
                    <a:alpha val="63000"/>
                  </a:srgbClr>
                </a:outerShdw>
              </a:effectLst>
            </p:spPr>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vi-VN" sz="4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400" b="1" dirty="0" smtClean="0">
                    <a:solidFill>
                      <a:srgbClr val="FF0000"/>
                    </a:solidFill>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TỔNG </a:t>
                </a:r>
                <a14:m>
                  <m:oMath xmlns:m="http://schemas.openxmlformats.org/officeDocument/2006/math">
                    <m:r>
                      <a:rPr lang="vi-VN" sz="4400" b="1" i="1">
                        <a:solidFill>
                          <a:srgbClr val="FF0000"/>
                        </a:solidFill>
                        <a:latin typeface="Cambria Math" panose="02040503050406030204" pitchFamily="18" charset="0"/>
                      </a:rPr>
                      <m:t>𝒏</m:t>
                    </m:r>
                  </m:oMath>
                </a14:m>
                <a:r>
                  <a:rPr lang="vi-VN" sz="4400" b="1" dirty="0">
                    <a:solidFill>
                      <a:srgbClr val="FF0000"/>
                    </a:solidFill>
                    <a:latin typeface="Tahoma" panose="020B0604030504040204" pitchFamily="34" charset="0"/>
                    <a:ea typeface="Tahoma" panose="020B0604030504040204" pitchFamily="34" charset="0"/>
                    <a:cs typeface="Tahoma" panose="020B0604030504040204" pitchFamily="34" charset="0"/>
                  </a:rPr>
                  <a:t> SỐ HẠNG ĐẦU CỦA MỘT CẤP SỐ CỘNG</a:t>
                </a:r>
                <a:endParaRPr lang="en-US" sz="4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46" name="Rounded Rectangle 45"/>
              <p:cNvSpPr>
                <a:spLocks noRot="1" noChangeAspect="1" noMove="1" noResize="1" noEditPoints="1" noAdjustHandles="1" noChangeArrowheads="1" noChangeShapeType="1" noTextEdit="1"/>
              </p:cNvSpPr>
              <p:nvPr/>
            </p:nvSpPr>
            <p:spPr>
              <a:xfrm>
                <a:off x="931295" y="10257179"/>
                <a:ext cx="8039100" cy="1599693"/>
              </a:xfrm>
              <a:prstGeom prst="roundRect">
                <a:avLst/>
              </a:prstGeom>
              <a:blipFill>
                <a:blip r:embed="rId7"/>
                <a:stretch>
                  <a:fillRect/>
                </a:stretch>
              </a:blipFill>
              <a:ln w="57150">
                <a:solidFill>
                  <a:srgbClr val="FF0000"/>
                </a:solidFill>
              </a:ln>
              <a:effectLst>
                <a:outerShdw blurRad="57150" dist="19050" dir="5400000" algn="ctr" rotWithShape="0">
                  <a:srgbClr val="000000">
                    <a:alpha val="63000"/>
                  </a:srgbClr>
                </a:outerShdw>
              </a:effectLst>
            </p:spPr>
            <p:txBody>
              <a:bodyPr/>
              <a:lstStyle/>
              <a:p>
                <a:r>
                  <a:rPr lang="en-US">
                    <a:noFill/>
                  </a:rPr>
                  <a:t> </a:t>
                </a:r>
              </a:p>
            </p:txBody>
          </p:sp>
        </mc:Fallback>
      </mc:AlternateContent>
    </p:spTree>
    <p:extLst>
      <p:ext uri="{BB962C8B-B14F-4D97-AF65-F5344CB8AC3E}">
        <p14:creationId xmlns:p14="http://schemas.microsoft.com/office/powerpoint/2010/main" val="1884491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722614" y="8788667"/>
            <a:ext cx="22532245" cy="4851133"/>
            <a:chOff x="1220788" y="7162800"/>
            <a:chExt cx="22534852" cy="4851695"/>
          </a:xfrm>
        </p:grpSpPr>
        <p:sp>
          <p:nvSpPr>
            <p:cNvPr id="31" name="Rounded Rectangle 30"/>
            <p:cNvSpPr/>
            <p:nvPr/>
          </p:nvSpPr>
          <p:spPr>
            <a:xfrm>
              <a:off x="1222486" y="7418548"/>
              <a:ext cx="22533154" cy="4595947"/>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0"/>
            <p:cNvGrpSpPr/>
            <p:nvPr/>
          </p:nvGrpSpPr>
          <p:grpSpPr>
            <a:xfrm>
              <a:off x="1220788" y="7162800"/>
              <a:ext cx="3305491" cy="796093"/>
              <a:chOff x="1224542" y="6305967"/>
              <a:chExt cx="3305491" cy="845462"/>
            </a:xfrm>
          </p:grpSpPr>
          <p:sp>
            <p:nvSpPr>
              <p:cNvPr id="33"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4" name="TextBox 33"/>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5" name="Round Diagonal Corner Rectangle 34"/>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6" name="Group 49"/>
          <p:cNvGrpSpPr/>
          <p:nvPr/>
        </p:nvGrpSpPr>
        <p:grpSpPr>
          <a:xfrm>
            <a:off x="677401" y="3276600"/>
            <a:ext cx="22530547" cy="5447787"/>
            <a:chOff x="1175570" y="2468560"/>
            <a:chExt cx="22533155" cy="5448417"/>
          </a:xfrm>
        </p:grpSpPr>
        <p:sp>
          <p:nvSpPr>
            <p:cNvPr id="7" name="Rounded Rectangle 6"/>
            <p:cNvSpPr/>
            <p:nvPr/>
          </p:nvSpPr>
          <p:spPr>
            <a:xfrm>
              <a:off x="1175570" y="2872596"/>
              <a:ext cx="22533155" cy="5044381"/>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2"/>
            <p:cNvGrpSpPr/>
            <p:nvPr/>
          </p:nvGrpSpPr>
          <p:grpSpPr>
            <a:xfrm>
              <a:off x="1175570" y="2468560"/>
              <a:ext cx="3190427" cy="896426"/>
              <a:chOff x="1175570" y="1834705"/>
              <a:chExt cx="3480167" cy="977836"/>
            </a:xfrm>
          </p:grpSpPr>
          <p:sp>
            <p:nvSpPr>
              <p:cNvPr id="9" name="Freeform 20"/>
              <p:cNvSpPr>
                <a:spLocks/>
              </p:cNvSpPr>
              <p:nvPr/>
            </p:nvSpPr>
            <p:spPr bwMode="auto">
              <a:xfrm rot="16200000" flipV="1">
                <a:off x="2722770" y="879575"/>
                <a:ext cx="836967" cy="302896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0" name="TextBox 9"/>
              <p:cNvSpPr txBox="1"/>
              <p:nvPr/>
            </p:nvSpPr>
            <p:spPr>
              <a:xfrm>
                <a:off x="2235430" y="1958752"/>
                <a:ext cx="1946745" cy="839416"/>
              </a:xfrm>
              <a:prstGeom prst="rect">
                <a:avLst/>
              </a:prstGeom>
              <a:noFill/>
            </p:spPr>
            <p:txBody>
              <a:bodyPr wrap="none" rtlCol="0">
                <a:spAutoFit/>
              </a:bodyPr>
              <a:lstStyle/>
              <a:p>
                <a:r>
                  <a:rPr lang="en-US" sz="4400" b="1" dirty="0" err="1">
                    <a:solidFill>
                      <a:schemeClr val="bg1"/>
                    </a:solidFill>
                    <a:latin typeface="Tahoma" pitchFamily="34" charset="0"/>
                    <a:ea typeface="Tahoma" pitchFamily="34" charset="0"/>
                    <a:cs typeface="Tahoma" pitchFamily="34" charset="0"/>
                  </a:rPr>
                  <a:t>Câu</a:t>
                </a:r>
                <a:r>
                  <a:rPr lang="en-US" sz="4400" b="1" dirty="0">
                    <a:solidFill>
                      <a:schemeClr val="bg1"/>
                    </a:solidFill>
                    <a:latin typeface="Tahoma" pitchFamily="34" charset="0"/>
                    <a:ea typeface="Tahoma" pitchFamily="34" charset="0"/>
                    <a:cs typeface="Tahoma" pitchFamily="34" charset="0"/>
                  </a:rPr>
                  <a:t> 5</a:t>
                </a:r>
              </a:p>
            </p:txBody>
          </p:sp>
          <p:sp>
            <p:nvSpPr>
              <p:cNvPr id="11" name="Round Diagonal Corner Rectangle 10"/>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2"/>
              <p:cNvGrpSpPr/>
              <p:nvPr/>
            </p:nvGrpSpPr>
            <p:grpSpPr>
              <a:xfrm>
                <a:off x="1314846" y="1951291"/>
                <a:ext cx="756925" cy="699372"/>
                <a:chOff x="7440266" y="3398551"/>
                <a:chExt cx="757238" cy="765175"/>
              </a:xfrm>
              <a:solidFill>
                <a:srgbClr val="999158"/>
              </a:solidFill>
            </p:grpSpPr>
            <p:sp>
              <p:nvSpPr>
                <p:cNvPr id="13"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4"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5"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6"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7"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8"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9"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p:sp>
        <p:nvSpPr>
          <p:cNvPr id="21" name="Rectangle 20"/>
          <p:cNvSpPr/>
          <p:nvPr/>
        </p:nvSpPr>
        <p:spPr>
          <a:xfrm>
            <a:off x="624559" y="3626917"/>
            <a:ext cx="22311641" cy="4374083"/>
          </a:xfrm>
          <a:prstGeom prst="rect">
            <a:avLst/>
          </a:prstGeom>
        </p:spPr>
        <p:txBody>
          <a:bodyPr wrap="square">
            <a:spAutoFit/>
          </a:bodyPr>
          <a:lstStyle/>
          <a:p>
            <a:pPr marL="612140" indent="-612140" algn="just">
              <a:lnSpc>
                <a:spcPct val="107000"/>
              </a:lnSpc>
              <a:spcAft>
                <a:spcPts val="800"/>
              </a:spcAft>
            </a:pP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Bạn An muốn mua tặng mẹ một món quà trị giá 1.025.000đ. Để tạo sự bất ngờ cho mẹ, bạn bí mật thực hiện kế hoạch nuôi heo đất từ số tiền tiêu vặt hàng ngày của mình như sau. Ngày đầu tiên bạn bỏ vào heo đất 5000đ, các ngày tiếp theo, mỗi ngày bạn bỏ vào heo đất nhiều hơn ngày trước đó 1000đ. Hỏi bạn An phải thực hiện kế hoạch trong bao nhiêu ngày thì có đủ tiền mua quà tặng mẹ?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sp>
        <p:nvSpPr>
          <p:cNvPr id="23" name="Rectangle 22"/>
          <p:cNvSpPr/>
          <p:nvPr/>
        </p:nvSpPr>
        <p:spPr>
          <a:xfrm>
            <a:off x="2352104" y="7918769"/>
            <a:ext cx="20855844" cy="751616"/>
          </a:xfrm>
          <a:prstGeom prst="rect">
            <a:avLst/>
          </a:prstGeom>
        </p:spPr>
        <p:txBody>
          <a:bodyPr wrap="square">
            <a:spAutoFit/>
          </a:bodyPr>
          <a:lstStyle/>
          <a:p>
            <a:pPr marL="629920" algn="just">
              <a:lnSpc>
                <a:spcPct val="107000"/>
              </a:lnSpc>
              <a:spcAft>
                <a:spcPts val="800"/>
              </a:spcAft>
              <a:tabLst>
                <a:tab pos="3599815" algn="l"/>
                <a:tab pos="5039995" algn="l"/>
              </a:tabLst>
            </a:pPr>
            <a:r>
              <a:rPr lang="vi-VN" sz="4400" b="1" dirty="0">
                <a:solidFill>
                  <a:srgbClr val="0000FF"/>
                </a:solidFill>
                <a:latin typeface="Tahoma" panose="020B0604030504040204" pitchFamily="34" charset="0"/>
                <a:ea typeface="Tahoma" panose="020B0604030504040204" pitchFamily="34" charset="0"/>
                <a:cs typeface="Tahoma" panose="020B0604030504040204" pitchFamily="34" charset="0"/>
              </a:rPr>
              <a:t>A. </a:t>
            </a:r>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39 ngày.</a:t>
            </a:r>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latin typeface="Tahoma" panose="020B0604030504040204" pitchFamily="34" charset="0"/>
                <a:ea typeface="Tahoma" panose="020B0604030504040204" pitchFamily="34" charset="0"/>
                <a:cs typeface="Tahoma" panose="020B0604030504040204" pitchFamily="34" charset="0"/>
              </a:rPr>
              <a:t>B. </a:t>
            </a:r>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40 ngày.</a:t>
            </a:r>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latin typeface="Tahoma" panose="020B0604030504040204" pitchFamily="34" charset="0"/>
                <a:ea typeface="Tahoma" panose="020B0604030504040204" pitchFamily="34" charset="0"/>
                <a:cs typeface="Tahoma" panose="020B0604030504040204" pitchFamily="34" charset="0"/>
              </a:rPr>
              <a:t>C. </a:t>
            </a:r>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41 ngày.</a:t>
            </a:r>
            <a:r>
              <a:rPr lang="vi-VN" sz="4400" b="1" dirty="0">
                <a:latin typeface="Tahoma" panose="020B0604030504040204" pitchFamily="34" charset="0"/>
                <a:ea typeface="Tahoma" panose="020B0604030504040204" pitchFamily="34" charset="0"/>
                <a:cs typeface="Tahoma" panose="020B0604030504040204" pitchFamily="34" charset="0"/>
              </a:rPr>
              <a:t>	</a:t>
            </a: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latin typeface="Tahoma" panose="020B0604030504040204" pitchFamily="34" charset="0"/>
                <a:ea typeface="Tahoma" panose="020B0604030504040204" pitchFamily="34" charset="0"/>
                <a:cs typeface="Tahoma" panose="020B0604030504040204" pitchFamily="34" charset="0"/>
              </a:rPr>
              <a:t>D. </a:t>
            </a:r>
            <a:r>
              <a:rPr lang="vi-VN" sz="4400" b="1" dirty="0">
                <a:solidFill>
                  <a:srgbClr val="000000"/>
                </a:solidFill>
                <a:latin typeface="Tahoma" panose="020B0604030504040204" pitchFamily="34" charset="0"/>
                <a:ea typeface="Tahoma" panose="020B0604030504040204" pitchFamily="34" charset="0"/>
                <a:cs typeface="Tahoma" panose="020B0604030504040204" pitchFamily="34" charset="0"/>
              </a:rPr>
              <a:t>50 ngày.</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6" name="Rectangle 25"/>
              <p:cNvSpPr/>
              <p:nvPr/>
            </p:nvSpPr>
            <p:spPr>
              <a:xfrm>
                <a:off x="1865410" y="9601200"/>
                <a:ext cx="20510270" cy="1097736"/>
              </a:xfrm>
              <a:prstGeom prst="rect">
                <a:avLst/>
              </a:prstGeom>
            </p:spPr>
            <p:txBody>
              <a:bodyPr wrap="square">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Theo </a:t>
                </a:r>
                <a:r>
                  <a:rPr lang="en-US" sz="4400" b="1" dirty="0" err="1">
                    <a:latin typeface="Tahoma" panose="020B0604030504040204" pitchFamily="34" charset="0"/>
                    <a:ea typeface="Tahoma" panose="020B0604030504040204" pitchFamily="34" charset="0"/>
                    <a:cs typeface="Tahoma" panose="020B0604030504040204" pitchFamily="34" charset="0"/>
                  </a:rPr>
                  <a:t>giả</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thiết</a:t>
                </a:r>
                <a:r>
                  <a:rPr lang="en-US" sz="4400" b="1" dirty="0">
                    <a:latin typeface="Tahoma" panose="020B0604030504040204" pitchFamily="34" charset="0"/>
                    <a:ea typeface="Tahoma" panose="020B0604030504040204" pitchFamily="34" charset="0"/>
                    <a:cs typeface="Tahoma" panose="020B0604030504040204" pitchFamily="34" charset="0"/>
                  </a:rPr>
                  <a:t> ta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a:rPr>
                          <m:t>𝑺</m:t>
                        </m:r>
                      </m:e>
                      <m:sub>
                        <m:r>
                          <a:rPr lang="en-US" sz="4400" b="1" i="1">
                            <a:latin typeface="Cambria Math"/>
                          </a:rPr>
                          <m:t>𝒏</m:t>
                        </m:r>
                      </m:sub>
                    </m:sSub>
                    <m:r>
                      <a:rPr lang="en-US" sz="4400" b="1">
                        <a:latin typeface="Cambria Math"/>
                      </a:rPr>
                      <m:t>=</m:t>
                    </m:r>
                    <m:r>
                      <a:rPr lang="en-US" sz="4400" b="1" i="1">
                        <a:latin typeface="Cambria Math"/>
                      </a:rPr>
                      <m:t>𝟏𝟎𝟐𝟓𝟎𝟎𝟎</m:t>
                    </m:r>
                    <m:r>
                      <a:rPr lang="en-US" sz="4400" b="1">
                        <a:latin typeface="Cambria Math"/>
                      </a:rPr>
                      <m:t>⇔</m:t>
                    </m:r>
                    <m:r>
                      <a:rPr lang="en-US" sz="4400" b="1" i="1">
                        <a:latin typeface="Cambria Math"/>
                      </a:rPr>
                      <m:t>𝟓𝟎𝟎𝟎</m:t>
                    </m:r>
                    <m:r>
                      <a:rPr lang="en-US" sz="4400" b="1" i="1">
                        <a:latin typeface="Cambria Math"/>
                      </a:rPr>
                      <m:t>𝒏</m:t>
                    </m:r>
                    <m:r>
                      <a:rPr lang="en-US" sz="4400" b="1">
                        <a:latin typeface="Cambria Math"/>
                      </a:rPr>
                      <m:t>+</m:t>
                    </m:r>
                    <m:f>
                      <m:fPr>
                        <m:ctrlPr>
                          <a:rPr lang="en-US" sz="4400" b="1" i="1">
                            <a:latin typeface="Cambria Math" panose="02040503050406030204" pitchFamily="18" charset="0"/>
                          </a:rPr>
                        </m:ctrlPr>
                      </m:fPr>
                      <m:num>
                        <m:r>
                          <a:rPr lang="en-US" sz="4400" b="1" i="1">
                            <a:latin typeface="Cambria Math"/>
                          </a:rPr>
                          <m:t>𝒏</m:t>
                        </m:r>
                        <m:d>
                          <m:dPr>
                            <m:ctrlPr>
                              <a:rPr lang="en-US" sz="4400" b="1" i="1">
                                <a:latin typeface="Cambria Math" panose="02040503050406030204" pitchFamily="18" charset="0"/>
                              </a:rPr>
                            </m:ctrlPr>
                          </m:dPr>
                          <m:e>
                            <m:r>
                              <a:rPr lang="en-US" sz="4400" b="1" i="1">
                                <a:latin typeface="Cambria Math"/>
                              </a:rPr>
                              <m:t>𝒏</m:t>
                            </m:r>
                            <m:r>
                              <a:rPr lang="en-US" sz="4400" b="1" i="1">
                                <a:latin typeface="Cambria Math"/>
                              </a:rPr>
                              <m:t>−</m:t>
                            </m:r>
                            <m:r>
                              <a:rPr lang="en-US" sz="4400" b="1" i="1">
                                <a:latin typeface="Cambria Math"/>
                              </a:rPr>
                              <m:t>𝟏</m:t>
                            </m:r>
                          </m:e>
                        </m:d>
                      </m:num>
                      <m:den>
                        <m:r>
                          <a:rPr lang="en-US" sz="4400" b="1" i="1">
                            <a:latin typeface="Cambria Math"/>
                          </a:rPr>
                          <m:t>𝟐</m:t>
                        </m:r>
                      </m:den>
                    </m:f>
                    <m:r>
                      <a:rPr lang="en-US" sz="4400" b="1">
                        <a:latin typeface="Cambria Math"/>
                      </a:rPr>
                      <m:t>.</m:t>
                    </m:r>
                    <m:r>
                      <a:rPr lang="en-US" sz="4400" b="1" i="1">
                        <a:latin typeface="Cambria Math"/>
                      </a:rPr>
                      <m:t>𝟏𝟎𝟎𝟎</m:t>
                    </m:r>
                    <m:r>
                      <a:rPr lang="en-US" sz="4400" b="1">
                        <a:latin typeface="Cambria Math"/>
                      </a:rPr>
                      <m:t>=</m:t>
                    </m:r>
                    <m:r>
                      <a:rPr lang="en-US" sz="4400" b="1" i="1">
                        <a:latin typeface="Cambria Math"/>
                      </a:rPr>
                      <m:t>𝟏𝟎𝟐𝟓𝟎𝟎𝟎</m:t>
                    </m:r>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6" name="Rectangle 25"/>
              <p:cNvSpPr>
                <a:spLocks noRot="1" noChangeAspect="1" noMove="1" noResize="1" noEditPoints="1" noAdjustHandles="1" noChangeArrowheads="1" noChangeShapeType="1" noTextEdit="1"/>
              </p:cNvSpPr>
              <p:nvPr/>
            </p:nvSpPr>
            <p:spPr>
              <a:xfrm>
                <a:off x="1865410" y="9601200"/>
                <a:ext cx="20510270" cy="1097736"/>
              </a:xfrm>
              <a:prstGeom prst="rect">
                <a:avLst/>
              </a:prstGeom>
              <a:blipFill rotWithShape="1">
                <a:blip r:embed="rId2"/>
                <a:stretch>
                  <a:fillRect l="-1189" b="-105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a:extLst>
                  <a:ext uri="{FF2B5EF4-FFF2-40B4-BE49-F238E27FC236}">
                    <a16:creationId xmlns:a16="http://schemas.microsoft.com/office/drawing/2014/main" id="{4DF9FA10-5CA7-4B45-B3C0-3DD0B8544F00}"/>
                  </a:ext>
                </a:extLst>
              </p:cNvPr>
              <p:cNvSpPr/>
              <p:nvPr/>
            </p:nvSpPr>
            <p:spPr>
              <a:xfrm>
                <a:off x="11619010" y="10642170"/>
                <a:ext cx="11317190" cy="1400192"/>
              </a:xfrm>
              <a:prstGeom prst="rect">
                <a:avLst/>
              </a:prstGeom>
            </p:spPr>
            <p:txBody>
              <a:bodyPr wrap="square">
                <a:spAutoFit/>
              </a:bodyPr>
              <a:lstStyle/>
              <a:p>
                <a14:m>
                  <m:oMath xmlns:m="http://schemas.openxmlformats.org/officeDocument/2006/math">
                    <m:r>
                      <a:rPr lang="en-US" sz="4400" b="1">
                        <a:latin typeface="Cambria Math"/>
                      </a:rPr>
                      <m:t>⇔</m:t>
                    </m:r>
                    <m:r>
                      <a:rPr lang="en-US" sz="4400" b="1" i="1">
                        <a:latin typeface="Cambria Math"/>
                      </a:rPr>
                      <m:t>𝟓</m:t>
                    </m:r>
                    <m:sSup>
                      <m:sSupPr>
                        <m:ctrlPr>
                          <a:rPr lang="en-US" sz="4400" b="1" i="1">
                            <a:latin typeface="Cambria Math" panose="02040503050406030204" pitchFamily="18" charset="0"/>
                          </a:rPr>
                        </m:ctrlPr>
                      </m:sSupPr>
                      <m:e>
                        <m:r>
                          <a:rPr lang="en-US" sz="4400" b="1" i="1">
                            <a:latin typeface="Cambria Math"/>
                          </a:rPr>
                          <m:t>𝒏</m:t>
                        </m:r>
                      </m:e>
                      <m:sup>
                        <m:r>
                          <a:rPr lang="en-US" sz="4400" b="1" i="1">
                            <a:latin typeface="Cambria Math"/>
                          </a:rPr>
                          <m:t>𝟐</m:t>
                        </m:r>
                      </m:sup>
                    </m:sSup>
                    <m:r>
                      <a:rPr lang="en-US" sz="4400" b="1">
                        <a:latin typeface="Cambria Math"/>
                      </a:rPr>
                      <m:t>+</m:t>
                    </m:r>
                    <m:r>
                      <a:rPr lang="en-US" sz="4400" b="1" i="1">
                        <a:latin typeface="Cambria Math"/>
                      </a:rPr>
                      <m:t>𝟒𝟓</m:t>
                    </m:r>
                    <m:r>
                      <a:rPr lang="en-US" sz="4400" b="1" i="1">
                        <a:latin typeface="Cambria Math"/>
                      </a:rPr>
                      <m:t>𝒏</m:t>
                    </m:r>
                    <m:r>
                      <a:rPr lang="en-US" sz="4400" b="1" i="1">
                        <a:latin typeface="Cambria Math"/>
                      </a:rPr>
                      <m:t>−</m:t>
                    </m:r>
                    <m:r>
                      <a:rPr lang="en-US" sz="4400" b="1" i="1">
                        <a:latin typeface="Cambria Math"/>
                      </a:rPr>
                      <m:t>𝟏𝟎𝟐𝟓𝟎</m:t>
                    </m:r>
                    <m:r>
                      <a:rPr lang="en-US" sz="4400" b="1">
                        <a:latin typeface="Cambria Math"/>
                      </a:rPr>
                      <m:t>=</m:t>
                    </m:r>
                    <m:r>
                      <a:rPr lang="en-US" sz="4400" b="1" i="1">
                        <a:latin typeface="Cambria Math"/>
                      </a:rPr>
                      <m:t>𝟎</m:t>
                    </m:r>
                    <m:r>
                      <a:rPr lang="en-US" sz="4400" b="1">
                        <a:latin typeface="Cambria Math"/>
                      </a:rPr>
                      <m:t>⇔</m:t>
                    </m:r>
                    <m:d>
                      <m:dPr>
                        <m:begChr m:val="["/>
                        <m:endChr m:val=""/>
                        <m:ctrlPr>
                          <a:rPr lang="en-US" sz="4400" b="1" i="1">
                            <a:latin typeface="Cambria Math" panose="02040503050406030204" pitchFamily="18" charset="0"/>
                          </a:rPr>
                        </m:ctrlPr>
                      </m:dPr>
                      <m:e>
                        <m:m>
                          <m:mPr>
                            <m:plcHide m:val="on"/>
                            <m:mcs>
                              <m:mc>
                                <m:mcPr>
                                  <m:count m:val="1"/>
                                  <m:mcJc m:val="center"/>
                                </m:mcPr>
                              </m:mc>
                            </m:mcs>
                            <m:ctrlPr>
                              <a:rPr lang="en-US" sz="4400" b="1" i="1">
                                <a:latin typeface="Cambria Math" panose="02040503050406030204" pitchFamily="18" charset="0"/>
                              </a:rPr>
                            </m:ctrlPr>
                          </m:mPr>
                          <m:mr>
                            <m:e>
                              <m:r>
                                <a:rPr lang="en-US" sz="4400" b="1" i="1">
                                  <a:latin typeface="Cambria Math"/>
                                </a:rPr>
                                <m:t>𝒏</m:t>
                              </m:r>
                              <m:r>
                                <a:rPr lang="en-US" sz="4400" b="1">
                                  <a:latin typeface="Cambria Math"/>
                                </a:rPr>
                                <m:t>=</m:t>
                              </m:r>
                              <m:r>
                                <a:rPr lang="en-US" sz="4400" b="1" i="1">
                                  <a:latin typeface="Cambria Math"/>
                                </a:rPr>
                                <m:t>𝟒𝟏</m:t>
                              </m:r>
                              <m:r>
                                <a:rPr lang="en-US" sz="4400" b="1">
                                  <a:latin typeface="Cambria Math"/>
                                </a:rPr>
                                <m:t>(</m:t>
                              </m:r>
                              <m:r>
                                <a:rPr lang="en-US" sz="4400" b="1" i="1">
                                  <a:latin typeface="Cambria Math"/>
                                </a:rPr>
                                <m:t>𝐧</m:t>
                              </m:r>
                              <m:r>
                                <a:rPr lang="en-US" sz="4400" b="1">
                                  <a:latin typeface="Cambria Math"/>
                                </a:rPr>
                                <m:t>)</m:t>
                              </m:r>
                            </m:e>
                          </m:mr>
                          <m:mr>
                            <m:e>
                              <m:r>
                                <a:rPr lang="en-US" sz="4400" b="1" i="1">
                                  <a:latin typeface="Cambria Math"/>
                                </a:rPr>
                                <m:t>𝒏</m:t>
                              </m:r>
                              <m:r>
                                <a:rPr lang="en-US" sz="4400" b="1">
                                  <a:latin typeface="Cambria Math"/>
                                </a:rPr>
                                <m:t>=</m:t>
                              </m:r>
                              <m:r>
                                <a:rPr lang="en-US" sz="4400" b="1" i="1">
                                  <a:latin typeface="Cambria Math"/>
                                </a:rPr>
                                <m:t>−</m:t>
                              </m:r>
                              <m:r>
                                <a:rPr lang="en-US" sz="4400" b="1" i="1">
                                  <a:latin typeface="Cambria Math"/>
                                </a:rPr>
                                <m:t>𝟓𝟎</m:t>
                              </m:r>
                              <m:r>
                                <a:rPr lang="en-US" sz="4400" b="1">
                                  <a:latin typeface="Cambria Math"/>
                                </a:rPr>
                                <m:t>(</m:t>
                              </m:r>
                              <m:r>
                                <a:rPr lang="en-US" sz="4400" b="1" i="1">
                                  <a:latin typeface="Cambria Math"/>
                                </a:rPr>
                                <m:t>𝐥</m:t>
                              </m:r>
                              <m:r>
                                <a:rPr lang="en-US" sz="4400" b="1">
                                  <a:latin typeface="Cambria Math"/>
                                </a:rPr>
                                <m:t>)</m:t>
                              </m:r>
                            </m:e>
                          </m:mr>
                        </m:m>
                      </m:e>
                    </m:d>
                  </m:oMath>
                </a14:m>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8" name="Rectangle 37">
                <a:extLst>
                  <a:ext uri="{FF2B5EF4-FFF2-40B4-BE49-F238E27FC236}">
                    <a16:creationId xmlns:a16="http://schemas.microsoft.com/office/drawing/2014/main" xmlns:a14="http://schemas.microsoft.com/office/drawing/2010/main" xmlns="" id="{4DF9FA10-5CA7-4B45-B3C0-3DD0B8544F00}"/>
                  </a:ext>
                </a:extLst>
              </p:cNvPr>
              <p:cNvSpPr>
                <a:spLocks noRot="1" noChangeAspect="1" noMove="1" noResize="1" noEditPoints="1" noAdjustHandles="1" noChangeArrowheads="1" noChangeShapeType="1" noTextEdit="1"/>
              </p:cNvSpPr>
              <p:nvPr/>
            </p:nvSpPr>
            <p:spPr>
              <a:xfrm>
                <a:off x="11619010" y="10642170"/>
                <a:ext cx="11317190" cy="1400192"/>
              </a:xfrm>
              <a:prstGeom prst="rect">
                <a:avLst/>
              </a:prstGeom>
              <a:blipFill rotWithShape="1">
                <a:blip r:embed="rId3"/>
                <a:stretch>
                  <a:fillRect r="-108"/>
                </a:stretch>
              </a:blipFill>
            </p:spPr>
            <p:txBody>
              <a:bodyPr/>
              <a:lstStyle/>
              <a:p>
                <a:r>
                  <a:rPr lang="en-US">
                    <a:noFill/>
                  </a:rPr>
                  <a:t> </a:t>
                </a:r>
              </a:p>
            </p:txBody>
          </p:sp>
        </mc:Fallback>
      </mc:AlternateContent>
      <p:sp>
        <p:nvSpPr>
          <p:cNvPr id="39" name="Rectangle 38">
            <a:extLst>
              <a:ext uri="{FF2B5EF4-FFF2-40B4-BE49-F238E27FC236}">
                <a16:creationId xmlns:a16="http://schemas.microsoft.com/office/drawing/2014/main" id="{9AA1D48D-243D-419C-894E-7AED43A8DE96}"/>
              </a:ext>
            </a:extLst>
          </p:cNvPr>
          <p:cNvSpPr/>
          <p:nvPr/>
        </p:nvSpPr>
        <p:spPr>
          <a:xfrm>
            <a:off x="1865410" y="12184559"/>
            <a:ext cx="15289080" cy="769441"/>
          </a:xfrm>
          <a:prstGeom prst="rect">
            <a:avLst/>
          </a:prstGeom>
        </p:spPr>
        <p:txBody>
          <a:bodyPr wrap="square">
            <a:spAutoFit/>
          </a:bodyPr>
          <a:lstStyle/>
          <a:p>
            <a:r>
              <a:rPr lang="en-US" sz="4400" b="1" dirty="0" err="1">
                <a:latin typeface="Tahoma" panose="020B0604030504040204" pitchFamily="34" charset="0"/>
                <a:ea typeface="Tahoma" panose="020B0604030504040204" pitchFamily="34" charset="0"/>
                <a:cs typeface="Tahoma" panose="020B0604030504040204" pitchFamily="34" charset="0"/>
              </a:rPr>
              <a:t>Vậy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bạn</a:t>
            </a:r>
            <a:r>
              <a:rPr lang="en-US" sz="4400" b="1" dirty="0">
                <a:latin typeface="Tahoma" panose="020B0604030504040204" pitchFamily="34" charset="0"/>
                <a:ea typeface="Tahoma" panose="020B0604030504040204" pitchFamily="34" charset="0"/>
                <a:cs typeface="Tahoma" panose="020B0604030504040204" pitchFamily="34" charset="0"/>
              </a:rPr>
              <a:t> An </a:t>
            </a:r>
            <a:r>
              <a:rPr lang="en-US" sz="4400" b="1" dirty="0" err="1">
                <a:latin typeface="Tahoma" panose="020B0604030504040204" pitchFamily="34" charset="0"/>
                <a:ea typeface="Tahoma" panose="020B0604030504040204" pitchFamily="34" charset="0"/>
                <a:cs typeface="Tahoma" panose="020B0604030504040204" pitchFamily="34" charset="0"/>
              </a:rPr>
              <a:t>phải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thực</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hiện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kế</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hoạch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trong</a:t>
            </a:r>
            <a:r>
              <a:rPr lang="en-US" sz="4400" b="1" dirty="0">
                <a:latin typeface="Tahoma" panose="020B0604030504040204" pitchFamily="34" charset="0"/>
                <a:ea typeface="Tahoma" panose="020B0604030504040204" pitchFamily="34" charset="0"/>
                <a:cs typeface="Tahoma" panose="020B0604030504040204" pitchFamily="34" charset="0"/>
              </a:rPr>
              <a:t> 41 </a:t>
            </a:r>
            <a:r>
              <a:rPr lang="en-US" sz="4400" b="1" dirty="0" err="1">
                <a:latin typeface="Tahoma" panose="020B0604030504040204" pitchFamily="34" charset="0"/>
                <a:ea typeface="Tahoma" panose="020B0604030504040204" pitchFamily="34" charset="0"/>
                <a:cs typeface="Tahoma" panose="020B0604030504040204" pitchFamily="34" charset="0"/>
              </a:rPr>
              <a:t>ngày</a:t>
            </a:r>
            <a:r>
              <a:rPr lang="en-US" sz="4400" b="1" dirty="0">
                <a:latin typeface="Tahoma" panose="020B0604030504040204" pitchFamily="34" charset="0"/>
                <a:ea typeface="Tahoma" panose="020B0604030504040204" pitchFamily="34" charset="0"/>
                <a:cs typeface="Tahoma" panose="020B0604030504040204" pitchFamily="34" charset="0"/>
              </a:rPr>
              <a:t>.</a:t>
            </a:r>
          </a:p>
        </p:txBody>
      </p:sp>
      <p:sp>
        <p:nvSpPr>
          <p:cNvPr id="41" name="Rectangle 40">
            <a:extLst>
              <a:ext uri="{FF2B5EF4-FFF2-40B4-BE49-F238E27FC236}">
                <a16:creationId xmlns:a16="http://schemas.microsoft.com/office/drawing/2014/main" id="{8DACD3D5-C3E7-4DC6-80F1-EDB89AD9B998}"/>
              </a:ext>
            </a:extLst>
          </p:cNvPr>
          <p:cNvSpPr/>
          <p:nvPr/>
        </p:nvSpPr>
        <p:spPr>
          <a:xfrm>
            <a:off x="17021804" y="12267824"/>
            <a:ext cx="2547567" cy="769441"/>
          </a:xfrm>
          <a:prstGeom prst="rect">
            <a:avLst/>
          </a:prstGeom>
        </p:spPr>
        <p:txBody>
          <a:bodyPr wrap="square">
            <a:spAutoFit/>
          </a:bodyPr>
          <a:lstStyle/>
          <a:p>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Chọn</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C</a:t>
            </a:r>
          </a:p>
        </p:txBody>
      </p:sp>
      <p:sp>
        <p:nvSpPr>
          <p:cNvPr id="40" name="Oval 39">
            <a:extLst>
              <a:ext uri="{FF2B5EF4-FFF2-40B4-BE49-F238E27FC236}">
                <a16:creationId xmlns:a16="http://schemas.microsoft.com/office/drawing/2014/main" id="{F24D2F6E-FF4F-43AE-9BE8-09A1B3C52426}"/>
              </a:ext>
            </a:extLst>
          </p:cNvPr>
          <p:cNvSpPr/>
          <p:nvPr/>
        </p:nvSpPr>
        <p:spPr>
          <a:xfrm>
            <a:off x="13716000" y="7712263"/>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400" b="1">
                <a:latin typeface="Tahoma" pitchFamily="34" charset="0"/>
                <a:ea typeface="Tahoma" pitchFamily="34" charset="0"/>
                <a:cs typeface="Tahoma" pitchFamily="34" charset="0"/>
              </a:rPr>
              <a:t>C</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9116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par>
                                <p:cTn id="11" presetID="22" presetClass="entr" presetSubtype="8"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150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left)">
                                      <p:cBhvr>
                                        <p:cTn id="28" dur="500"/>
                                        <p:tgtEl>
                                          <p:spTgt spid="3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left)">
                                      <p:cBhvr>
                                        <p:cTn id="33" dur="500"/>
                                        <p:tgtEl>
                                          <p:spTgt spid="3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wipe(left)">
                                      <p:cBhvr>
                                        <p:cTn id="38" dur="500"/>
                                        <p:tgtEl>
                                          <p:spTgt spid="4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wipe(left)">
                                      <p:cBhvr>
                                        <p:cTn id="4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6" grpId="0"/>
      <p:bldP spid="38" grpId="0"/>
      <p:bldP spid="39" grpId="0"/>
      <p:bldP spid="41" grpId="0"/>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Rounded Rectangle 2"/>
              <p:cNvSpPr/>
              <p:nvPr/>
            </p:nvSpPr>
            <p:spPr>
              <a:xfrm>
                <a:off x="8909514" y="7315200"/>
                <a:ext cx="7479371" cy="1972621"/>
              </a:xfrm>
              <a:prstGeom prst="roundRect">
                <a:avLst/>
              </a:prstGeom>
              <a:solidFill>
                <a:schemeClr val="accent6">
                  <a:lumMod val="60000"/>
                  <a:lumOff val="40000"/>
                </a:schemeClr>
              </a:solidFill>
              <a:ln w="57150" cap="flat" cmpd="sng" algn="ctr">
                <a:solidFill>
                  <a:schemeClr val="accent6">
                    <a:lumMod val="50000"/>
                  </a:schemeClr>
                </a:solid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14:m>
                  <m:oMath xmlns:m="http://schemas.openxmlformats.org/officeDocument/2006/math">
                    <m:sSub>
                      <m:sSubPr>
                        <m:ctrlPr>
                          <a:rPr lang="en-US" sz="4400" b="1" i="1" smtClean="0">
                            <a:solidFill>
                              <a:schemeClr val="tx1"/>
                            </a:solidFill>
                            <a:latin typeface="Cambria Math" panose="02040503050406030204" pitchFamily="18" charset="0"/>
                          </a:rPr>
                        </m:ctrlPr>
                      </m:sSubPr>
                      <m:e>
                        <m:r>
                          <a:rPr lang="vi-VN" sz="4400" b="1" i="1">
                            <a:solidFill>
                              <a:schemeClr val="tx1"/>
                            </a:solidFill>
                            <a:latin typeface="Cambria Math" panose="02040503050406030204" pitchFamily="18" charset="0"/>
                          </a:rPr>
                          <m:t>𝒖</m:t>
                        </m:r>
                      </m:e>
                      <m:sub>
                        <m:r>
                          <a:rPr lang="vi-VN" sz="4400" b="1" i="1">
                            <a:solidFill>
                              <a:schemeClr val="tx1"/>
                            </a:solidFill>
                            <a:latin typeface="Cambria Math" panose="02040503050406030204" pitchFamily="18" charset="0"/>
                          </a:rPr>
                          <m:t>𝒌</m:t>
                        </m:r>
                      </m:sub>
                    </m:sSub>
                    <m:r>
                      <a:rPr lang="vi-VN" sz="4400" b="1" i="1">
                        <a:solidFill>
                          <a:schemeClr val="tx1"/>
                        </a:solidFill>
                        <a:latin typeface="Cambria Math" panose="02040503050406030204" pitchFamily="18" charset="0"/>
                      </a:rPr>
                      <m:t>=</m:t>
                    </m:r>
                    <m:f>
                      <m:fPr>
                        <m:ctrlPr>
                          <a:rPr lang="en-US" sz="4400" b="1" i="1">
                            <a:solidFill>
                              <a:schemeClr val="tx1"/>
                            </a:solidFill>
                            <a:latin typeface="Cambria Math" panose="02040503050406030204" pitchFamily="18" charset="0"/>
                          </a:rPr>
                        </m:ctrlPr>
                      </m:fPr>
                      <m:num>
                        <m:sSub>
                          <m:sSubPr>
                            <m:ctrlPr>
                              <a:rPr lang="en-US" sz="4400" b="1" i="1">
                                <a:solidFill>
                                  <a:schemeClr val="tx1"/>
                                </a:solidFill>
                                <a:latin typeface="Cambria Math" panose="02040503050406030204" pitchFamily="18" charset="0"/>
                              </a:rPr>
                            </m:ctrlPr>
                          </m:sSubPr>
                          <m:e>
                            <m:r>
                              <a:rPr lang="vi-VN" sz="4400" b="1" i="1">
                                <a:solidFill>
                                  <a:schemeClr val="tx1"/>
                                </a:solidFill>
                                <a:latin typeface="Cambria Math" panose="02040503050406030204" pitchFamily="18" charset="0"/>
                              </a:rPr>
                              <m:t>𝒖</m:t>
                            </m:r>
                          </m:e>
                          <m:sub>
                            <m:r>
                              <a:rPr lang="vi-VN" sz="4400" b="1" i="1">
                                <a:solidFill>
                                  <a:schemeClr val="tx1"/>
                                </a:solidFill>
                                <a:latin typeface="Cambria Math" panose="02040503050406030204" pitchFamily="18" charset="0"/>
                              </a:rPr>
                              <m:t>𝒌</m:t>
                            </m:r>
                            <m:r>
                              <a:rPr lang="vi-VN" sz="4400" b="1" i="1">
                                <a:solidFill>
                                  <a:schemeClr val="tx1"/>
                                </a:solidFill>
                                <a:latin typeface="Cambria Math" panose="02040503050406030204" pitchFamily="18" charset="0"/>
                              </a:rPr>
                              <m:t>−</m:t>
                            </m:r>
                            <m:r>
                              <a:rPr lang="vi-VN" sz="4400" b="1" i="1">
                                <a:solidFill>
                                  <a:schemeClr val="tx1"/>
                                </a:solidFill>
                                <a:latin typeface="Cambria Math" panose="02040503050406030204" pitchFamily="18" charset="0"/>
                              </a:rPr>
                              <m:t>𝟏</m:t>
                            </m:r>
                          </m:sub>
                        </m:sSub>
                        <m:r>
                          <a:rPr lang="vi-VN" sz="4400" b="1" i="1">
                            <a:solidFill>
                              <a:schemeClr val="tx1"/>
                            </a:solidFill>
                            <a:latin typeface="Cambria Math" panose="02040503050406030204" pitchFamily="18" charset="0"/>
                          </a:rPr>
                          <m:t>+</m:t>
                        </m:r>
                        <m:sSub>
                          <m:sSubPr>
                            <m:ctrlPr>
                              <a:rPr lang="en-US" sz="4400" b="1" i="1">
                                <a:solidFill>
                                  <a:schemeClr val="tx1"/>
                                </a:solidFill>
                                <a:latin typeface="Cambria Math" panose="02040503050406030204" pitchFamily="18" charset="0"/>
                              </a:rPr>
                            </m:ctrlPr>
                          </m:sSubPr>
                          <m:e>
                            <m:r>
                              <a:rPr lang="vi-VN" sz="4400" b="1" i="1">
                                <a:solidFill>
                                  <a:schemeClr val="tx1"/>
                                </a:solidFill>
                                <a:latin typeface="Cambria Math" panose="02040503050406030204" pitchFamily="18" charset="0"/>
                              </a:rPr>
                              <m:t>𝒖</m:t>
                            </m:r>
                          </m:e>
                          <m:sub>
                            <m:r>
                              <a:rPr lang="vi-VN" sz="4400" b="1" i="1">
                                <a:solidFill>
                                  <a:schemeClr val="tx1"/>
                                </a:solidFill>
                                <a:latin typeface="Cambria Math" panose="02040503050406030204" pitchFamily="18" charset="0"/>
                              </a:rPr>
                              <m:t>𝒌</m:t>
                            </m:r>
                            <m:r>
                              <a:rPr lang="vi-VN" sz="4400" b="1" i="1">
                                <a:solidFill>
                                  <a:schemeClr val="tx1"/>
                                </a:solidFill>
                                <a:latin typeface="Cambria Math" panose="02040503050406030204" pitchFamily="18" charset="0"/>
                              </a:rPr>
                              <m:t>+</m:t>
                            </m:r>
                            <m:r>
                              <a:rPr lang="vi-VN" sz="4400" b="1" i="1">
                                <a:solidFill>
                                  <a:schemeClr val="tx1"/>
                                </a:solidFill>
                                <a:latin typeface="Cambria Math" panose="02040503050406030204" pitchFamily="18" charset="0"/>
                              </a:rPr>
                              <m:t>𝟏</m:t>
                            </m:r>
                          </m:sub>
                        </m:sSub>
                      </m:num>
                      <m:den>
                        <m:r>
                          <a:rPr lang="vi-VN" sz="4400" b="1" i="1">
                            <a:solidFill>
                              <a:schemeClr val="tx1"/>
                            </a:solidFill>
                            <a:latin typeface="Cambria Math" panose="02040503050406030204" pitchFamily="18" charset="0"/>
                          </a:rPr>
                          <m:t>𝟐</m:t>
                        </m:r>
                      </m:den>
                    </m:f>
                  </m:oMath>
                </a14:m>
                <a:r>
                  <a:rPr lang="vi-VN" sz="4400" b="1" i="1" dirty="0">
                    <a:solidFill>
                      <a:schemeClr val="tx1"/>
                    </a:solidFill>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r>
                      <a:rPr lang="vi-VN" sz="4400" b="1" i="1">
                        <a:solidFill>
                          <a:schemeClr val="tx1"/>
                        </a:solidFill>
                        <a:latin typeface="Cambria Math" panose="02040503050406030204" pitchFamily="18" charset="0"/>
                      </a:rPr>
                      <m:t>𝒌</m:t>
                    </m:r>
                    <m:r>
                      <a:rPr lang="vi-VN" sz="4400" b="1" i="1">
                        <a:solidFill>
                          <a:schemeClr val="tx1"/>
                        </a:solidFill>
                        <a:latin typeface="Cambria Math" panose="02040503050406030204" pitchFamily="18" charset="0"/>
                      </a:rPr>
                      <m:t>≥</m:t>
                    </m:r>
                    <m:r>
                      <a:rPr lang="vi-VN" sz="4400" b="1" i="1">
                        <a:solidFill>
                          <a:schemeClr val="tx1"/>
                        </a:solidFill>
                        <a:latin typeface="Cambria Math" panose="02040503050406030204" pitchFamily="18" charset="0"/>
                      </a:rPr>
                      <m:t>𝟐</m:t>
                    </m:r>
                  </m:oMath>
                </a14:m>
                <a:endParaRPr lang="en-US" sz="4400" b="1" i="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mc:Choice>
        <mc:Fallback>
          <p:sp>
            <p:nvSpPr>
              <p:cNvPr id="3" name="Rounded Rectangle 2"/>
              <p:cNvSpPr>
                <a:spLocks noRot="1" noChangeAspect="1" noMove="1" noResize="1" noEditPoints="1" noAdjustHandles="1" noChangeArrowheads="1" noChangeShapeType="1" noTextEdit="1"/>
              </p:cNvSpPr>
              <p:nvPr/>
            </p:nvSpPr>
            <p:spPr>
              <a:xfrm>
                <a:off x="8909514" y="7315200"/>
                <a:ext cx="7479371" cy="1972621"/>
              </a:xfrm>
              <a:prstGeom prst="roundRect">
                <a:avLst/>
              </a:prstGeom>
              <a:blipFill>
                <a:blip r:embed="rId2"/>
                <a:stretch>
                  <a:fillRect/>
                </a:stretch>
              </a:blipFill>
              <a:ln w="57150" cap="flat" cmpd="sng" algn="ctr">
                <a:solidFill>
                  <a:schemeClr val="accent6">
                    <a:lumMod val="50000"/>
                  </a:schemeClr>
                </a:solidFill>
                <a:prstDash val="solid"/>
                <a:miter lim="800000"/>
              </a:ln>
              <a:effectLst>
                <a:outerShdw blurRad="107950" dist="12700" dir="5400000" algn="ctr">
                  <a:srgbClr val="000000"/>
                </a:outerShdw>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ounded Rectangle 3"/>
              <p:cNvSpPr/>
              <p:nvPr/>
            </p:nvSpPr>
            <p:spPr>
              <a:xfrm>
                <a:off x="8610600" y="5106078"/>
                <a:ext cx="8077200" cy="1599522"/>
              </a:xfrm>
              <a:prstGeom prst="roundRect">
                <a:avLst/>
              </a:prstGeom>
              <a:solidFill>
                <a:schemeClr val="accent4">
                  <a:lumMod val="40000"/>
                  <a:lumOff val="60000"/>
                </a:schemeClr>
              </a:solidFill>
              <a:ln w="57150" cap="flat" cmpd="sng" algn="ctr">
                <a:solidFill>
                  <a:srgbClr val="FF0000"/>
                </a:solid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14:m>
                  <m:oMath xmlns:m="http://schemas.openxmlformats.org/officeDocument/2006/math">
                    <m:sSub>
                      <m:sSubPr>
                        <m:ctrlPr>
                          <a:rPr lang="en-US" sz="4400" b="1" i="1" smtClean="0">
                            <a:solidFill>
                              <a:schemeClr val="tx1"/>
                            </a:solidFill>
                            <a:latin typeface="Cambria Math" panose="02040503050406030204" pitchFamily="18" charset="0"/>
                          </a:rPr>
                        </m:ctrlPr>
                      </m:sSubPr>
                      <m:e>
                        <m:r>
                          <a:rPr lang="vi-VN" sz="4400" b="1" i="1">
                            <a:solidFill>
                              <a:schemeClr val="tx1"/>
                            </a:solidFill>
                            <a:latin typeface="Cambria Math" panose="02040503050406030204" pitchFamily="18" charset="0"/>
                          </a:rPr>
                          <m:t>𝒖</m:t>
                        </m:r>
                      </m:e>
                      <m:sub>
                        <m:r>
                          <a:rPr lang="vi-VN" sz="4400" b="1" i="1">
                            <a:solidFill>
                              <a:schemeClr val="tx1"/>
                            </a:solidFill>
                            <a:latin typeface="Cambria Math" panose="02040503050406030204" pitchFamily="18" charset="0"/>
                          </a:rPr>
                          <m:t>𝒏</m:t>
                        </m:r>
                      </m:sub>
                    </m:sSub>
                    <m:r>
                      <a:rPr lang="vi-VN" sz="4400" b="1" i="1">
                        <a:solidFill>
                          <a:schemeClr val="tx1"/>
                        </a:solidFill>
                        <a:latin typeface="Cambria Math" panose="02040503050406030204" pitchFamily="18" charset="0"/>
                      </a:rPr>
                      <m:t>=</m:t>
                    </m:r>
                    <m:sSub>
                      <m:sSubPr>
                        <m:ctrlPr>
                          <a:rPr lang="en-US" sz="4400" b="1" i="1">
                            <a:solidFill>
                              <a:schemeClr val="tx1"/>
                            </a:solidFill>
                            <a:latin typeface="Cambria Math" panose="02040503050406030204" pitchFamily="18" charset="0"/>
                          </a:rPr>
                        </m:ctrlPr>
                      </m:sSubPr>
                      <m:e>
                        <m:r>
                          <a:rPr lang="vi-VN" sz="4400" b="1" i="1">
                            <a:solidFill>
                              <a:schemeClr val="tx1"/>
                            </a:solidFill>
                            <a:latin typeface="Cambria Math" panose="02040503050406030204" pitchFamily="18" charset="0"/>
                          </a:rPr>
                          <m:t>𝒖</m:t>
                        </m:r>
                      </m:e>
                      <m:sub>
                        <m:r>
                          <a:rPr lang="vi-VN" sz="4400" b="1" i="1">
                            <a:solidFill>
                              <a:schemeClr val="tx1"/>
                            </a:solidFill>
                            <a:latin typeface="Cambria Math" panose="02040503050406030204" pitchFamily="18" charset="0"/>
                          </a:rPr>
                          <m:t>𝟏</m:t>
                        </m:r>
                      </m:sub>
                    </m:sSub>
                    <m:r>
                      <a:rPr lang="vi-VN" sz="4400" b="1" i="1">
                        <a:solidFill>
                          <a:schemeClr val="tx1"/>
                        </a:solidFill>
                        <a:latin typeface="Cambria Math" panose="02040503050406030204" pitchFamily="18" charset="0"/>
                      </a:rPr>
                      <m:t>+</m:t>
                    </m:r>
                    <m:d>
                      <m:dPr>
                        <m:ctrlPr>
                          <a:rPr lang="en-US" sz="4400" b="1" i="1">
                            <a:solidFill>
                              <a:schemeClr val="tx1"/>
                            </a:solidFill>
                            <a:latin typeface="Cambria Math" panose="02040503050406030204" pitchFamily="18" charset="0"/>
                          </a:rPr>
                        </m:ctrlPr>
                      </m:dPr>
                      <m:e>
                        <m:r>
                          <a:rPr lang="vi-VN" sz="4400" b="1" i="1">
                            <a:solidFill>
                              <a:schemeClr val="tx1"/>
                            </a:solidFill>
                            <a:latin typeface="Cambria Math" panose="02040503050406030204" pitchFamily="18" charset="0"/>
                          </a:rPr>
                          <m:t>𝒏</m:t>
                        </m:r>
                        <m:r>
                          <a:rPr lang="vi-VN" sz="4400" b="1" i="1">
                            <a:solidFill>
                              <a:schemeClr val="tx1"/>
                            </a:solidFill>
                            <a:latin typeface="Cambria Math" panose="02040503050406030204" pitchFamily="18" charset="0"/>
                          </a:rPr>
                          <m:t>−</m:t>
                        </m:r>
                        <m:r>
                          <a:rPr lang="vi-VN" sz="4400" b="1" i="1">
                            <a:solidFill>
                              <a:schemeClr val="tx1"/>
                            </a:solidFill>
                            <a:latin typeface="Cambria Math" panose="02040503050406030204" pitchFamily="18" charset="0"/>
                          </a:rPr>
                          <m:t>𝟏</m:t>
                        </m:r>
                      </m:e>
                    </m:d>
                    <m:r>
                      <a:rPr lang="vi-VN" sz="4400" b="1" i="1">
                        <a:solidFill>
                          <a:schemeClr val="tx1"/>
                        </a:solidFill>
                        <a:latin typeface="Cambria Math" panose="02040503050406030204" pitchFamily="18" charset="0"/>
                      </a:rPr>
                      <m:t>𝒅</m:t>
                    </m:r>
                  </m:oMath>
                </a14:m>
                <a:r>
                  <a:rPr lang="vi-VN" sz="4400" b="1" i="1" dirty="0">
                    <a:solidFill>
                      <a:schemeClr val="tx1"/>
                    </a:solidFill>
                    <a:latin typeface="Tahoma" panose="020B0604030504040204" pitchFamily="34" charset="0"/>
                    <a:ea typeface="Tahoma" panose="020B0604030504040204" pitchFamily="34" charset="0"/>
                    <a:cs typeface="Tahoma" panose="020B0604030504040204" pitchFamily="34" charset="0"/>
                  </a:rPr>
                  <a:t> với </a:t>
                </a:r>
                <a14:m>
                  <m:oMath xmlns:m="http://schemas.openxmlformats.org/officeDocument/2006/math">
                    <m:r>
                      <a:rPr lang="vi-VN" sz="4400" b="1" i="1">
                        <a:solidFill>
                          <a:schemeClr val="tx1"/>
                        </a:solidFill>
                        <a:latin typeface="Cambria Math" panose="02040503050406030204" pitchFamily="18" charset="0"/>
                      </a:rPr>
                      <m:t>𝒏</m:t>
                    </m:r>
                    <m:r>
                      <a:rPr lang="vi-VN" sz="4400" b="1" i="1">
                        <a:solidFill>
                          <a:schemeClr val="tx1"/>
                        </a:solidFill>
                        <a:latin typeface="Cambria Math" panose="02040503050406030204" pitchFamily="18" charset="0"/>
                      </a:rPr>
                      <m:t>≥</m:t>
                    </m:r>
                    <m:r>
                      <a:rPr lang="vi-VN" sz="4400" b="1" i="1">
                        <a:solidFill>
                          <a:schemeClr val="tx1"/>
                        </a:solidFill>
                        <a:latin typeface="Cambria Math" panose="02040503050406030204" pitchFamily="18" charset="0"/>
                      </a:rPr>
                      <m:t>𝟐</m:t>
                    </m:r>
                  </m:oMath>
                </a14:m>
                <a:endParaRPr lang="en-US" sz="4400" b="1" i="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mc:Choice>
        <mc:Fallback>
          <p:sp>
            <p:nvSpPr>
              <p:cNvPr id="4" name="Rounded Rectangle 3"/>
              <p:cNvSpPr>
                <a:spLocks noRot="1" noChangeAspect="1" noMove="1" noResize="1" noEditPoints="1" noAdjustHandles="1" noChangeArrowheads="1" noChangeShapeType="1" noTextEdit="1"/>
              </p:cNvSpPr>
              <p:nvPr/>
            </p:nvSpPr>
            <p:spPr>
              <a:xfrm>
                <a:off x="8610600" y="5106078"/>
                <a:ext cx="8077200" cy="1599522"/>
              </a:xfrm>
              <a:prstGeom prst="roundRect">
                <a:avLst/>
              </a:prstGeom>
              <a:blipFill>
                <a:blip r:embed="rId3"/>
                <a:stretch>
                  <a:fillRect/>
                </a:stretch>
              </a:blipFill>
              <a:ln w="57150" cap="flat" cmpd="sng" algn="ctr">
                <a:solidFill>
                  <a:srgbClr val="FF0000"/>
                </a:solidFill>
                <a:prstDash val="solid"/>
                <a:miter lim="800000"/>
              </a:ln>
              <a:effectLst>
                <a:outerShdw blurRad="107950" dist="12700" dir="5400000" algn="ctr">
                  <a:srgbClr val="000000"/>
                </a:outerShdw>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ounded Rectangle 4"/>
              <p:cNvSpPr/>
              <p:nvPr/>
            </p:nvSpPr>
            <p:spPr>
              <a:xfrm>
                <a:off x="4572000" y="2698277"/>
                <a:ext cx="16687800" cy="1645123"/>
              </a:xfrm>
              <a:prstGeom prst="roundRect">
                <a:avLst/>
              </a:prstGeom>
              <a:solidFill>
                <a:schemeClr val="accent6">
                  <a:lumMod val="20000"/>
                  <a:lumOff val="80000"/>
                </a:schemeClr>
              </a:solidFill>
              <a:ln w="57150" cap="flat" cmpd="sng" algn="ctr">
                <a:solidFill>
                  <a:srgbClr val="3333FF"/>
                </a:solid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vi-VN" sz="4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Dãy </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số </a:t>
                </a:r>
                <a14:m>
                  <m:oMath xmlns:m="http://schemas.openxmlformats.org/officeDocument/2006/math">
                    <m:d>
                      <m:dPr>
                        <m:ctrlPr>
                          <a:rPr lang="en-US" sz="4400" b="1" i="1">
                            <a:solidFill>
                              <a:schemeClr val="tx1"/>
                            </a:solidFill>
                            <a:latin typeface="Cambria Math" panose="02040503050406030204" pitchFamily="18" charset="0"/>
                          </a:rPr>
                        </m:ctrlPr>
                      </m:dPr>
                      <m:e>
                        <m:sSub>
                          <m:sSubPr>
                            <m:ctrlPr>
                              <a:rPr lang="en-US" sz="4400" b="1" i="1">
                                <a:solidFill>
                                  <a:schemeClr val="tx1"/>
                                </a:solidFill>
                                <a:latin typeface="Cambria Math" panose="02040503050406030204" pitchFamily="18" charset="0"/>
                              </a:rPr>
                            </m:ctrlPr>
                          </m:sSubPr>
                          <m:e>
                            <m:r>
                              <a:rPr lang="vi-VN" sz="4400" b="1" i="1">
                                <a:solidFill>
                                  <a:schemeClr val="tx1"/>
                                </a:solidFill>
                                <a:latin typeface="Cambria Math" panose="02040503050406030204" pitchFamily="18" charset="0"/>
                              </a:rPr>
                              <m:t>𝒖</m:t>
                            </m:r>
                          </m:e>
                          <m:sub>
                            <m:r>
                              <a:rPr lang="vi-VN" sz="4400" b="1" i="1">
                                <a:solidFill>
                                  <a:schemeClr val="tx1"/>
                                </a:solidFill>
                                <a:latin typeface="Cambria Math" panose="02040503050406030204" pitchFamily="18" charset="0"/>
                              </a:rPr>
                              <m:t>𝒏</m:t>
                            </m:r>
                          </m:sub>
                        </m:sSub>
                      </m:e>
                    </m:d>
                  </m:oMath>
                </a14:m>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vi-VN" sz="4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là c</a:t>
                </a:r>
                <a:r>
                  <a:rPr lang="en-US" sz="4400" b="1"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sc</a:t>
                </a:r>
                <a:r>
                  <a:rPr lang="vi-VN" sz="4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solidFill>
                              <a:schemeClr val="tx1"/>
                            </a:solidFill>
                            <a:latin typeface="Cambria Math" panose="02040503050406030204" pitchFamily="18" charset="0"/>
                          </a:rPr>
                        </m:ctrlPr>
                      </m:sSubPr>
                      <m:e>
                        <m:r>
                          <a:rPr lang="en-US" sz="4400" b="1" i="1">
                            <a:solidFill>
                              <a:schemeClr val="tx1"/>
                            </a:solidFill>
                            <a:latin typeface="Cambria Math"/>
                          </a:rPr>
                          <m:t>⇔</m:t>
                        </m:r>
                        <m:r>
                          <a:rPr lang="vi-VN" sz="4400" b="1" i="1">
                            <a:solidFill>
                              <a:schemeClr val="tx1"/>
                            </a:solidFill>
                            <a:latin typeface="Cambria Math" panose="02040503050406030204" pitchFamily="18" charset="0"/>
                          </a:rPr>
                          <m:t>𝒖</m:t>
                        </m:r>
                      </m:e>
                      <m:sub>
                        <m:r>
                          <a:rPr lang="vi-VN" sz="4400" b="1" i="1">
                            <a:solidFill>
                              <a:schemeClr val="tx1"/>
                            </a:solidFill>
                            <a:latin typeface="Cambria Math" panose="02040503050406030204" pitchFamily="18" charset="0"/>
                          </a:rPr>
                          <m:t>𝒏</m:t>
                        </m:r>
                        <m:r>
                          <a:rPr lang="vi-VN" sz="4400" b="1" i="1">
                            <a:solidFill>
                              <a:schemeClr val="tx1"/>
                            </a:solidFill>
                            <a:latin typeface="Cambria Math" panose="02040503050406030204" pitchFamily="18" charset="0"/>
                          </a:rPr>
                          <m:t>+</m:t>
                        </m:r>
                        <m:r>
                          <a:rPr lang="vi-VN" sz="4400" b="1" i="1">
                            <a:solidFill>
                              <a:schemeClr val="tx1"/>
                            </a:solidFill>
                            <a:latin typeface="Cambria Math" panose="02040503050406030204" pitchFamily="18" charset="0"/>
                          </a:rPr>
                          <m:t>𝟏</m:t>
                        </m:r>
                      </m:sub>
                    </m:sSub>
                    <m:r>
                      <a:rPr lang="vi-VN" sz="4400" b="1" i="1">
                        <a:solidFill>
                          <a:schemeClr val="tx1"/>
                        </a:solidFill>
                        <a:latin typeface="Cambria Math" panose="02040503050406030204" pitchFamily="18" charset="0"/>
                      </a:rPr>
                      <m:t>=</m:t>
                    </m:r>
                    <m:sSub>
                      <m:sSubPr>
                        <m:ctrlPr>
                          <a:rPr lang="en-US" sz="4400" b="1" i="1">
                            <a:solidFill>
                              <a:schemeClr val="tx1"/>
                            </a:solidFill>
                            <a:latin typeface="Cambria Math" panose="02040503050406030204" pitchFamily="18" charset="0"/>
                          </a:rPr>
                        </m:ctrlPr>
                      </m:sSubPr>
                      <m:e>
                        <m:r>
                          <a:rPr lang="vi-VN" sz="4400" b="1" i="1">
                            <a:solidFill>
                              <a:schemeClr val="tx1"/>
                            </a:solidFill>
                            <a:latin typeface="Cambria Math" panose="02040503050406030204" pitchFamily="18" charset="0"/>
                          </a:rPr>
                          <m:t>𝒖</m:t>
                        </m:r>
                      </m:e>
                      <m:sub>
                        <m:r>
                          <a:rPr lang="vi-VN" sz="4400" b="1" i="1">
                            <a:solidFill>
                              <a:schemeClr val="tx1"/>
                            </a:solidFill>
                            <a:latin typeface="Cambria Math" panose="02040503050406030204" pitchFamily="18" charset="0"/>
                          </a:rPr>
                          <m:t>𝒏</m:t>
                        </m:r>
                      </m:sub>
                    </m:sSub>
                    <m:r>
                      <a:rPr lang="vi-VN" sz="4400" b="1" i="1">
                        <a:solidFill>
                          <a:schemeClr val="tx1"/>
                        </a:solidFill>
                        <a:latin typeface="Cambria Math" panose="02040503050406030204" pitchFamily="18" charset="0"/>
                      </a:rPr>
                      <m:t>+</m:t>
                    </m:r>
                    <m:r>
                      <a:rPr lang="vi-VN" sz="4400" b="1" i="1">
                        <a:solidFill>
                          <a:schemeClr val="tx1"/>
                        </a:solidFill>
                        <a:latin typeface="Cambria Math" panose="02040503050406030204" pitchFamily="18" charset="0"/>
                      </a:rPr>
                      <m:t>𝒅</m:t>
                    </m:r>
                    <m:r>
                      <a:rPr lang="vi-VN" sz="4400" b="1" i="1">
                        <a:solidFill>
                          <a:schemeClr val="tx1"/>
                        </a:solidFill>
                        <a:latin typeface="Cambria Math" panose="02040503050406030204" pitchFamily="18" charset="0"/>
                      </a:rPr>
                      <m:t>,∀</m:t>
                    </m:r>
                    <m:r>
                      <a:rPr lang="vi-VN" sz="4400" b="1" i="1">
                        <a:solidFill>
                          <a:schemeClr val="tx1"/>
                        </a:solidFill>
                        <a:latin typeface="Cambria Math" panose="02040503050406030204" pitchFamily="18" charset="0"/>
                      </a:rPr>
                      <m:t>𝒏</m:t>
                    </m:r>
                    <m:r>
                      <a:rPr lang="vi-VN" sz="4400" b="1" i="1">
                        <a:solidFill>
                          <a:schemeClr val="tx1"/>
                        </a:solidFill>
                        <a:latin typeface="Cambria Math" panose="02040503050406030204" pitchFamily="18" charset="0"/>
                      </a:rPr>
                      <m:t>≥</m:t>
                    </m:r>
                    <m:r>
                      <a:rPr lang="vi-VN" sz="4400" b="1" i="1">
                        <a:solidFill>
                          <a:schemeClr val="tx1"/>
                        </a:solidFill>
                        <a:latin typeface="Cambria Math" panose="02040503050406030204" pitchFamily="18" charset="0"/>
                      </a:rPr>
                      <m:t>𝟏</m:t>
                    </m:r>
                  </m:oMath>
                </a14:m>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vi-VN" sz="4400" b="1" i="1">
                        <a:solidFill>
                          <a:schemeClr val="tx1"/>
                        </a:solidFill>
                        <a:latin typeface="Cambria Math" panose="02040503050406030204" pitchFamily="18" charset="0"/>
                      </a:rPr>
                      <m:t>𝒅</m:t>
                    </m:r>
                  </m:oMath>
                </a14:m>
                <a:r>
                  <a:rPr lang="vi-VN" sz="4400" b="1" i="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không </a:t>
                </a:r>
                <a:r>
                  <a:rPr lang="vi-VN" sz="4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đổi</a:t>
                </a:r>
                <a:r>
                  <a:rPr lang="vi-VN" sz="4400" b="1" dirty="0">
                    <a:solidFill>
                      <a:schemeClr val="tx1"/>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solidFill>
                              <a:schemeClr val="tx1"/>
                            </a:solidFill>
                            <a:latin typeface="Cambria Math" panose="02040503050406030204" pitchFamily="18" charset="0"/>
                          </a:rPr>
                        </m:ctrlPr>
                      </m:dPr>
                      <m:e>
                        <m:r>
                          <a:rPr lang="vi-VN" sz="4400" b="1" i="0">
                            <a:solidFill>
                              <a:schemeClr val="tx1"/>
                            </a:solidFill>
                            <a:latin typeface="Cambria Math" panose="02040503050406030204" pitchFamily="18" charset="0"/>
                          </a:rPr>
                          <m:t>𝟏</m:t>
                        </m:r>
                      </m:e>
                    </m:d>
                  </m:oMath>
                </a14:m>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p:sp>
            <p:nvSpPr>
              <p:cNvPr id="5" name="Rounded Rectangle 4"/>
              <p:cNvSpPr>
                <a:spLocks noRot="1" noChangeAspect="1" noMove="1" noResize="1" noEditPoints="1" noAdjustHandles="1" noChangeArrowheads="1" noChangeShapeType="1" noTextEdit="1"/>
              </p:cNvSpPr>
              <p:nvPr/>
            </p:nvSpPr>
            <p:spPr>
              <a:xfrm>
                <a:off x="4572000" y="2698277"/>
                <a:ext cx="16687800" cy="1645123"/>
              </a:xfrm>
              <a:prstGeom prst="roundRect">
                <a:avLst/>
              </a:prstGeom>
              <a:blipFill>
                <a:blip r:embed="rId4"/>
                <a:stretch>
                  <a:fillRect/>
                </a:stretch>
              </a:blipFill>
              <a:ln w="57150" cap="flat" cmpd="sng" algn="ctr">
                <a:solidFill>
                  <a:srgbClr val="3333FF"/>
                </a:solidFill>
                <a:prstDash val="solid"/>
                <a:miter lim="800000"/>
              </a:ln>
              <a:effectLst>
                <a:outerShdw blurRad="107950" dist="12700" dir="5400000" algn="ctr">
                  <a:srgbClr val="000000"/>
                </a:outerShdw>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Rounded Rectangle 33">
                <a:extLst>
                  <a:ext uri="{FF2B5EF4-FFF2-40B4-BE49-F238E27FC236}">
                    <a16:creationId xmlns:a16="http://schemas.microsoft.com/office/drawing/2014/main" id="{0D1EF5AA-F614-4CDE-9679-0A81A296B8A0}"/>
                  </a:ext>
                </a:extLst>
              </p:cNvPr>
              <p:cNvSpPr/>
              <p:nvPr/>
            </p:nvSpPr>
            <p:spPr>
              <a:xfrm>
                <a:off x="8991600" y="9880856"/>
                <a:ext cx="7544288" cy="3276600"/>
              </a:xfrm>
              <a:prstGeom prst="roundRect">
                <a:avLst/>
              </a:prstGeom>
              <a:solidFill>
                <a:schemeClr val="accent5">
                  <a:lumMod val="40000"/>
                  <a:lumOff val="60000"/>
                </a:schemeClr>
              </a:solidFill>
              <a:ln w="57150" cap="flat" cmpd="sng" algn="ctr">
                <a:solidFill>
                  <a:srgbClr val="270F6B"/>
                </a:solidFill>
                <a:prstDash val="solid"/>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14:m>
                  <m:oMathPara xmlns:m="http://schemas.openxmlformats.org/officeDocument/2006/math">
                    <m:oMathParaPr>
                      <m:jc m:val="centerGroup"/>
                    </m:oMathParaPr>
                    <m:oMath xmlns:m="http://schemas.openxmlformats.org/officeDocument/2006/math">
                      <m:sSub>
                        <m:sSubPr>
                          <m:ctrlPr>
                            <a:rPr lang="en-US" sz="4400" b="1" i="1" smtClean="0">
                              <a:solidFill>
                                <a:schemeClr val="tx1"/>
                              </a:solidFill>
                              <a:latin typeface="Cambria Math" panose="02040503050406030204" pitchFamily="18" charset="0"/>
                            </a:rPr>
                          </m:ctrlPr>
                        </m:sSubPr>
                        <m:e>
                          <m:r>
                            <a:rPr lang="vi-VN" sz="4400" b="1" i="1">
                              <a:solidFill>
                                <a:schemeClr val="tx1"/>
                              </a:solidFill>
                              <a:latin typeface="Cambria Math" panose="02040503050406030204" pitchFamily="18" charset="0"/>
                            </a:rPr>
                            <m:t>𝑺</m:t>
                          </m:r>
                        </m:e>
                        <m:sub>
                          <m:r>
                            <a:rPr lang="vi-VN" sz="4400" b="1" i="1">
                              <a:solidFill>
                                <a:schemeClr val="tx1"/>
                              </a:solidFill>
                              <a:latin typeface="Cambria Math" panose="02040503050406030204" pitchFamily="18" charset="0"/>
                            </a:rPr>
                            <m:t>𝒏</m:t>
                          </m:r>
                        </m:sub>
                      </m:sSub>
                      <m:r>
                        <a:rPr lang="vi-VN" sz="4400" b="1" i="1">
                          <a:solidFill>
                            <a:schemeClr val="tx1"/>
                          </a:solidFill>
                          <a:latin typeface="Cambria Math" panose="02040503050406030204" pitchFamily="18" charset="0"/>
                        </a:rPr>
                        <m:t>=</m:t>
                      </m:r>
                      <m:f>
                        <m:fPr>
                          <m:ctrlPr>
                            <a:rPr lang="en-US" sz="4400" b="1" i="1">
                              <a:solidFill>
                                <a:schemeClr val="tx1"/>
                              </a:solidFill>
                              <a:latin typeface="Cambria Math" panose="02040503050406030204" pitchFamily="18" charset="0"/>
                            </a:rPr>
                          </m:ctrlPr>
                        </m:fPr>
                        <m:num>
                          <m:r>
                            <a:rPr lang="vi-VN" sz="4400" b="1" i="1">
                              <a:solidFill>
                                <a:schemeClr val="tx1"/>
                              </a:solidFill>
                              <a:latin typeface="Cambria Math" panose="02040503050406030204" pitchFamily="18" charset="0"/>
                            </a:rPr>
                            <m:t>𝒏</m:t>
                          </m:r>
                          <m:d>
                            <m:dPr>
                              <m:ctrlPr>
                                <a:rPr lang="en-US" sz="4400" b="1" i="1">
                                  <a:solidFill>
                                    <a:schemeClr val="tx1"/>
                                  </a:solidFill>
                                  <a:latin typeface="Cambria Math" panose="02040503050406030204" pitchFamily="18" charset="0"/>
                                </a:rPr>
                              </m:ctrlPr>
                            </m:dPr>
                            <m:e>
                              <m:sSub>
                                <m:sSubPr>
                                  <m:ctrlPr>
                                    <a:rPr lang="en-US" sz="4400" b="1" i="1">
                                      <a:solidFill>
                                        <a:schemeClr val="tx1"/>
                                      </a:solidFill>
                                      <a:latin typeface="Cambria Math" panose="02040503050406030204" pitchFamily="18" charset="0"/>
                                    </a:rPr>
                                  </m:ctrlPr>
                                </m:sSubPr>
                                <m:e>
                                  <m:r>
                                    <a:rPr lang="vi-VN" sz="4400" b="1" i="1">
                                      <a:solidFill>
                                        <a:schemeClr val="tx1"/>
                                      </a:solidFill>
                                      <a:latin typeface="Cambria Math" panose="02040503050406030204" pitchFamily="18" charset="0"/>
                                    </a:rPr>
                                    <m:t>𝒖</m:t>
                                  </m:r>
                                </m:e>
                                <m:sub>
                                  <m:r>
                                    <a:rPr lang="vi-VN" sz="4400" b="1" i="1">
                                      <a:solidFill>
                                        <a:schemeClr val="tx1"/>
                                      </a:solidFill>
                                      <a:latin typeface="Cambria Math" panose="02040503050406030204" pitchFamily="18" charset="0"/>
                                    </a:rPr>
                                    <m:t>𝟏</m:t>
                                  </m:r>
                                </m:sub>
                              </m:sSub>
                              <m:r>
                                <a:rPr lang="vi-VN" sz="4400" b="1" i="1">
                                  <a:solidFill>
                                    <a:schemeClr val="tx1"/>
                                  </a:solidFill>
                                  <a:latin typeface="Cambria Math" panose="02040503050406030204" pitchFamily="18" charset="0"/>
                                </a:rPr>
                                <m:t>+</m:t>
                              </m:r>
                              <m:sSub>
                                <m:sSubPr>
                                  <m:ctrlPr>
                                    <a:rPr lang="en-US" sz="4400" b="1" i="1">
                                      <a:solidFill>
                                        <a:schemeClr val="tx1"/>
                                      </a:solidFill>
                                      <a:latin typeface="Cambria Math" panose="02040503050406030204" pitchFamily="18" charset="0"/>
                                    </a:rPr>
                                  </m:ctrlPr>
                                </m:sSubPr>
                                <m:e>
                                  <m:r>
                                    <a:rPr lang="vi-VN" sz="4400" b="1" i="1">
                                      <a:solidFill>
                                        <a:schemeClr val="tx1"/>
                                      </a:solidFill>
                                      <a:latin typeface="Cambria Math" panose="02040503050406030204" pitchFamily="18" charset="0"/>
                                    </a:rPr>
                                    <m:t>𝒖</m:t>
                                  </m:r>
                                </m:e>
                                <m:sub>
                                  <m:r>
                                    <a:rPr lang="vi-VN" sz="4400" b="1" i="1">
                                      <a:solidFill>
                                        <a:schemeClr val="tx1"/>
                                      </a:solidFill>
                                      <a:latin typeface="Cambria Math" panose="02040503050406030204" pitchFamily="18" charset="0"/>
                                    </a:rPr>
                                    <m:t>𝒏</m:t>
                                  </m:r>
                                </m:sub>
                              </m:sSub>
                            </m:e>
                          </m:d>
                        </m:num>
                        <m:den>
                          <m:r>
                            <a:rPr lang="vi-VN" sz="4400" b="1" i="1">
                              <a:solidFill>
                                <a:schemeClr val="tx1"/>
                              </a:solidFill>
                              <a:latin typeface="Cambria Math" panose="02040503050406030204" pitchFamily="18" charset="0"/>
                            </a:rPr>
                            <m:t>𝟐</m:t>
                          </m:r>
                        </m:den>
                      </m:f>
                    </m:oMath>
                  </m:oMathPara>
                </a14:m>
                <a:endParaRPr lang="en-US" sz="4400" b="1" i="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h</a:t>
                </a:r>
                <a:r>
                  <a:rPr lang="vi-VN" sz="4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oặc </a:t>
                </a:r>
                <a14:m>
                  <m:oMath xmlns:m="http://schemas.openxmlformats.org/officeDocument/2006/math">
                    <m:sSub>
                      <m:sSubPr>
                        <m:ctrlPr>
                          <a:rPr lang="en-US" sz="4400" b="1" i="1">
                            <a:solidFill>
                              <a:schemeClr val="tx1"/>
                            </a:solidFill>
                            <a:latin typeface="Cambria Math" panose="02040503050406030204" pitchFamily="18" charset="0"/>
                          </a:rPr>
                        </m:ctrlPr>
                      </m:sSubPr>
                      <m:e>
                        <m:r>
                          <a:rPr lang="vi-VN" sz="4400" b="1" i="1">
                            <a:solidFill>
                              <a:schemeClr val="tx1"/>
                            </a:solidFill>
                            <a:latin typeface="Cambria Math" panose="02040503050406030204" pitchFamily="18" charset="0"/>
                          </a:rPr>
                          <m:t>𝑺</m:t>
                        </m:r>
                      </m:e>
                      <m:sub>
                        <m:r>
                          <a:rPr lang="vi-VN" sz="4400" b="1" i="1">
                            <a:solidFill>
                              <a:schemeClr val="tx1"/>
                            </a:solidFill>
                            <a:latin typeface="Cambria Math" panose="02040503050406030204" pitchFamily="18" charset="0"/>
                          </a:rPr>
                          <m:t>𝒏</m:t>
                        </m:r>
                      </m:sub>
                    </m:sSub>
                    <m:r>
                      <a:rPr lang="vi-VN" sz="4400" b="1" i="1">
                        <a:solidFill>
                          <a:schemeClr val="tx1"/>
                        </a:solidFill>
                        <a:latin typeface="Cambria Math" panose="02040503050406030204" pitchFamily="18" charset="0"/>
                      </a:rPr>
                      <m:t>=</m:t>
                    </m:r>
                    <m:r>
                      <a:rPr lang="vi-VN" sz="4400" b="1" i="1">
                        <a:solidFill>
                          <a:schemeClr val="tx1"/>
                        </a:solidFill>
                        <a:latin typeface="Cambria Math" panose="02040503050406030204" pitchFamily="18" charset="0"/>
                      </a:rPr>
                      <m:t>𝒏</m:t>
                    </m:r>
                    <m:sSub>
                      <m:sSubPr>
                        <m:ctrlPr>
                          <a:rPr lang="en-US" sz="4400" b="1" i="1">
                            <a:solidFill>
                              <a:schemeClr val="tx1"/>
                            </a:solidFill>
                            <a:latin typeface="Cambria Math" panose="02040503050406030204" pitchFamily="18" charset="0"/>
                          </a:rPr>
                        </m:ctrlPr>
                      </m:sSubPr>
                      <m:e>
                        <m:r>
                          <a:rPr lang="vi-VN" sz="4400" b="1" i="1">
                            <a:solidFill>
                              <a:schemeClr val="tx1"/>
                            </a:solidFill>
                            <a:latin typeface="Cambria Math" panose="02040503050406030204" pitchFamily="18" charset="0"/>
                          </a:rPr>
                          <m:t>𝒖</m:t>
                        </m:r>
                      </m:e>
                      <m:sub>
                        <m:r>
                          <a:rPr lang="vi-VN" sz="4400" b="1" i="1">
                            <a:solidFill>
                              <a:schemeClr val="tx1"/>
                            </a:solidFill>
                            <a:latin typeface="Cambria Math" panose="02040503050406030204" pitchFamily="18" charset="0"/>
                          </a:rPr>
                          <m:t>𝟏</m:t>
                        </m:r>
                      </m:sub>
                    </m:sSub>
                    <m:r>
                      <a:rPr lang="vi-VN" sz="4400" b="1" i="1">
                        <a:solidFill>
                          <a:schemeClr val="tx1"/>
                        </a:solidFill>
                        <a:latin typeface="Cambria Math" panose="02040503050406030204" pitchFamily="18" charset="0"/>
                      </a:rPr>
                      <m:t>+</m:t>
                    </m:r>
                    <m:f>
                      <m:fPr>
                        <m:ctrlPr>
                          <a:rPr lang="en-US" sz="4400" b="1" i="1">
                            <a:solidFill>
                              <a:schemeClr val="tx1"/>
                            </a:solidFill>
                            <a:latin typeface="Cambria Math" panose="02040503050406030204" pitchFamily="18" charset="0"/>
                          </a:rPr>
                        </m:ctrlPr>
                      </m:fPr>
                      <m:num>
                        <m:r>
                          <a:rPr lang="vi-VN" sz="4400" b="1" i="1">
                            <a:solidFill>
                              <a:schemeClr val="tx1"/>
                            </a:solidFill>
                            <a:latin typeface="Cambria Math" panose="02040503050406030204" pitchFamily="18" charset="0"/>
                          </a:rPr>
                          <m:t>𝒏</m:t>
                        </m:r>
                        <m:d>
                          <m:dPr>
                            <m:ctrlPr>
                              <a:rPr lang="en-US" sz="4400" b="1" i="1">
                                <a:solidFill>
                                  <a:schemeClr val="tx1"/>
                                </a:solidFill>
                                <a:latin typeface="Cambria Math" panose="02040503050406030204" pitchFamily="18" charset="0"/>
                              </a:rPr>
                            </m:ctrlPr>
                          </m:dPr>
                          <m:e>
                            <m:r>
                              <a:rPr lang="vi-VN" sz="4400" b="1" i="1">
                                <a:solidFill>
                                  <a:schemeClr val="tx1"/>
                                </a:solidFill>
                                <a:latin typeface="Cambria Math" panose="02040503050406030204" pitchFamily="18" charset="0"/>
                              </a:rPr>
                              <m:t>𝒏</m:t>
                            </m:r>
                            <m:r>
                              <a:rPr lang="vi-VN" sz="4400" b="1" i="1">
                                <a:solidFill>
                                  <a:schemeClr val="tx1"/>
                                </a:solidFill>
                                <a:latin typeface="Cambria Math" panose="02040503050406030204" pitchFamily="18" charset="0"/>
                              </a:rPr>
                              <m:t>−</m:t>
                            </m:r>
                            <m:r>
                              <a:rPr lang="vi-VN" sz="4400" b="1" i="1">
                                <a:solidFill>
                                  <a:schemeClr val="tx1"/>
                                </a:solidFill>
                                <a:latin typeface="Cambria Math" panose="02040503050406030204" pitchFamily="18" charset="0"/>
                              </a:rPr>
                              <m:t>𝟏</m:t>
                            </m:r>
                          </m:e>
                        </m:d>
                        <m:r>
                          <a:rPr lang="vi-VN" sz="4400" b="1" i="1">
                            <a:solidFill>
                              <a:schemeClr val="tx1"/>
                            </a:solidFill>
                            <a:latin typeface="Cambria Math" panose="02040503050406030204" pitchFamily="18" charset="0"/>
                          </a:rPr>
                          <m:t>𝒅</m:t>
                        </m:r>
                      </m:num>
                      <m:den>
                        <m:r>
                          <a:rPr lang="vi-VN" sz="4400" b="1" i="1">
                            <a:solidFill>
                              <a:schemeClr val="tx1"/>
                            </a:solidFill>
                            <a:latin typeface="Cambria Math" panose="02040503050406030204" pitchFamily="18" charset="0"/>
                          </a:rPr>
                          <m:t>𝟐</m:t>
                        </m:r>
                      </m:den>
                    </m:f>
                  </m:oMath>
                </a14:m>
                <a:endParaRPr lang="en-US" sz="4400" b="1" i="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mc:Choice>
        <mc:Fallback>
          <p:sp>
            <p:nvSpPr>
              <p:cNvPr id="7" name="Rounded Rectangle 33">
                <a:extLst>
                  <a:ext uri="{FF2B5EF4-FFF2-40B4-BE49-F238E27FC236}">
                    <a16:creationId xmlns:a16="http://schemas.microsoft.com/office/drawing/2014/main" id="{0D1EF5AA-F614-4CDE-9679-0A81A296B8A0}"/>
                  </a:ext>
                </a:extLst>
              </p:cNvPr>
              <p:cNvSpPr>
                <a:spLocks noRot="1" noChangeAspect="1" noMove="1" noResize="1" noEditPoints="1" noAdjustHandles="1" noChangeArrowheads="1" noChangeShapeType="1" noTextEdit="1"/>
              </p:cNvSpPr>
              <p:nvPr/>
            </p:nvSpPr>
            <p:spPr>
              <a:xfrm>
                <a:off x="8991600" y="9880856"/>
                <a:ext cx="7544288" cy="3276600"/>
              </a:xfrm>
              <a:prstGeom prst="roundRect">
                <a:avLst/>
              </a:prstGeom>
              <a:blipFill>
                <a:blip r:embed="rId5"/>
                <a:stretch>
                  <a:fillRect/>
                </a:stretch>
              </a:blipFill>
              <a:ln w="57150" cap="flat" cmpd="sng" algn="ctr">
                <a:solidFill>
                  <a:srgbClr val="270F6B"/>
                </a:solidFill>
                <a:prstDash val="solid"/>
                <a:miter lim="800000"/>
              </a:ln>
              <a:effectLst>
                <a:outerShdw blurRad="107950" dist="12700" dir="5400000" algn="ctr">
                  <a:srgbClr val="000000"/>
                </a:outerShdw>
              </a:effectLst>
            </p:spPr>
            <p:txBody>
              <a:bodyPr/>
              <a:lstStyle/>
              <a:p>
                <a:r>
                  <a:rPr lang="en-US">
                    <a:noFill/>
                  </a:rPr>
                  <a:t> </a:t>
                </a:r>
              </a:p>
            </p:txBody>
          </p:sp>
        </mc:Fallback>
      </mc:AlternateContent>
      <p:sp>
        <p:nvSpPr>
          <p:cNvPr id="10" name="Rounded Rectangle 9"/>
          <p:cNvSpPr/>
          <p:nvPr/>
        </p:nvSpPr>
        <p:spPr>
          <a:xfrm>
            <a:off x="10210800" y="546930"/>
            <a:ext cx="4484111" cy="1281870"/>
          </a:xfrm>
          <a:prstGeom prst="roundRect">
            <a:avLst/>
          </a:prstGeom>
          <a:solidFill>
            <a:schemeClr val="accent4">
              <a:lumMod val="20000"/>
              <a:lumOff val="80000"/>
            </a:schemeClr>
          </a:solidFill>
          <a:ln w="57150">
            <a:solidFill>
              <a:srgbClr val="FF0000"/>
            </a:solidFill>
          </a:ln>
          <a:effectLst>
            <a:outerShdw blurRad="57150" dist="19050" dir="5400000" algn="ctr" rotWithShape="0">
              <a:srgbClr val="000000">
                <a:alpha val="63000"/>
              </a:srgbClr>
            </a:outerShdw>
          </a:effectLst>
        </p:spPr>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09">
              <a:defRPr/>
            </a:pPr>
            <a:r>
              <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rPr>
              <a:t>CẤP SỐ CỘNG</a:t>
            </a:r>
          </a:p>
        </p:txBody>
      </p:sp>
    </p:spTree>
    <p:extLst>
      <p:ext uri="{BB962C8B-B14F-4D97-AF65-F5344CB8AC3E}">
        <p14:creationId xmlns:p14="http://schemas.microsoft.com/office/powerpoint/2010/main" val="230335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21265" y="5816867"/>
            <a:ext cx="22122427" cy="7405235"/>
            <a:chOff x="1220788" y="7162800"/>
            <a:chExt cx="22124987" cy="7406092"/>
          </a:xfrm>
        </p:grpSpPr>
        <p:sp>
          <p:nvSpPr>
            <p:cNvPr id="3" name="Rounded Rectangle 2"/>
            <p:cNvSpPr/>
            <p:nvPr/>
          </p:nvSpPr>
          <p:spPr>
            <a:xfrm>
              <a:off x="1222486" y="7418548"/>
              <a:ext cx="22123289" cy="7150344"/>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60"/>
            <p:cNvGrpSpPr/>
            <p:nvPr/>
          </p:nvGrpSpPr>
          <p:grpSpPr>
            <a:xfrm>
              <a:off x="1220788" y="7162800"/>
              <a:ext cx="3305491" cy="796093"/>
              <a:chOff x="1224542" y="6305967"/>
              <a:chExt cx="3305491" cy="845462"/>
            </a:xfrm>
          </p:grpSpPr>
          <p:sp>
            <p:nvSpPr>
              <p:cNvPr id="5"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6" name="TextBox 5"/>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7" name="Round Diagonal Corner Rectangle 6"/>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12" name="Group 49"/>
          <p:cNvGrpSpPr/>
          <p:nvPr/>
        </p:nvGrpSpPr>
        <p:grpSpPr>
          <a:xfrm>
            <a:off x="1176052" y="2491134"/>
            <a:ext cx="22175897" cy="3205623"/>
            <a:chOff x="1175570" y="2468560"/>
            <a:chExt cx="22178464" cy="3205994"/>
          </a:xfrm>
        </p:grpSpPr>
        <p:sp>
          <p:nvSpPr>
            <p:cNvPr id="13" name="Rounded Rectangle 12"/>
            <p:cNvSpPr/>
            <p:nvPr/>
          </p:nvSpPr>
          <p:spPr>
            <a:xfrm>
              <a:off x="1175570" y="2872596"/>
              <a:ext cx="22178464" cy="2801958"/>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2"/>
            <p:cNvGrpSpPr/>
            <p:nvPr/>
          </p:nvGrpSpPr>
          <p:grpSpPr>
            <a:xfrm>
              <a:off x="1175570" y="2468560"/>
              <a:ext cx="3190427" cy="896426"/>
              <a:chOff x="1175570" y="1834705"/>
              <a:chExt cx="3480167" cy="977836"/>
            </a:xfrm>
          </p:grpSpPr>
          <p:sp>
            <p:nvSpPr>
              <p:cNvPr id="15" name="Freeform 20"/>
              <p:cNvSpPr>
                <a:spLocks/>
              </p:cNvSpPr>
              <p:nvPr/>
            </p:nvSpPr>
            <p:spPr bwMode="auto">
              <a:xfrm rot="16200000" flipV="1">
                <a:off x="2722770" y="879575"/>
                <a:ext cx="836967" cy="302896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6" name="TextBox 15"/>
              <p:cNvSpPr txBox="1"/>
              <p:nvPr/>
            </p:nvSpPr>
            <p:spPr>
              <a:xfrm>
                <a:off x="2235430" y="1958752"/>
                <a:ext cx="1946745" cy="839416"/>
              </a:xfrm>
              <a:prstGeom prst="rect">
                <a:avLst/>
              </a:prstGeom>
              <a:noFill/>
            </p:spPr>
            <p:txBody>
              <a:bodyPr wrap="none" rtlCol="0">
                <a:spAutoFit/>
              </a:bodyPr>
              <a:lstStyle/>
              <a:p>
                <a:r>
                  <a:rPr lang="en-US" sz="4400" b="1" dirty="0" err="1">
                    <a:solidFill>
                      <a:schemeClr val="bg1"/>
                    </a:solidFill>
                    <a:latin typeface="Tahoma" pitchFamily="34" charset="0"/>
                    <a:ea typeface="Tahoma" pitchFamily="34" charset="0"/>
                    <a:cs typeface="Tahoma" pitchFamily="34" charset="0"/>
                  </a:rPr>
                  <a:t>Câu</a:t>
                </a:r>
                <a:r>
                  <a:rPr lang="en-US" sz="4400" b="1" dirty="0">
                    <a:solidFill>
                      <a:schemeClr val="bg1"/>
                    </a:solidFill>
                    <a:latin typeface="Tahoma" pitchFamily="34" charset="0"/>
                    <a:ea typeface="Tahoma" pitchFamily="34" charset="0"/>
                    <a:cs typeface="Tahoma" pitchFamily="34" charset="0"/>
                  </a:rPr>
                  <a:t> 1</a:t>
                </a:r>
              </a:p>
            </p:txBody>
          </p:sp>
          <p:sp>
            <p:nvSpPr>
              <p:cNvPr id="17" name="Round Diagonal Corner Rectangle 16"/>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2"/>
              <p:cNvGrpSpPr/>
              <p:nvPr/>
            </p:nvGrpSpPr>
            <p:grpSpPr>
              <a:xfrm>
                <a:off x="1314846" y="1951291"/>
                <a:ext cx="756925" cy="699372"/>
                <a:chOff x="7440266" y="3398551"/>
                <a:chExt cx="757238" cy="765175"/>
              </a:xfrm>
              <a:solidFill>
                <a:srgbClr val="999158"/>
              </a:solidFill>
            </p:grpSpPr>
            <p:sp>
              <p:nvSpPr>
                <p:cNvPr id="19"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20"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21"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22"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3"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4"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5"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p:sp>
        <p:nvSpPr>
          <p:cNvPr id="26" name="Rectangle 25"/>
          <p:cNvSpPr/>
          <p:nvPr/>
        </p:nvSpPr>
        <p:spPr>
          <a:xfrm>
            <a:off x="5396194" y="3122838"/>
            <a:ext cx="15939806" cy="785280"/>
          </a:xfrm>
          <a:prstGeom prst="rect">
            <a:avLst/>
          </a:prstGeom>
        </p:spPr>
        <p:txBody>
          <a:bodyPr wrap="square">
            <a:spAutoFit/>
          </a:bodyPr>
          <a:lstStyle/>
          <a:p>
            <a:pPr>
              <a:lnSpc>
                <a:spcPts val="6000"/>
              </a:lnSpc>
            </a:pPr>
            <a:r>
              <a:rPr lang="vi-VN" sz="4400" b="1" dirty="0">
                <a:effectLst/>
                <a:latin typeface="Tahoma" panose="020B0604030504040204" pitchFamily="34" charset="0"/>
                <a:ea typeface="Tahoma" panose="020B0604030504040204" pitchFamily="34" charset="0"/>
                <a:cs typeface="Tahoma" panose="020B0604030504040204" pitchFamily="34" charset="0"/>
              </a:rPr>
              <a:t>Trong các dãy số sau, dãy số nào là một cấp số cộng?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xmlns:a14="http://schemas.microsoft.com/office/drawing/2010/main">
        <mc:Choice Requires="a14">
          <p:sp>
            <p:nvSpPr>
              <p:cNvPr id="27" name="Rectangle 26"/>
              <p:cNvSpPr/>
              <p:nvPr/>
            </p:nvSpPr>
            <p:spPr>
              <a:xfrm>
                <a:off x="5211358" y="4132150"/>
                <a:ext cx="16658042" cy="759375"/>
              </a:xfrm>
              <a:prstGeom prst="rect">
                <a:avLst/>
              </a:prstGeom>
            </p:spPr>
            <p:txBody>
              <a:bodyPr wrap="square">
                <a:spAutoFit/>
              </a:bodyPr>
              <a:lstStyle/>
              <a:p>
                <a:pPr marL="58738">
                  <a:lnSpc>
                    <a:spcPct val="107000"/>
                  </a:lnSpc>
                  <a:spcAft>
                    <a:spcPts val="800"/>
                  </a:spcAft>
                  <a:tabLst>
                    <a:tab pos="3598863" algn="l"/>
                    <a:tab pos="5038725" algn="l"/>
                  </a:tabLst>
                </a:pPr>
                <a:r>
                  <a:rPr lang="en-US" sz="4400" b="1" dirty="0" smtClean="0">
                    <a:solidFill>
                      <a:srgbClr val="0000FF"/>
                    </a:solidFill>
                    <a:effectLst/>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vi-VN" sz="4400" b="1" i="1">
                        <a:effectLst/>
                        <a:latin typeface="Cambria Math" panose="02040503050406030204" pitchFamily="18" charset="0"/>
                        <a:ea typeface="Calibri" panose="020F0502020204030204" pitchFamily="34" charset="0"/>
                        <a:cs typeface="Times New Roman" panose="02020603050405020304" pitchFamily="18" charset="0"/>
                      </a:rPr>
                      <m:t>𝟏</m:t>
                    </m:r>
                    <m:r>
                      <a:rPr lang="vi-VN" sz="4400" b="1">
                        <a:effectLst/>
                        <a:latin typeface="Cambria Math" panose="02040503050406030204" pitchFamily="18" charset="0"/>
                        <a:ea typeface="Calibri" panose="020F0502020204030204" pitchFamily="34" charset="0"/>
                        <a:cs typeface="Times New Roman" panose="02020603050405020304" pitchFamily="18" charset="0"/>
                      </a:rPr>
                      <m:t>, </m:t>
                    </m:r>
                    <m:r>
                      <a:rPr lang="en-US" sz="4400" b="1" i="0" smtClean="0">
                        <a:effectLst/>
                        <a:latin typeface="Cambria Math" panose="02040503050406030204" pitchFamily="18" charset="0"/>
                        <a:ea typeface="Calibri" panose="020F0502020204030204" pitchFamily="34" charset="0"/>
                        <a:cs typeface="Times New Roman" panose="02020603050405020304" pitchFamily="18" charset="0"/>
                      </a:rPr>
                      <m:t>𝟑</m:t>
                    </m:r>
                    <m:r>
                      <a:rPr lang="vi-VN" sz="4400" b="1">
                        <a:effectLst/>
                        <a:latin typeface="Cambria Math" panose="02040503050406030204" pitchFamily="18" charset="0"/>
                        <a:ea typeface="Calibri" panose="020F0502020204030204" pitchFamily="34" charset="0"/>
                        <a:cs typeface="Times New Roman" panose="02020603050405020304" pitchFamily="18" charset="0"/>
                      </a:rPr>
                      <m:t>, </m:t>
                    </m:r>
                    <m:r>
                      <a:rPr lang="en-US" sz="4400" b="1" i="0" smtClean="0">
                        <a:effectLst/>
                        <a:latin typeface="Cambria Math" panose="02040503050406030204" pitchFamily="18" charset="0"/>
                        <a:ea typeface="Calibri" panose="020F0502020204030204" pitchFamily="34" charset="0"/>
                        <a:cs typeface="Times New Roman" panose="02020603050405020304" pitchFamily="18" charset="0"/>
                      </a:rPr>
                      <m:t>𝟓</m:t>
                    </m:r>
                    <m:r>
                      <a:rPr lang="vi-VN" sz="4400" b="1">
                        <a:effectLst/>
                        <a:latin typeface="Cambria Math" panose="02040503050406030204" pitchFamily="18" charset="0"/>
                        <a:ea typeface="Calibri" panose="020F0502020204030204" pitchFamily="34" charset="0"/>
                        <a:cs typeface="Times New Roman" panose="02020603050405020304" pitchFamily="18" charset="0"/>
                      </a:rPr>
                      <m:t>, </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𝟖</m:t>
                    </m:r>
                    <m:r>
                      <a:rPr lang="vi-VN" sz="4400" b="1">
                        <a:effectLst/>
                        <a:latin typeface="Cambria Math" panose="02040503050406030204" pitchFamily="18" charset="0"/>
                        <a:ea typeface="Calibri" panose="020F0502020204030204" pitchFamily="34" charset="0"/>
                        <a:cs typeface="Times New Roman" panose="02020603050405020304" pitchFamily="18" charset="0"/>
                      </a:rPr>
                      <m:t>, </m:t>
                    </m:r>
                    <m:r>
                      <a:rPr lang="vi-VN" sz="4400" b="1" i="1">
                        <a:effectLst/>
                        <a:latin typeface="Cambria Math" panose="02040503050406030204" pitchFamily="18" charset="0"/>
                        <a:ea typeface="Calibri" panose="020F0502020204030204" pitchFamily="34" charset="0"/>
                        <a:cs typeface="Times New Roman" panose="02020603050405020304" pitchFamily="18" charset="0"/>
                      </a:rPr>
                      <m:t>𝟏𝟔</m:t>
                    </m:r>
                    <m:r>
                      <a:rPr lang="vi-VN" sz="4400" b="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vi-VN"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r>
                      <a:rPr lang="en-US" sz="4400" b="1">
                        <a:effectLst/>
                        <a:latin typeface="Cambria Math" panose="02040503050406030204" pitchFamily="18" charset="0"/>
                        <a:ea typeface="Calibri" panose="020F0502020204030204" pitchFamily="34" charset="0"/>
                        <a:cs typeface="Times New Roman" panose="02020603050405020304" pitchFamily="18" charset="0"/>
                      </a:rPr>
                      <m:t>, </m:t>
                    </m:r>
                    <m:r>
                      <a:rPr lang="en-US" sz="4400" b="1" i="0" smtClean="0">
                        <a:effectLst/>
                        <a:latin typeface="Cambria Math" panose="02040503050406030204" pitchFamily="18" charset="0"/>
                        <a:ea typeface="Calibri" panose="020F0502020204030204" pitchFamily="34" charset="0"/>
                        <a:cs typeface="Times New Roman" panose="02020603050405020304" pitchFamily="18" charset="0"/>
                      </a:rPr>
                      <m:t>𝟐</m:t>
                    </m:r>
                    <m:r>
                      <a:rPr lang="en-US" sz="4400" b="1">
                        <a:effectLst/>
                        <a:latin typeface="Cambria Math" panose="02040503050406030204" pitchFamily="18" charset="0"/>
                        <a:ea typeface="Calibri" panose="020F0502020204030204" pitchFamily="34" charset="0"/>
                        <a:cs typeface="Times New Roman" panose="02020603050405020304" pitchFamily="18" charset="0"/>
                      </a:rPr>
                      <m:t>, </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𝟗</m:t>
                    </m:r>
                    <m:r>
                      <a:rPr lang="en-US" sz="4400" b="1">
                        <a:effectLst/>
                        <a:latin typeface="Cambria Math" panose="02040503050406030204" pitchFamily="18" charset="0"/>
                        <a:ea typeface="Calibri" panose="020F0502020204030204" pitchFamily="34" charset="0"/>
                        <a:cs typeface="Times New Roman" panose="02020603050405020304" pitchFamily="18" charset="0"/>
                      </a:rPr>
                      <m:t>, </m:t>
                    </m:r>
                    <m:r>
                      <a:rPr lang="en-US" sz="4400" b="1" i="0" smtClean="0">
                        <a:effectLst/>
                        <a:latin typeface="Cambria Math" panose="02040503050406030204" pitchFamily="18" charset="0"/>
                        <a:ea typeface="Calibri" panose="020F0502020204030204" pitchFamily="34" charset="0"/>
                        <a:cs typeface="Times New Roman" panose="02020603050405020304" pitchFamily="18" charset="0"/>
                      </a:rPr>
                      <m:t>𝟏𝟏</m:t>
                    </m:r>
                    <m:r>
                      <a:rPr lang="en-US" sz="4400" b="1">
                        <a:effectLst/>
                        <a:latin typeface="Cambria Math" panose="02040503050406030204" pitchFamily="18" charset="0"/>
                        <a:ea typeface="Calibri" panose="020F0502020204030204" pitchFamily="34" charset="0"/>
                        <a:cs typeface="Times New Roman" panose="02020603050405020304" pitchFamily="18" charset="0"/>
                      </a:rPr>
                      <m:t>, </m:t>
                    </m:r>
                    <m:r>
                      <a:rPr lang="en-US" sz="4400" b="1" i="1">
                        <a:effectLst/>
                        <a:latin typeface="Cambria Math" panose="02040503050406030204" pitchFamily="18" charset="0"/>
                        <a:ea typeface="Calibri" panose="020F0502020204030204" pitchFamily="34" charset="0"/>
                        <a:cs typeface="Times New Roman" panose="02020603050405020304" pitchFamily="18" charset="0"/>
                      </a:rPr>
                      <m:t>𝟏</m:t>
                    </m:r>
                    <m:r>
                      <a:rPr lang="en-US" sz="4400" b="1" i="1" smtClean="0">
                        <a:effectLst/>
                        <a:latin typeface="Cambria Math" panose="02040503050406030204" pitchFamily="18" charset="0"/>
                        <a:ea typeface="Calibri" panose="020F0502020204030204" pitchFamily="34" charset="0"/>
                        <a:cs typeface="Times New Roman" panose="02020603050405020304" pitchFamily="18" charset="0"/>
                      </a:rPr>
                      <m:t>𝟑</m:t>
                    </m:r>
                    <m:r>
                      <a:rPr lang="en-US" sz="4400" b="1">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7" name="Rectangle 26"/>
              <p:cNvSpPr>
                <a:spLocks noRot="1" noChangeAspect="1" noMove="1" noResize="1" noEditPoints="1" noAdjustHandles="1" noChangeArrowheads="1" noChangeShapeType="1" noTextEdit="1"/>
              </p:cNvSpPr>
              <p:nvPr/>
            </p:nvSpPr>
            <p:spPr>
              <a:xfrm>
                <a:off x="5211358" y="4132150"/>
                <a:ext cx="16658042" cy="759375"/>
              </a:xfrm>
              <a:prstGeom prst="rect">
                <a:avLst/>
              </a:prstGeom>
              <a:blipFill>
                <a:blip r:embed="rId2"/>
                <a:stretch>
                  <a:fillRect l="-1134" t="-19355" b="-370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2227525" y="9651198"/>
                <a:ext cx="15534222" cy="769441"/>
              </a:xfrm>
              <a:prstGeom prst="rect">
                <a:avLst/>
              </a:prstGeom>
              <a:noFill/>
            </p:spPr>
            <p:txBody>
              <a:bodyPr wrap="square" rtlCol="0">
                <a:spAutoFit/>
              </a:bodyPr>
              <a:lstStyle/>
              <a:p>
                <a:r>
                  <a:rPr lang="en-US" sz="4400" b="1" dirty="0" smtClean="0">
                    <a:latin typeface="Tahoma" panose="020B0604030504040204" pitchFamily="34" charset="0"/>
                    <a:ea typeface="Tahoma" panose="020B0604030504040204" pitchFamily="34" charset="0"/>
                    <a:cs typeface="Tahoma" panose="020B0604030504040204" pitchFamily="34" charset="0"/>
                  </a:rPr>
                  <a:t>B.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𝟐</m:t>
                        </m:r>
                      </m:sub>
                    </m:sSub>
                    <m:r>
                      <a:rPr lang="en-US" sz="4400" b="1" i="1">
                        <a:latin typeface="Cambria Math"/>
                      </a:rPr>
                      <m:t>−</m:t>
                    </m:r>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𝟏</m:t>
                        </m:r>
                      </m:sub>
                    </m:sSub>
                    <m:r>
                      <a:rPr lang="en-US" sz="4400" b="1">
                        <a:latin typeface="Cambria Math"/>
                      </a:rPr>
                      <m:t>=</m:t>
                    </m:r>
                    <m:r>
                      <a:rPr lang="en-US" sz="4400" b="1" i="0" smtClean="0">
                        <a:latin typeface="Cambria Math" panose="02040503050406030204" pitchFamily="18" charset="0"/>
                      </a:rPr>
                      <m:t>𝟏</m:t>
                    </m:r>
                    <m:r>
                      <a:rPr lang="en-US" sz="4400" b="1">
                        <a:latin typeface="Cambria Math"/>
                      </a:rPr>
                      <m:t>≠</m:t>
                    </m:r>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𝟑</m:t>
                        </m:r>
                      </m:sub>
                    </m:sSub>
                    <m:r>
                      <a:rPr lang="en-US" sz="4400" b="1" i="1">
                        <a:latin typeface="Cambria Math"/>
                      </a:rPr>
                      <m:t>−</m:t>
                    </m:r>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𝟐</m:t>
                        </m:r>
                      </m:sub>
                    </m:sSub>
                    <m:r>
                      <a:rPr lang="en-US" sz="4400" b="1">
                        <a:latin typeface="Cambria Math"/>
                      </a:rPr>
                      <m:t>=</m:t>
                    </m:r>
                    <m:r>
                      <a:rPr lang="en-US" sz="4400" b="1" i="0" smtClean="0">
                        <a:latin typeface="Cambria Math" panose="02040503050406030204" pitchFamily="18" charset="0"/>
                      </a:rPr>
                      <m:t>𝟕</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loại</a:t>
                </a:r>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8" name="TextBox 27"/>
              <p:cNvSpPr txBox="1">
                <a:spLocks noRot="1" noChangeAspect="1" noMove="1" noResize="1" noEditPoints="1" noAdjustHandles="1" noChangeArrowheads="1" noChangeShapeType="1" noTextEdit="1"/>
              </p:cNvSpPr>
              <p:nvPr/>
            </p:nvSpPr>
            <p:spPr>
              <a:xfrm>
                <a:off x="2227525" y="9651198"/>
                <a:ext cx="15534222" cy="769441"/>
              </a:xfrm>
              <a:prstGeom prst="rect">
                <a:avLst/>
              </a:prstGeom>
              <a:blipFill>
                <a:blip r:embed="rId3"/>
                <a:stretch>
                  <a:fillRect l="-1569" t="-16667" b="-36508"/>
                </a:stretch>
              </a:blipFill>
            </p:spPr>
            <p:txBody>
              <a:bodyPr/>
              <a:lstStyle/>
              <a:p>
                <a:r>
                  <a:rPr lang="en-US">
                    <a:noFill/>
                  </a:rPr>
                  <a:t> </a:t>
                </a:r>
              </a:p>
            </p:txBody>
          </p:sp>
        </mc:Fallback>
      </mc:AlternateContent>
      <p:sp>
        <p:nvSpPr>
          <p:cNvPr id="29" name="Rectangle 28"/>
          <p:cNvSpPr/>
          <p:nvPr/>
        </p:nvSpPr>
        <p:spPr>
          <a:xfrm>
            <a:off x="13792200" y="12039600"/>
            <a:ext cx="3614367" cy="769441"/>
          </a:xfrm>
          <a:prstGeom prst="rect">
            <a:avLst/>
          </a:prstGeom>
        </p:spPr>
        <p:txBody>
          <a:bodyPr wrap="square">
            <a:spAutoFit/>
          </a:bodyPr>
          <a:lstStyle/>
          <a:p>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Chọn</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C</a:t>
            </a:r>
          </a:p>
        </p:txBody>
      </p:sp>
      <mc:AlternateContent xmlns:mc="http://schemas.openxmlformats.org/markup-compatibility/2006" xmlns:a14="http://schemas.microsoft.com/office/drawing/2010/main">
        <mc:Choice Requires="a14">
          <p:sp>
            <p:nvSpPr>
              <p:cNvPr id="30" name="Rectangle 29"/>
              <p:cNvSpPr/>
              <p:nvPr/>
            </p:nvSpPr>
            <p:spPr>
              <a:xfrm>
                <a:off x="1453610" y="6705600"/>
                <a:ext cx="21787390" cy="1563505"/>
              </a:xfrm>
              <a:prstGeom prst="rect">
                <a:avLst/>
              </a:prstGeom>
            </p:spPr>
            <p:txBody>
              <a:bodyPr wrap="square">
                <a:spAutoFit/>
              </a:bodyPr>
              <a:lstStyle/>
              <a:p>
                <a:pPr>
                  <a:lnSpc>
                    <a:spcPts val="6000"/>
                  </a:lnSpc>
                </a:pPr>
                <a:r>
                  <a:rPr lang="en-US" sz="4400" b="1" dirty="0" err="1">
                    <a:latin typeface="Tahoma" panose="020B0604030504040204" pitchFamily="34" charset="0"/>
                    <a:ea typeface="Tahoma" panose="020B0604030504040204" pitchFamily="34" charset="0"/>
                    <a:cs typeface="Tahoma" panose="020B0604030504040204" pitchFamily="34" charset="0"/>
                  </a:rPr>
                  <a:t>Để</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kiểm</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dãy</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cấp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cộng</a:t>
                </a:r>
                <a:r>
                  <a:rPr lang="en-US" sz="4400" b="1" dirty="0">
                    <a:latin typeface="Tahoma" panose="020B0604030504040204" pitchFamily="34" charset="0"/>
                    <a:ea typeface="Tahoma" panose="020B0604030504040204" pitchFamily="34" charset="0"/>
                    <a:cs typeface="Tahoma" panose="020B0604030504040204" pitchFamily="34" charset="0"/>
                  </a:rPr>
                  <a:t> ta </a:t>
                </a:r>
                <a:r>
                  <a:rPr lang="en-US" sz="4400" b="1" dirty="0" err="1">
                    <a:latin typeface="Tahoma" panose="020B0604030504040204" pitchFamily="34" charset="0"/>
                    <a:ea typeface="Tahoma" panose="020B0604030504040204" pitchFamily="34" charset="0"/>
                    <a:cs typeface="Tahoma" panose="020B0604030504040204" pitchFamily="34" charset="0"/>
                  </a:rPr>
                  <a:t>áp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dụng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định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nghĩa</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𝒏</m:t>
                        </m:r>
                      </m:sub>
                    </m:sSub>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cấp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cộng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chỉ</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𝐧</m:t>
                        </m:r>
                        <m:r>
                          <a:rPr lang="en-US" sz="4400" b="1">
                            <a:latin typeface="Cambria Math"/>
                          </a:rPr>
                          <m:t>+</m:t>
                        </m:r>
                        <m:r>
                          <a:rPr lang="en-US" sz="4400" b="1" i="1">
                            <a:latin typeface="Cambria Math"/>
                          </a:rPr>
                          <m:t>𝟏</m:t>
                        </m:r>
                      </m:sub>
                    </m:sSub>
                    <m:r>
                      <a:rPr lang="en-US" sz="4400" b="1" i="1">
                        <a:latin typeface="Cambria Math"/>
                      </a:rPr>
                      <m:t>−</m:t>
                    </m:r>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𝒏</m:t>
                        </m:r>
                      </m:sub>
                    </m:sSub>
                    <m:r>
                      <a:rPr lang="en-US" sz="4400" b="1">
                        <a:latin typeface="Cambria Math"/>
                      </a:rPr>
                      <m:t>=</m:t>
                    </m:r>
                    <m:r>
                      <a:rPr lang="en-US" sz="4400" b="1" i="1">
                        <a:latin typeface="Cambria Math"/>
                      </a:rPr>
                      <m:t>𝐝</m:t>
                    </m:r>
                  </m:oMath>
                </a14:m>
                <a:r>
                  <a:rPr lang="en-US" sz="4400" b="1"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r>
                      <a:rPr lang="en-US" sz="4400" b="1">
                        <a:latin typeface="Cambria Math"/>
                      </a:rPr>
                      <m:t>∀</m:t>
                    </m:r>
                    <m:r>
                      <a:rPr lang="en-US" sz="4400" b="1" i="1">
                        <a:latin typeface="Cambria Math"/>
                      </a:rPr>
                      <m:t>𝐧</m:t>
                    </m:r>
                    <m:r>
                      <a:rPr lang="en-US" sz="4400" b="1">
                        <a:latin typeface="Cambria Math"/>
                      </a:rPr>
                      <m:t>∈</m:t>
                    </m:r>
                    <m:sSup>
                      <m:sSupPr>
                        <m:ctrlPr>
                          <a:rPr lang="en-US" sz="4400" b="1" i="1">
                            <a:latin typeface="Cambria Math" panose="02040503050406030204" pitchFamily="18" charset="0"/>
                          </a:rPr>
                        </m:ctrlPr>
                      </m:sSupPr>
                      <m:e>
                        <m:r>
                          <a:rPr lang="en-US" sz="4400" b="1" i="1">
                            <a:latin typeface="Cambria Math"/>
                          </a:rPr>
                          <m:t>ℕ</m:t>
                        </m:r>
                      </m:e>
                      <m:sup>
                        <m:r>
                          <a:rPr lang="en-US" sz="4400" b="1" i="1">
                            <a:latin typeface="Cambria Math"/>
                          </a:rPr>
                          <m:t>∗</m:t>
                        </m:r>
                      </m:sup>
                    </m:sSup>
                  </m:oMath>
                </a14:m>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a:rPr>
                      <m:t>𝐝</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không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đổi</a:t>
                </a:r>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0" name="Rectangle 29"/>
              <p:cNvSpPr>
                <a:spLocks noRot="1" noChangeAspect="1" noMove="1" noResize="1" noEditPoints="1" noAdjustHandles="1" noChangeArrowheads="1" noChangeShapeType="1" noTextEdit="1"/>
              </p:cNvSpPr>
              <p:nvPr/>
            </p:nvSpPr>
            <p:spPr>
              <a:xfrm>
                <a:off x="1453610" y="6705600"/>
                <a:ext cx="21787390" cy="1563505"/>
              </a:xfrm>
              <a:prstGeom prst="rect">
                <a:avLst/>
              </a:prstGeom>
              <a:blipFill>
                <a:blip r:embed="rId4"/>
                <a:stretch>
                  <a:fillRect l="-1119" t="-6641" b="-175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2227525" y="8494202"/>
                <a:ext cx="15965010" cy="769441"/>
              </a:xfrm>
              <a:prstGeom prst="rect">
                <a:avLst/>
              </a:prstGeom>
            </p:spPr>
            <p:txBody>
              <a:bodyPr wrap="square">
                <a:spAutoFit/>
              </a:bodyPr>
              <a:lstStyle/>
              <a:p>
                <a:r>
                  <a:rPr lang="en-US" sz="4400" b="1" dirty="0" smtClean="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a:rPr>
                          <m:t>𝒖</m:t>
                        </m:r>
                      </m:e>
                      <m:sub>
                        <m:r>
                          <a:rPr lang="en-US" sz="4400" b="1" i="1" smtClean="0">
                            <a:latin typeface="Cambria Math" panose="02040503050406030204" pitchFamily="18" charset="0"/>
                          </a:rPr>
                          <m:t>𝟒</m:t>
                        </m:r>
                      </m:sub>
                    </m:sSub>
                    <m:r>
                      <a:rPr lang="en-US" sz="4400" b="1" i="1">
                        <a:latin typeface="Cambria Math"/>
                      </a:rPr>
                      <m:t>−</m:t>
                    </m:r>
                    <m:sSub>
                      <m:sSubPr>
                        <m:ctrlPr>
                          <a:rPr lang="en-US" sz="4400" b="1" i="1">
                            <a:latin typeface="Cambria Math" panose="02040503050406030204" pitchFamily="18" charset="0"/>
                          </a:rPr>
                        </m:ctrlPr>
                      </m:sSubPr>
                      <m:e>
                        <m:r>
                          <a:rPr lang="en-US" sz="4400" b="1" i="1">
                            <a:latin typeface="Cambria Math"/>
                          </a:rPr>
                          <m:t>𝒖</m:t>
                        </m:r>
                      </m:e>
                      <m:sub>
                        <m:r>
                          <a:rPr lang="en-US" sz="4400" b="1" i="1" smtClean="0">
                            <a:latin typeface="Cambria Math" panose="02040503050406030204" pitchFamily="18" charset="0"/>
                          </a:rPr>
                          <m:t>𝟑</m:t>
                        </m:r>
                      </m:sub>
                    </m:sSub>
                    <m:r>
                      <a:rPr lang="en-US" sz="4400" b="1">
                        <a:latin typeface="Cambria Math"/>
                      </a:rPr>
                      <m:t>=</m:t>
                    </m:r>
                    <m:r>
                      <a:rPr lang="en-US" sz="4400" b="1" i="0" smtClean="0">
                        <a:latin typeface="Cambria Math" panose="02040503050406030204" pitchFamily="18" charset="0"/>
                      </a:rPr>
                      <m:t>𝟑</m:t>
                    </m:r>
                    <m:r>
                      <a:rPr lang="en-US" sz="4400" b="1">
                        <a:latin typeface="Cambria Math"/>
                      </a:rPr>
                      <m:t>≠</m:t>
                    </m:r>
                    <m:sSub>
                      <m:sSubPr>
                        <m:ctrlPr>
                          <a:rPr lang="en-US" sz="4400" b="1" i="1">
                            <a:latin typeface="Cambria Math" panose="02040503050406030204" pitchFamily="18" charset="0"/>
                          </a:rPr>
                        </m:ctrlPr>
                      </m:sSubPr>
                      <m:e>
                        <m:r>
                          <a:rPr lang="en-US" sz="4400" b="1" i="1">
                            <a:latin typeface="Cambria Math"/>
                          </a:rPr>
                          <m:t>𝒖</m:t>
                        </m:r>
                      </m:e>
                      <m:sub>
                        <m:r>
                          <a:rPr lang="en-US" sz="4400" b="1" i="1" smtClean="0">
                            <a:latin typeface="Cambria Math" panose="02040503050406030204" pitchFamily="18" charset="0"/>
                          </a:rPr>
                          <m:t>𝟓</m:t>
                        </m:r>
                      </m:sub>
                    </m:sSub>
                    <m:r>
                      <a:rPr lang="en-US" sz="4400" b="1" i="1">
                        <a:latin typeface="Cambria Math"/>
                      </a:rPr>
                      <m:t>−</m:t>
                    </m:r>
                    <m:sSub>
                      <m:sSubPr>
                        <m:ctrlPr>
                          <a:rPr lang="en-US" sz="4400" b="1" i="1">
                            <a:latin typeface="Cambria Math" panose="02040503050406030204" pitchFamily="18" charset="0"/>
                          </a:rPr>
                        </m:ctrlPr>
                      </m:sSubPr>
                      <m:e>
                        <m:r>
                          <a:rPr lang="en-US" sz="4400" b="1" i="1">
                            <a:latin typeface="Cambria Math"/>
                          </a:rPr>
                          <m:t>𝒖</m:t>
                        </m:r>
                      </m:e>
                      <m:sub>
                        <m:r>
                          <a:rPr lang="en-US" sz="4400" b="1" i="1" smtClean="0">
                            <a:latin typeface="Cambria Math" panose="02040503050406030204" pitchFamily="18" charset="0"/>
                          </a:rPr>
                          <m:t>𝟒</m:t>
                        </m:r>
                      </m:sub>
                    </m:sSub>
                    <m:r>
                      <a:rPr lang="en-US" sz="4400" b="1">
                        <a:latin typeface="Cambria Math"/>
                      </a:rPr>
                      <m:t>=</m:t>
                    </m:r>
                    <m:r>
                      <a:rPr lang="en-US" sz="4400" b="1" i="0" smtClean="0">
                        <a:latin typeface="Cambria Math" panose="02040503050406030204" pitchFamily="18" charset="0"/>
                      </a:rPr>
                      <m:t>𝟖</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loại</a:t>
                </a:r>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1" name="Rectangle 30"/>
              <p:cNvSpPr>
                <a:spLocks noRot="1" noChangeAspect="1" noMove="1" noResize="1" noEditPoints="1" noAdjustHandles="1" noChangeArrowheads="1" noChangeShapeType="1" noTextEdit="1"/>
              </p:cNvSpPr>
              <p:nvPr/>
            </p:nvSpPr>
            <p:spPr>
              <a:xfrm>
                <a:off x="2227525" y="8494202"/>
                <a:ext cx="15965010" cy="769441"/>
              </a:xfrm>
              <a:prstGeom prst="rect">
                <a:avLst/>
              </a:prstGeom>
              <a:blipFill>
                <a:blip r:embed="rId5"/>
                <a:stretch>
                  <a:fillRect l="-1527" t="-16535" b="-354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2227524" y="10808194"/>
                <a:ext cx="18121639" cy="769441"/>
              </a:xfrm>
              <a:prstGeom prst="rect">
                <a:avLst/>
              </a:prstGeom>
              <a:noFill/>
            </p:spPr>
            <p:txBody>
              <a:bodyPr wrap="square" rtlCol="0">
                <a:spAutoFit/>
              </a:bodyPr>
              <a:lstStyle/>
              <a:p>
                <a:r>
                  <a:rPr lang="en-US" sz="4400" b="1" dirty="0" smtClean="0">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𝟐</m:t>
                        </m:r>
                      </m:sub>
                    </m:sSub>
                    <m:r>
                      <a:rPr lang="en-US" sz="4400" b="1" i="1">
                        <a:latin typeface="Cambria Math"/>
                      </a:rPr>
                      <m:t>−</m:t>
                    </m:r>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𝟏</m:t>
                        </m:r>
                      </m:sub>
                    </m:sSub>
                    <m:r>
                      <a:rPr lang="en-US" sz="4400" b="1">
                        <a:latin typeface="Cambria Math"/>
                      </a:rPr>
                      <m:t>=</m:t>
                    </m:r>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𝟑</m:t>
                        </m:r>
                      </m:sub>
                    </m:sSub>
                    <m:r>
                      <a:rPr lang="en-US" sz="4400" b="1" i="1">
                        <a:latin typeface="Cambria Math"/>
                      </a:rPr>
                      <m:t>−</m:t>
                    </m:r>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𝟐</m:t>
                        </m:r>
                      </m:sub>
                    </m:sSub>
                    <m:r>
                      <a:rPr lang="en-US" sz="4400" b="1">
                        <a:latin typeface="Cambria Math"/>
                      </a:rPr>
                      <m:t>=</m:t>
                    </m:r>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𝟒</m:t>
                        </m:r>
                      </m:sub>
                    </m:sSub>
                    <m:r>
                      <a:rPr lang="en-US" sz="4400" b="1" i="1">
                        <a:latin typeface="Cambria Math"/>
                      </a:rPr>
                      <m:t>−</m:t>
                    </m:r>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𝟑</m:t>
                        </m:r>
                      </m:sub>
                    </m:sSub>
                    <m:r>
                      <a:rPr lang="en-US" sz="4400" b="1">
                        <a:latin typeface="Cambria Math"/>
                      </a:rPr>
                      <m:t>=</m:t>
                    </m:r>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𝟓</m:t>
                        </m:r>
                      </m:sub>
                    </m:sSub>
                    <m:r>
                      <a:rPr lang="en-US" sz="4400" b="1" i="1">
                        <a:latin typeface="Cambria Math"/>
                      </a:rPr>
                      <m:t>−</m:t>
                    </m:r>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𝟒</m:t>
                        </m:r>
                      </m:sub>
                    </m:sSub>
                    <m:r>
                      <a:rPr lang="en-US" sz="4400" b="1">
                        <a:latin typeface="Cambria Math"/>
                      </a:rPr>
                      <m:t>=</m:t>
                    </m:r>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𝟔</m:t>
                        </m:r>
                      </m:sub>
                    </m:sSub>
                    <m:r>
                      <a:rPr lang="en-US" sz="4400" b="1" i="1">
                        <a:latin typeface="Cambria Math"/>
                      </a:rPr>
                      <m:t>−</m:t>
                    </m:r>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𝟓</m:t>
                        </m:r>
                      </m:sub>
                    </m:sSub>
                    <m:r>
                      <a:rPr lang="en-US" sz="4400" b="1">
                        <a:latin typeface="Cambria Math"/>
                      </a:rPr>
                      <m:t>=</m:t>
                    </m:r>
                    <m:r>
                      <a:rPr lang="en-US" sz="4400" b="1" i="0" smtClean="0">
                        <a:latin typeface="Cambria Math" panose="02040503050406030204" pitchFamily="18" charset="0"/>
                      </a:rPr>
                      <m:t>𝟔</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chọn</a:t>
                </a:r>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2" name="TextBox 31"/>
              <p:cNvSpPr txBox="1">
                <a:spLocks noRot="1" noChangeAspect="1" noMove="1" noResize="1" noEditPoints="1" noAdjustHandles="1" noChangeArrowheads="1" noChangeShapeType="1" noTextEdit="1"/>
              </p:cNvSpPr>
              <p:nvPr/>
            </p:nvSpPr>
            <p:spPr>
              <a:xfrm>
                <a:off x="2227524" y="10808194"/>
                <a:ext cx="18121639" cy="769441"/>
              </a:xfrm>
              <a:prstGeom prst="rect">
                <a:avLst/>
              </a:prstGeom>
              <a:blipFill>
                <a:blip r:embed="rId6"/>
                <a:stretch>
                  <a:fillRect l="-1345" t="-17460" b="-3650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3" name="TextBox 32"/>
              <p:cNvSpPr txBox="1"/>
              <p:nvPr/>
            </p:nvSpPr>
            <p:spPr>
              <a:xfrm>
                <a:off x="2227525" y="11965189"/>
                <a:ext cx="11564676" cy="769441"/>
              </a:xfrm>
              <a:prstGeom prst="rect">
                <a:avLst/>
              </a:prstGeom>
              <a:noFill/>
            </p:spPr>
            <p:txBody>
              <a:bodyPr wrap="square" rtlCol="0">
                <a:spAutoFit/>
              </a:bodyPr>
              <a:lstStyle/>
              <a:p>
                <a:r>
                  <a:rPr lang="en-US" sz="4400" b="1" dirty="0" smtClean="0">
                    <a:latin typeface="Tahoma" panose="020B0604030504040204" pitchFamily="34" charset="0"/>
                    <a:ea typeface="Tahoma" panose="020B0604030504040204" pitchFamily="34" charset="0"/>
                    <a:cs typeface="Tahoma" panose="020B0604030504040204" pitchFamily="34" charset="0"/>
                  </a:rPr>
                  <a:t>D.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a:rPr>
                          <m:t>𝒖</m:t>
                        </m:r>
                      </m:e>
                      <m:sub>
                        <m:r>
                          <a:rPr lang="en-US" sz="4400" b="1" i="1" smtClean="0">
                            <a:latin typeface="Cambria Math" panose="02040503050406030204" pitchFamily="18" charset="0"/>
                          </a:rPr>
                          <m:t>𝟑</m:t>
                        </m:r>
                      </m:sub>
                    </m:sSub>
                    <m:r>
                      <a:rPr lang="en-US" sz="4400" b="1" i="1">
                        <a:latin typeface="Cambria Math"/>
                      </a:rPr>
                      <m:t>−</m:t>
                    </m:r>
                    <m:sSub>
                      <m:sSubPr>
                        <m:ctrlPr>
                          <a:rPr lang="en-US" sz="4400" b="1" i="1">
                            <a:latin typeface="Cambria Math" panose="02040503050406030204" pitchFamily="18" charset="0"/>
                          </a:rPr>
                        </m:ctrlPr>
                      </m:sSubPr>
                      <m:e>
                        <m:r>
                          <a:rPr lang="en-US" sz="4400" b="1" i="1">
                            <a:latin typeface="Cambria Math"/>
                          </a:rPr>
                          <m:t>𝒖</m:t>
                        </m:r>
                      </m:e>
                      <m:sub>
                        <m:r>
                          <a:rPr lang="en-US" sz="4400" b="1" i="1" smtClean="0">
                            <a:latin typeface="Cambria Math" panose="02040503050406030204" pitchFamily="18" charset="0"/>
                          </a:rPr>
                          <m:t>𝟐</m:t>
                        </m:r>
                      </m:sub>
                    </m:sSub>
                    <m:r>
                      <a:rPr lang="en-US" sz="4400" b="1">
                        <a:latin typeface="Cambria Math"/>
                      </a:rPr>
                      <m:t>=</m:t>
                    </m:r>
                    <m:r>
                      <a:rPr lang="en-US" sz="4400" b="1" i="1" smtClean="0">
                        <a:latin typeface="Cambria Math" panose="02040503050406030204" pitchFamily="18" charset="0"/>
                      </a:rPr>
                      <m:t>𝟏</m:t>
                    </m:r>
                    <m:r>
                      <a:rPr lang="en-US" sz="4400" b="1" i="0" smtClean="0">
                        <a:latin typeface="Cambria Math" panose="02040503050406030204" pitchFamily="18" charset="0"/>
                      </a:rPr>
                      <m:t>𝟔</m:t>
                    </m:r>
                    <m:r>
                      <a:rPr lang="en-US" sz="4400" b="1">
                        <a:latin typeface="Cambria Math"/>
                      </a:rPr>
                      <m:t>≠</m:t>
                    </m:r>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𝟑</m:t>
                        </m:r>
                      </m:sub>
                    </m:sSub>
                    <m:r>
                      <a:rPr lang="en-US" sz="4400" b="1" i="1">
                        <a:latin typeface="Cambria Math"/>
                      </a:rPr>
                      <m:t>−</m:t>
                    </m:r>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𝟐</m:t>
                        </m:r>
                      </m:sub>
                    </m:sSub>
                    <m:r>
                      <a:rPr lang="en-US" sz="4400" b="1">
                        <a:latin typeface="Cambria Math"/>
                      </a:rPr>
                      <m:t>=</m:t>
                    </m:r>
                    <m:r>
                      <a:rPr lang="en-US" sz="4400" b="1" i="1">
                        <a:latin typeface="Cambria Math"/>
                      </a:rPr>
                      <m:t>−</m:t>
                    </m:r>
                    <m:r>
                      <a:rPr lang="en-US" sz="4400" b="1" i="1" smtClean="0">
                        <a:latin typeface="Cambria Math" panose="02040503050406030204" pitchFamily="18" charset="0"/>
                      </a:rPr>
                      <m:t>𝟏𝟔</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loại</a:t>
                </a:r>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p:sp>
            <p:nvSpPr>
              <p:cNvPr id="33" name="TextBox 32"/>
              <p:cNvSpPr txBox="1">
                <a:spLocks noRot="1" noChangeAspect="1" noMove="1" noResize="1" noEditPoints="1" noAdjustHandles="1" noChangeArrowheads="1" noChangeShapeType="1" noTextEdit="1"/>
              </p:cNvSpPr>
              <p:nvPr/>
            </p:nvSpPr>
            <p:spPr>
              <a:xfrm>
                <a:off x="2227525" y="11965189"/>
                <a:ext cx="11564676" cy="769441"/>
              </a:xfrm>
              <a:prstGeom prst="rect">
                <a:avLst/>
              </a:prstGeom>
              <a:blipFill>
                <a:blip r:embed="rId7"/>
                <a:stretch>
                  <a:fillRect l="-2107" t="-17460" b="-36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3C497E02-094C-491A-8D54-A1EF29039A93}"/>
                  </a:ext>
                </a:extLst>
              </p:cNvPr>
              <p:cNvSpPr/>
              <p:nvPr/>
            </p:nvSpPr>
            <p:spPr>
              <a:xfrm>
                <a:off x="5211358" y="4876800"/>
                <a:ext cx="17996590" cy="769441"/>
              </a:xfrm>
              <a:prstGeom prst="rect">
                <a:avLst/>
              </a:prstGeom>
            </p:spPr>
            <p:txBody>
              <a:bodyPr wrap="square">
                <a:spAutoFit/>
              </a:bodyPr>
              <a:lstStyle/>
              <a:p>
                <a:r>
                  <a:rPr lang="en-US" sz="4400" b="1" dirty="0" smtClean="0">
                    <a:solidFill>
                      <a:srgbClr val="0000FF"/>
                    </a:solidFill>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r>
                      <a:rPr lang="en-US" sz="4400" b="1" i="1">
                        <a:latin typeface="Cambria Math"/>
                      </a:rPr>
                      <m:t>𝟐</m:t>
                    </m:r>
                    <m:r>
                      <a:rPr lang="en-US" sz="4400" b="1">
                        <a:latin typeface="Cambria Math"/>
                      </a:rPr>
                      <m:t>, </m:t>
                    </m:r>
                    <m:r>
                      <a:rPr lang="en-US" sz="4400" b="1" i="0" smtClean="0">
                        <a:latin typeface="Cambria Math" panose="02040503050406030204" pitchFamily="18" charset="0"/>
                      </a:rPr>
                      <m:t>𝟖</m:t>
                    </m:r>
                    <m:r>
                      <a:rPr lang="en-US" sz="4400" b="1">
                        <a:latin typeface="Cambria Math"/>
                      </a:rPr>
                      <m:t>, </m:t>
                    </m:r>
                    <m:r>
                      <a:rPr lang="en-US" sz="4400" b="1" i="0" smtClean="0">
                        <a:latin typeface="Cambria Math" panose="02040503050406030204" pitchFamily="18" charset="0"/>
                      </a:rPr>
                      <m:t>𝟏𝟒</m:t>
                    </m:r>
                    <m:r>
                      <a:rPr lang="en-US" sz="4400" b="1">
                        <a:latin typeface="Cambria Math"/>
                      </a:rPr>
                      <m:t>, </m:t>
                    </m:r>
                    <m:r>
                      <a:rPr lang="en-US" sz="4400" b="1" i="0" smtClean="0">
                        <a:latin typeface="Cambria Math" panose="02040503050406030204" pitchFamily="18" charset="0"/>
                      </a:rPr>
                      <m:t>𝟐𝟎</m:t>
                    </m:r>
                    <m:r>
                      <a:rPr lang="en-US" sz="4400" b="1">
                        <a:latin typeface="Cambria Math"/>
                      </a:rPr>
                      <m:t>, </m:t>
                    </m:r>
                    <m:r>
                      <a:rPr lang="en-US" sz="4400" b="1" i="0" smtClean="0">
                        <a:latin typeface="Cambria Math" panose="02040503050406030204" pitchFamily="18" charset="0"/>
                      </a:rPr>
                      <m:t>𝟐𝟔</m:t>
                    </m:r>
                    <m:r>
                      <a:rPr lang="en-US" sz="4400" b="1">
                        <a:latin typeface="Cambria Math"/>
                      </a:rPr>
                      <m:t>, </m:t>
                    </m:r>
                    <m:r>
                      <a:rPr lang="en-US" sz="4400" b="1" i="0" smtClean="0">
                        <a:latin typeface="Cambria Math" panose="02040503050406030204" pitchFamily="18" charset="0"/>
                      </a:rPr>
                      <m:t>𝟑𝟐</m:t>
                    </m:r>
                    <m:r>
                      <a:rPr lang="en-US" sz="4400" b="1">
                        <a:latin typeface="Cambria Math"/>
                      </a:rPr>
                      <m:t>,...</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D. </a:t>
                </a:r>
                <a14:m>
                  <m:oMath xmlns:m="http://schemas.openxmlformats.org/officeDocument/2006/math">
                    <m:r>
                      <a:rPr lang="en-US" sz="4400" b="1" i="1">
                        <a:latin typeface="Cambria Math"/>
                      </a:rPr>
                      <m:t>𝟏</m:t>
                    </m:r>
                    <m:r>
                      <a:rPr lang="en-US" sz="4400" b="1">
                        <a:latin typeface="Cambria Math"/>
                      </a:rPr>
                      <m:t>, </m:t>
                    </m:r>
                    <m:r>
                      <a:rPr lang="en-US" sz="4400" b="1" i="1">
                        <a:latin typeface="Cambria Math"/>
                      </a:rPr>
                      <m:t>−</m:t>
                    </m:r>
                    <m:r>
                      <a:rPr lang="en-US" sz="4400" b="1" i="1">
                        <a:latin typeface="Cambria Math"/>
                      </a:rPr>
                      <m:t>𝟓</m:t>
                    </m:r>
                    <m:r>
                      <a:rPr lang="en-US" sz="4400" b="1">
                        <a:latin typeface="Cambria Math"/>
                      </a:rPr>
                      <m:t>, </m:t>
                    </m:r>
                    <m:r>
                      <a:rPr lang="en-US" sz="4400" b="1" i="0" smtClean="0">
                        <a:latin typeface="Cambria Math" panose="02040503050406030204" pitchFamily="18" charset="0"/>
                      </a:rPr>
                      <m:t>𝟏𝟏</m:t>
                    </m:r>
                    <m:r>
                      <a:rPr lang="en-US" sz="4400" b="1">
                        <a:latin typeface="Cambria Math"/>
                      </a:rPr>
                      <m:t>, </m:t>
                    </m:r>
                    <m:r>
                      <a:rPr lang="en-US" sz="4400" b="1" i="0" smtClean="0">
                        <a:latin typeface="Cambria Math" panose="02040503050406030204" pitchFamily="18" charset="0"/>
                      </a:rPr>
                      <m:t>𝟓</m:t>
                    </m:r>
                    <m:r>
                      <a:rPr lang="en-US" sz="4400" b="1">
                        <a:latin typeface="Cambria Math"/>
                      </a:rPr>
                      <m:t>, </m:t>
                    </m:r>
                    <m:r>
                      <a:rPr lang="en-US" sz="4400" b="1" i="0" smtClean="0">
                        <a:latin typeface="Cambria Math" panose="02040503050406030204" pitchFamily="18" charset="0"/>
                      </a:rPr>
                      <m:t>−</m:t>
                    </m:r>
                    <m:r>
                      <a:rPr lang="en-US" sz="4400" b="1" i="0" smtClean="0">
                        <a:latin typeface="Cambria Math" panose="02040503050406030204" pitchFamily="18" charset="0"/>
                      </a:rPr>
                      <m:t>𝟏</m:t>
                    </m:r>
                    <m:r>
                      <a:rPr lang="en-US" sz="4400" b="1">
                        <a:latin typeface="Cambria Math"/>
                      </a:rPr>
                      <m:t>,...</m:t>
                    </m:r>
                  </m:oMath>
                </a14:m>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4" name="Rectangle 33">
                <a:extLst>
                  <a:ext uri="{FF2B5EF4-FFF2-40B4-BE49-F238E27FC236}">
                    <a16:creationId xmlns:a16="http://schemas.microsoft.com/office/drawing/2014/main" id="{3C497E02-094C-491A-8D54-A1EF29039A93}"/>
                  </a:ext>
                </a:extLst>
              </p:cNvPr>
              <p:cNvSpPr>
                <a:spLocks noRot="1" noChangeAspect="1" noMove="1" noResize="1" noEditPoints="1" noAdjustHandles="1" noChangeArrowheads="1" noChangeShapeType="1" noTextEdit="1"/>
              </p:cNvSpPr>
              <p:nvPr/>
            </p:nvSpPr>
            <p:spPr>
              <a:xfrm>
                <a:off x="5211358" y="4876800"/>
                <a:ext cx="17996590" cy="769441"/>
              </a:xfrm>
              <a:prstGeom prst="rect">
                <a:avLst/>
              </a:prstGeom>
              <a:blipFill>
                <a:blip r:embed="rId8"/>
                <a:stretch>
                  <a:fillRect l="-1389" t="-16667" b="-36508"/>
                </a:stretch>
              </a:blipFill>
            </p:spPr>
            <p:txBody>
              <a:bodyPr/>
              <a:lstStyle/>
              <a:p>
                <a:r>
                  <a:rPr lang="en-US">
                    <a:noFill/>
                  </a:rPr>
                  <a:t> </a:t>
                </a:r>
              </a:p>
            </p:txBody>
          </p:sp>
        </mc:Fallback>
      </mc:AlternateContent>
      <p:sp>
        <p:nvSpPr>
          <p:cNvPr id="35" name="Oval 34">
            <a:extLst>
              <a:ext uri="{FF2B5EF4-FFF2-40B4-BE49-F238E27FC236}">
                <a16:creationId xmlns:a16="http://schemas.microsoft.com/office/drawing/2014/main" id="{04E0B756-2DE0-45E6-8B73-2E39F3D7AC9D}"/>
              </a:ext>
            </a:extLst>
          </p:cNvPr>
          <p:cNvSpPr/>
          <p:nvPr/>
        </p:nvSpPr>
        <p:spPr>
          <a:xfrm>
            <a:off x="4851858" y="4788957"/>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400" b="1" dirty="0">
                <a:latin typeface="Tahoma" pitchFamily="34" charset="0"/>
                <a:ea typeface="Tahoma" pitchFamily="34" charset="0"/>
                <a:cs typeface="Tahoma" pitchFamily="34" charset="0"/>
              </a:rPr>
              <a:t>C</a:t>
            </a:r>
          </a:p>
        </p:txBody>
      </p:sp>
      <p:sp>
        <p:nvSpPr>
          <p:cNvPr id="36" name="Rounded Rectangle 35"/>
          <p:cNvSpPr/>
          <p:nvPr/>
        </p:nvSpPr>
        <p:spPr>
          <a:xfrm>
            <a:off x="8610600" y="655811"/>
            <a:ext cx="5943600" cy="1281870"/>
          </a:xfrm>
          <a:prstGeom prst="roundRect">
            <a:avLst/>
          </a:prstGeom>
          <a:solidFill>
            <a:schemeClr val="accent4">
              <a:lumMod val="20000"/>
              <a:lumOff val="80000"/>
            </a:schemeClr>
          </a:solidFill>
          <a:ln w="57150">
            <a:solidFill>
              <a:srgbClr val="FF0000"/>
            </a:solidFill>
          </a:ln>
          <a:effectLst>
            <a:outerShdw blurRad="57150" dist="19050" dir="5400000" algn="ctr" rotWithShape="0">
              <a:srgbClr val="000000">
                <a:alpha val="63000"/>
              </a:srgbClr>
            </a:outerShdw>
          </a:effectLst>
        </p:spPr>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09">
              <a:defRPr/>
            </a:pPr>
            <a:r>
              <a:rPr lang="en-US" sz="4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II. BÀI </a:t>
            </a:r>
            <a:r>
              <a:rPr lang="en-US" sz="4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TẬP TNKQ</a:t>
            </a: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9619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left)">
                                      <p:cBhvr>
                                        <p:cTn id="10" dur="500"/>
                                        <p:tgtEl>
                                          <p:spTgt spid="2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left)">
                                      <p:cBhvr>
                                        <p:cTn id="13" dur="500"/>
                                        <p:tgtEl>
                                          <p:spTgt spid="34"/>
                                        </p:tgtEl>
                                      </p:cBhvr>
                                    </p:animEffect>
                                  </p:childTnLst>
                                </p:cTn>
                              </p:par>
                              <p:par>
                                <p:cTn id="14" presetID="22" presetClass="entr" presetSubtype="8"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150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500"/>
                                        <p:tgtEl>
                                          <p:spTgt spid="3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left)">
                                      <p:cBhvr>
                                        <p:cTn id="36" dur="50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left)">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500"/>
                                        <p:tgtEl>
                                          <p:spTgt spid="2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left)">
                                      <p:cBhvr>
                                        <p:cTn id="5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2" grpId="0"/>
      <p:bldP spid="33" grpId="0"/>
      <p:bldP spid="34" grpId="0"/>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21265" y="6578867"/>
            <a:ext cx="22122427" cy="4393933"/>
            <a:chOff x="1220788" y="7162800"/>
            <a:chExt cx="22124987" cy="4394442"/>
          </a:xfrm>
        </p:grpSpPr>
        <p:sp>
          <p:nvSpPr>
            <p:cNvPr id="3" name="Rounded Rectangle 2"/>
            <p:cNvSpPr/>
            <p:nvPr/>
          </p:nvSpPr>
          <p:spPr>
            <a:xfrm>
              <a:off x="1222486" y="7418548"/>
              <a:ext cx="22123289" cy="4138694"/>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60"/>
            <p:cNvGrpSpPr/>
            <p:nvPr/>
          </p:nvGrpSpPr>
          <p:grpSpPr>
            <a:xfrm>
              <a:off x="1220788" y="7162800"/>
              <a:ext cx="3305491" cy="796093"/>
              <a:chOff x="1224542" y="6305967"/>
              <a:chExt cx="3305491" cy="845462"/>
            </a:xfrm>
          </p:grpSpPr>
          <p:sp>
            <p:nvSpPr>
              <p:cNvPr id="5"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6" name="TextBox 5"/>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7" name="Round Diagonal Corner Rectangle 6"/>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9" name="Group 49"/>
          <p:cNvGrpSpPr/>
          <p:nvPr/>
        </p:nvGrpSpPr>
        <p:grpSpPr>
          <a:xfrm>
            <a:off x="1176052" y="2895600"/>
            <a:ext cx="22175897" cy="3205623"/>
            <a:chOff x="1175570" y="2468560"/>
            <a:chExt cx="22178464" cy="3205994"/>
          </a:xfrm>
        </p:grpSpPr>
        <p:sp>
          <p:nvSpPr>
            <p:cNvPr id="10" name="Rounded Rectangle 9"/>
            <p:cNvSpPr/>
            <p:nvPr/>
          </p:nvSpPr>
          <p:spPr>
            <a:xfrm>
              <a:off x="1175570" y="2872596"/>
              <a:ext cx="22178464" cy="2801958"/>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2"/>
            <p:cNvGrpSpPr/>
            <p:nvPr/>
          </p:nvGrpSpPr>
          <p:grpSpPr>
            <a:xfrm>
              <a:off x="1175570" y="2468560"/>
              <a:ext cx="3190427" cy="896426"/>
              <a:chOff x="1175570" y="1834705"/>
              <a:chExt cx="3480167" cy="977836"/>
            </a:xfrm>
          </p:grpSpPr>
          <p:sp>
            <p:nvSpPr>
              <p:cNvPr id="12" name="Freeform 20"/>
              <p:cNvSpPr>
                <a:spLocks/>
              </p:cNvSpPr>
              <p:nvPr/>
            </p:nvSpPr>
            <p:spPr bwMode="auto">
              <a:xfrm rot="16200000" flipV="1">
                <a:off x="2722770" y="879575"/>
                <a:ext cx="836967" cy="302896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3" name="TextBox 12"/>
              <p:cNvSpPr txBox="1"/>
              <p:nvPr/>
            </p:nvSpPr>
            <p:spPr>
              <a:xfrm>
                <a:off x="2235430" y="1958752"/>
                <a:ext cx="1946745" cy="839416"/>
              </a:xfrm>
              <a:prstGeom prst="rect">
                <a:avLst/>
              </a:prstGeom>
              <a:noFill/>
            </p:spPr>
            <p:txBody>
              <a:bodyPr wrap="none" rtlCol="0">
                <a:spAutoFit/>
              </a:bodyPr>
              <a:lstStyle/>
              <a:p>
                <a:r>
                  <a:rPr lang="en-US" sz="4400" b="1" dirty="0" err="1">
                    <a:solidFill>
                      <a:schemeClr val="bg1"/>
                    </a:solidFill>
                    <a:latin typeface="Tahoma" pitchFamily="34" charset="0"/>
                    <a:ea typeface="Tahoma" pitchFamily="34" charset="0"/>
                    <a:cs typeface="Tahoma" pitchFamily="34" charset="0"/>
                  </a:rPr>
                  <a:t>Câu</a:t>
                </a:r>
                <a:r>
                  <a:rPr lang="en-US" sz="4400" b="1" dirty="0">
                    <a:solidFill>
                      <a:schemeClr val="bg1"/>
                    </a:solidFill>
                    <a:latin typeface="Tahoma" pitchFamily="34" charset="0"/>
                    <a:ea typeface="Tahoma" pitchFamily="34" charset="0"/>
                    <a:cs typeface="Tahoma" pitchFamily="34" charset="0"/>
                  </a:rPr>
                  <a:t> 2</a:t>
                </a:r>
              </a:p>
            </p:txBody>
          </p:sp>
          <p:sp>
            <p:nvSpPr>
              <p:cNvPr id="14" name="Round Diagonal Corner Rectangle 13"/>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2"/>
              <p:cNvGrpSpPr/>
              <p:nvPr/>
            </p:nvGrpSpPr>
            <p:grpSpPr>
              <a:xfrm>
                <a:off x="1314846" y="1951291"/>
                <a:ext cx="756925" cy="699372"/>
                <a:chOff x="7440266" y="3398551"/>
                <a:chExt cx="757238" cy="765175"/>
              </a:xfrm>
              <a:solidFill>
                <a:srgbClr val="999158"/>
              </a:solidFill>
            </p:grpSpPr>
            <p:sp>
              <p:nvSpPr>
                <p:cNvPr id="16"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7"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8"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9"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0"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1"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22"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mc:AlternateContent xmlns:mc="http://schemas.openxmlformats.org/markup-compatibility/2006" xmlns:a14="http://schemas.microsoft.com/office/drawing/2010/main">
        <mc:Choice Requires="a14">
          <p:sp>
            <p:nvSpPr>
              <p:cNvPr id="23" name="Rectangle 22"/>
              <p:cNvSpPr/>
              <p:nvPr/>
            </p:nvSpPr>
            <p:spPr>
              <a:xfrm>
                <a:off x="4671696" y="3579912"/>
                <a:ext cx="17350103" cy="2503249"/>
              </a:xfrm>
              <a:prstGeom prst="rect">
                <a:avLst/>
              </a:prstGeom>
            </p:spPr>
            <p:txBody>
              <a:bodyPr wrap="square">
                <a:spAutoFit/>
              </a:bodyPr>
              <a:lstStyle/>
              <a:p>
                <a:pPr marL="629920" indent="-629920" algn="just">
                  <a:lnSpc>
                    <a:spcPts val="6000"/>
                  </a:lnSpc>
                  <a:spcAft>
                    <a:spcPts val="800"/>
                  </a:spcAft>
                </a:pPr>
                <a:r>
                  <a:rPr lang="en-US" sz="4400" b="1" dirty="0">
                    <a:effectLst/>
                    <a:latin typeface="Tahoma" panose="020B0604030504040204" pitchFamily="34" charset="0"/>
                    <a:ea typeface="Tahoma" panose="020B0604030504040204" pitchFamily="34" charset="0"/>
                    <a:cs typeface="Tahoma" panose="020B0604030504040204" pitchFamily="34" charset="0"/>
                  </a:rPr>
                  <a:t>Cho </a:t>
                </a:r>
                <a:r>
                  <a:rPr lang="en-US" sz="4400" b="1" dirty="0" err="1">
                    <a:effectLst/>
                    <a:latin typeface="Tahoma" panose="020B0604030504040204" pitchFamily="34" charset="0"/>
                    <a:ea typeface="Tahoma" panose="020B0604030504040204" pitchFamily="34" charset="0"/>
                    <a:cs typeface="Tahoma" panose="020B0604030504040204" pitchFamily="34" charset="0"/>
                  </a:rPr>
                  <a:t>cấp</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số</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cộng</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0">
                                <a:effectLst/>
                                <a:latin typeface="Cambria Math" panose="02040503050406030204" pitchFamily="18" charset="0"/>
                                <a:ea typeface="Calibri" panose="020F0502020204030204" pitchFamily="34" charset="0"/>
                                <a:cs typeface="Times New Roman" panose="02020603050405020304" pitchFamily="18" charset="0"/>
                              </a:rPr>
                              <m:t>𝐮</m:t>
                            </m:r>
                          </m:e>
                          <m:sub>
                            <m:r>
                              <a:rPr lang="en-US" sz="4400" b="1" i="0">
                                <a:effectLst/>
                                <a:latin typeface="Cambria Math" panose="02040503050406030204" pitchFamily="18" charset="0"/>
                                <a:ea typeface="Calibri" panose="020F0502020204030204" pitchFamily="34" charset="0"/>
                                <a:cs typeface="Times New Roman" panose="02020603050405020304" pitchFamily="18" charset="0"/>
                              </a:rPr>
                              <m:t>𝐧</m:t>
                            </m:r>
                          </m:sub>
                        </m:sSub>
                      </m:e>
                    </m:d>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có</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số</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hạng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đầu</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0">
                            <a:effectLst/>
                            <a:latin typeface="Cambria Math" panose="02040503050406030204" pitchFamily="18" charset="0"/>
                            <a:ea typeface="Calibri" panose="020F0502020204030204" pitchFamily="34" charset="0"/>
                            <a:cs typeface="Times New Roman" panose="02020603050405020304" pitchFamily="18" charset="0"/>
                          </a:rPr>
                          <m:t>𝐮</m:t>
                        </m:r>
                      </m:e>
                      <m:sub>
                        <m:r>
                          <a:rPr lang="en-US" sz="4400" b="1" i="0">
                            <a:effectLst/>
                            <a:latin typeface="Cambria Math" panose="02040503050406030204" pitchFamily="18" charset="0"/>
                            <a:ea typeface="Calibri" panose="020F0502020204030204" pitchFamily="34" charset="0"/>
                            <a:cs typeface="Times New Roman" panose="02020603050405020304" pitchFamily="18" charset="0"/>
                          </a:rPr>
                          <m:t>𝟏</m:t>
                        </m:r>
                      </m:sub>
                    </m:sSub>
                    <m:r>
                      <a:rPr lang="en-US" sz="4400" b="1" i="0">
                        <a:effectLst/>
                        <a:latin typeface="Cambria Math" panose="02040503050406030204" pitchFamily="18" charset="0"/>
                        <a:ea typeface="Calibri" panose="020F0502020204030204" pitchFamily="34" charset="0"/>
                        <a:cs typeface="Times New Roman" panose="02020603050405020304" pitchFamily="18" charset="0"/>
                      </a:rPr>
                      <m:t>=</m:t>
                    </m:r>
                    <m:r>
                      <a:rPr lang="en-US" sz="4400" b="1" i="0">
                        <a:effectLst/>
                        <a:latin typeface="Cambria Math" panose="02040503050406030204" pitchFamily="18" charset="0"/>
                        <a:ea typeface="Calibri" panose="020F0502020204030204" pitchFamily="34" charset="0"/>
                        <a:cs typeface="Times New Roman" panose="02020603050405020304" pitchFamily="18" charset="0"/>
                      </a:rPr>
                      <m:t>𝟐</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công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sai</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0">
                        <a:effectLst/>
                        <a:latin typeface="Cambria Math" panose="02040503050406030204" pitchFamily="18" charset="0"/>
                        <a:ea typeface="Calibri" panose="020F0502020204030204" pitchFamily="34" charset="0"/>
                        <a:cs typeface="Times New Roman" panose="02020603050405020304" pitchFamily="18" charset="0"/>
                      </a:rPr>
                      <m:t>𝐝</m:t>
                    </m:r>
                    <m:r>
                      <a:rPr lang="en-US" sz="4400" b="1" i="0">
                        <a:effectLst/>
                        <a:latin typeface="Cambria Math" panose="02040503050406030204" pitchFamily="18" charset="0"/>
                        <a:ea typeface="Calibri" panose="020F0502020204030204" pitchFamily="34" charset="0"/>
                        <a:cs typeface="Times New Roman" panose="02020603050405020304" pitchFamily="18" charset="0"/>
                      </a:rPr>
                      <m:t>=</m:t>
                    </m:r>
                    <m:r>
                      <a:rPr lang="en-US" sz="4400" b="1" i="0">
                        <a:effectLst/>
                        <a:latin typeface="Cambria Math" panose="02040503050406030204" pitchFamily="18" charset="0"/>
                        <a:ea typeface="Calibri" panose="020F0502020204030204" pitchFamily="34" charset="0"/>
                        <a:cs typeface="Times New Roman" panose="02020603050405020304" pitchFamily="18" charset="0"/>
                      </a:rPr>
                      <m:t>𝟑</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Số</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hạng</a:t>
                </a:r>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thứ</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0">
                        <a:effectLst/>
                        <a:latin typeface="Cambria Math" panose="02040503050406030204" pitchFamily="18" charset="0"/>
                        <a:ea typeface="Calibri" panose="020F0502020204030204" pitchFamily="34" charset="0"/>
                        <a:cs typeface="Times New Roman" panose="02020603050405020304" pitchFamily="18" charset="0"/>
                      </a:rPr>
                      <m:t>𝟓</m:t>
                    </m:r>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của</a:t>
                </a:r>
                <a:r>
                  <a:rPr lang="en-US" sz="4400" b="1" dirty="0">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0">
                                <a:effectLst/>
                                <a:latin typeface="Cambria Math" panose="02040503050406030204" pitchFamily="18" charset="0"/>
                                <a:ea typeface="Calibri" panose="020F0502020204030204" pitchFamily="34" charset="0"/>
                                <a:cs typeface="Times New Roman" panose="02020603050405020304" pitchFamily="18" charset="0"/>
                              </a:rPr>
                              <m:t>𝐮</m:t>
                            </m:r>
                          </m:e>
                          <m:sub>
                            <m:r>
                              <a:rPr lang="en-US" sz="4400" b="1" i="0">
                                <a:effectLst/>
                                <a:latin typeface="Cambria Math" panose="02040503050406030204" pitchFamily="18" charset="0"/>
                                <a:ea typeface="Calibri" panose="020F0502020204030204" pitchFamily="34" charset="0"/>
                                <a:cs typeface="Times New Roman" panose="02020603050405020304" pitchFamily="18" charset="0"/>
                              </a:rPr>
                              <m:t>𝐧</m:t>
                            </m:r>
                          </m:sub>
                        </m:sSub>
                      </m:e>
                    </m:d>
                  </m:oMath>
                </a14:m>
                <a:r>
                  <a:rPr lang="en-US" sz="4400" b="1" dirty="0">
                    <a:effectLst/>
                    <a:latin typeface="Tahoma" panose="020B0604030504040204" pitchFamily="34" charset="0"/>
                    <a:ea typeface="Tahoma" panose="020B0604030504040204" pitchFamily="34" charset="0"/>
                    <a:cs typeface="Tahoma" panose="020B0604030504040204" pitchFamily="34" charset="0"/>
                  </a:rPr>
                  <a:t> </a:t>
                </a:r>
                <a:r>
                  <a:rPr lang="en-US" sz="4400" b="1" dirty="0" err="1">
                    <a:effectLst/>
                    <a:latin typeface="Tahoma" panose="020B0604030504040204" pitchFamily="34" charset="0"/>
                    <a:ea typeface="Tahoma" panose="020B0604030504040204" pitchFamily="34" charset="0"/>
                    <a:cs typeface="Tahoma" panose="020B0604030504040204" pitchFamily="34" charset="0"/>
                  </a:rPr>
                  <a:t>bằng</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a:p>
                <a:pPr marL="629920" algn="just">
                  <a:lnSpc>
                    <a:spcPts val="6000"/>
                  </a:lnSpc>
                  <a:spcAft>
                    <a:spcPts val="800"/>
                  </a:spcAft>
                  <a:tabLst>
                    <a:tab pos="629920" algn="l"/>
                    <a:tab pos="3599815" algn="l"/>
                    <a:tab pos="5039995" algn="l"/>
                  </a:tabLst>
                </a:pP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r>
                      <a:rPr lang="en-US" sz="4400" b="1" i="0">
                        <a:effectLst/>
                        <a:latin typeface="Cambria Math" panose="02040503050406030204" pitchFamily="18" charset="0"/>
                        <a:ea typeface="Calibri" panose="020F0502020204030204" pitchFamily="34" charset="0"/>
                        <a:cs typeface="Times New Roman" panose="02020603050405020304" pitchFamily="18" charset="0"/>
                      </a:rPr>
                      <m:t>𝟏𝟒</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r>
                      <a:rPr lang="en-US" sz="4400" b="1" i="0">
                        <a:effectLst/>
                        <a:latin typeface="Cambria Math" panose="02040503050406030204" pitchFamily="18" charset="0"/>
                        <a:ea typeface="Calibri" panose="020F0502020204030204" pitchFamily="34" charset="0"/>
                        <a:cs typeface="Times New Roman" panose="02020603050405020304" pitchFamily="18" charset="0"/>
                      </a:rPr>
                      <m:t>𝟏𝟎</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C. </a:t>
                </a:r>
                <a14:m>
                  <m:oMath xmlns:m="http://schemas.openxmlformats.org/officeDocument/2006/math">
                    <m:r>
                      <a:rPr lang="en-US" sz="4400" b="1" i="0">
                        <a:effectLst/>
                        <a:latin typeface="Cambria Math" panose="02040503050406030204" pitchFamily="18" charset="0"/>
                        <a:ea typeface="Calibri" panose="020F0502020204030204" pitchFamily="34" charset="0"/>
                        <a:cs typeface="Times New Roman" panose="02020603050405020304" pitchFamily="18" charset="0"/>
                      </a:rPr>
                      <m:t>𝟏𝟔𝟐</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r>
                  <a:rPr lang="en-US" sz="4400" b="1">
                    <a:solidFill>
                      <a:srgbClr val="0000FF"/>
                    </a:solidFill>
                    <a:effectLst/>
                    <a:latin typeface="Tahoma" panose="020B0604030504040204" pitchFamily="34" charset="0"/>
                    <a:ea typeface="Tahoma" panose="020B0604030504040204" pitchFamily="34" charset="0"/>
                    <a:cs typeface="Tahoma" panose="020B0604030504040204" pitchFamily="34" charset="0"/>
                  </a:rPr>
                  <a:t>	D</a:t>
                </a:r>
                <a:r>
                  <a:rPr lang="en-US" sz="4400" b="1" dirty="0">
                    <a:solidFill>
                      <a:srgbClr val="0000FF"/>
                    </a:solidFill>
                    <a:effectLst/>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0">
                        <a:effectLst/>
                        <a:latin typeface="Cambria Math" panose="02040503050406030204" pitchFamily="18" charset="0"/>
                        <a:ea typeface="Calibri" panose="020F0502020204030204" pitchFamily="34" charset="0"/>
                        <a:cs typeface="Times New Roman" panose="02020603050405020304" pitchFamily="18" charset="0"/>
                      </a:rPr>
                      <m:t>𝟑𝟎</m:t>
                    </m:r>
                  </m:oMath>
                </a14:m>
                <a:r>
                  <a:rPr lang="en-US" sz="44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4671696" y="3579912"/>
                <a:ext cx="17350103" cy="2503249"/>
              </a:xfrm>
              <a:prstGeom prst="rect">
                <a:avLst/>
              </a:prstGeom>
              <a:blipFill>
                <a:blip r:embed="rId2"/>
                <a:stretch>
                  <a:fillRect l="-1405" t="-4136" r="-1441" b="-7543"/>
                </a:stretch>
              </a:blipFill>
            </p:spPr>
            <p:txBody>
              <a:bodyPr/>
              <a:lstStyle/>
              <a:p>
                <a:r>
                  <a:rPr lang="en-US">
                    <a:noFill/>
                  </a:rPr>
                  <a:t> </a:t>
                </a:r>
              </a:p>
            </p:txBody>
          </p:sp>
        </mc:Fallback>
      </mc:AlternateContent>
      <p:sp>
        <p:nvSpPr>
          <p:cNvPr id="24" name="Rectangle 23"/>
          <p:cNvSpPr/>
          <p:nvPr/>
        </p:nvSpPr>
        <p:spPr>
          <a:xfrm>
            <a:off x="13073433" y="9349320"/>
            <a:ext cx="3614367" cy="785280"/>
          </a:xfrm>
          <a:prstGeom prst="rect">
            <a:avLst/>
          </a:prstGeom>
        </p:spPr>
        <p:txBody>
          <a:bodyPr wrap="square">
            <a:spAutoFit/>
          </a:bodyPr>
          <a:lstStyle/>
          <a:p>
            <a:pPr>
              <a:lnSpc>
                <a:spcPts val="6000"/>
              </a:lnSpc>
              <a:spcAft>
                <a:spcPts val="600"/>
              </a:spcAft>
            </a:pP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Chọn</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a:t>
            </a:r>
          </a:p>
        </p:txBody>
      </p:sp>
      <mc:AlternateContent xmlns:mc="http://schemas.openxmlformats.org/markup-compatibility/2006" xmlns:a14="http://schemas.microsoft.com/office/drawing/2010/main">
        <mc:Choice Requires="a14">
          <p:sp>
            <p:nvSpPr>
              <p:cNvPr id="25" name="Rectangle 24"/>
              <p:cNvSpPr/>
              <p:nvPr/>
            </p:nvSpPr>
            <p:spPr>
              <a:xfrm>
                <a:off x="1758410" y="7467600"/>
                <a:ext cx="21787390" cy="1562479"/>
              </a:xfrm>
              <a:prstGeom prst="rect">
                <a:avLst/>
              </a:prstGeom>
            </p:spPr>
            <p:txBody>
              <a:bodyPr wrap="square">
                <a:spAutoFit/>
              </a:bodyPr>
              <a:lstStyle/>
              <a:p>
                <a:pPr>
                  <a:lnSpc>
                    <a:spcPts val="6000"/>
                  </a:lnSpc>
                  <a:spcAft>
                    <a:spcPts val="600"/>
                  </a:spcAft>
                </a:pP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tổng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quát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cấp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cộng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đầu</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0">
                            <a:latin typeface="Cambria Math"/>
                          </a:rPr>
                          <m:t>𝐮</m:t>
                        </m:r>
                      </m:e>
                      <m:sub>
                        <m:r>
                          <a:rPr lang="en-US" sz="4400" b="1" i="0">
                            <a:latin typeface="Cambria Math"/>
                          </a:rPr>
                          <m:t>𝟏</m:t>
                        </m:r>
                      </m:sub>
                    </m:sSub>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công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sai</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bằng</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0">
                        <a:latin typeface="Cambria Math"/>
                      </a:rPr>
                      <m:t>𝐝</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0">
                            <a:latin typeface="Cambria Math"/>
                          </a:rPr>
                          <m:t>𝐮</m:t>
                        </m:r>
                      </m:e>
                      <m:sub>
                        <m:r>
                          <a:rPr lang="en-US" sz="4400" b="1" i="0">
                            <a:latin typeface="Cambria Math"/>
                          </a:rPr>
                          <m:t>𝐧</m:t>
                        </m:r>
                      </m:sub>
                    </m:sSub>
                    <m:r>
                      <a:rPr lang="en-US" sz="4400" b="1" i="0">
                        <a:latin typeface="Cambria Math"/>
                      </a:rPr>
                      <m:t>=</m:t>
                    </m:r>
                    <m:sSub>
                      <m:sSubPr>
                        <m:ctrlPr>
                          <a:rPr lang="en-US" sz="4400" b="1" i="1">
                            <a:latin typeface="Cambria Math" panose="02040503050406030204" pitchFamily="18" charset="0"/>
                          </a:rPr>
                        </m:ctrlPr>
                      </m:sSubPr>
                      <m:e>
                        <m:r>
                          <a:rPr lang="en-US" sz="4400" b="1" i="0">
                            <a:latin typeface="Cambria Math"/>
                          </a:rPr>
                          <m:t>𝐮</m:t>
                        </m:r>
                      </m:e>
                      <m:sub>
                        <m:r>
                          <a:rPr lang="en-US" sz="4400" b="1" i="0">
                            <a:latin typeface="Cambria Math"/>
                          </a:rPr>
                          <m:t>𝟏</m:t>
                        </m:r>
                      </m:sub>
                    </m:sSub>
                    <m:r>
                      <a:rPr lang="en-US" sz="4400" b="1" i="0">
                        <a:latin typeface="Cambria Math"/>
                      </a:rPr>
                      <m:t>+</m:t>
                    </m:r>
                    <m:d>
                      <m:dPr>
                        <m:ctrlPr>
                          <a:rPr lang="en-US" sz="4400" b="1" i="1">
                            <a:latin typeface="Cambria Math" panose="02040503050406030204" pitchFamily="18" charset="0"/>
                          </a:rPr>
                        </m:ctrlPr>
                      </m:dPr>
                      <m:e>
                        <m:r>
                          <a:rPr lang="en-US" sz="4400" b="1" i="0">
                            <a:latin typeface="Cambria Math"/>
                          </a:rPr>
                          <m:t>𝐧</m:t>
                        </m:r>
                        <m:r>
                          <a:rPr lang="en-US" sz="4400" b="1" i="0">
                            <a:latin typeface="Cambria Math"/>
                          </a:rPr>
                          <m:t>−</m:t>
                        </m:r>
                        <m:r>
                          <a:rPr lang="en-US" sz="4400" b="1" i="0">
                            <a:latin typeface="Cambria Math"/>
                          </a:rPr>
                          <m:t>𝟏</m:t>
                        </m:r>
                      </m:e>
                    </m:d>
                    <m:r>
                      <a:rPr lang="en-US" sz="4400" b="1" i="0">
                        <a:latin typeface="Cambria Math"/>
                      </a:rPr>
                      <m:t>𝐝</m:t>
                    </m:r>
                  </m:oMath>
                </a14:m>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5" name="Rectangle 24"/>
              <p:cNvSpPr>
                <a:spLocks noRot="1" noChangeAspect="1" noMove="1" noResize="1" noEditPoints="1" noAdjustHandles="1" noChangeArrowheads="1" noChangeShapeType="1" noTextEdit="1"/>
              </p:cNvSpPr>
              <p:nvPr/>
            </p:nvSpPr>
            <p:spPr>
              <a:xfrm>
                <a:off x="1758410" y="7467600"/>
                <a:ext cx="21787390" cy="1562479"/>
              </a:xfrm>
              <a:prstGeom prst="rect">
                <a:avLst/>
              </a:prstGeom>
              <a:blipFill>
                <a:blip r:embed="rId3"/>
                <a:stretch>
                  <a:fillRect l="-1119" t="-6641" b="-175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1752600" y="9303841"/>
                <a:ext cx="15965010" cy="793038"/>
              </a:xfrm>
              <a:prstGeom prst="rect">
                <a:avLst/>
              </a:prstGeom>
            </p:spPr>
            <p:txBody>
              <a:bodyPr wrap="square">
                <a:spAutoFit/>
              </a:bodyPr>
              <a:lstStyle/>
              <a:p>
                <a:pPr>
                  <a:lnSpc>
                    <a:spcPts val="6000"/>
                  </a:lnSpc>
                  <a:spcAft>
                    <a:spcPts val="600"/>
                  </a:spcAft>
                </a:pPr>
                <a:r>
                  <a:rPr lang="en-US" sz="4400" b="1" dirty="0" err="1">
                    <a:latin typeface="Tahoma" panose="020B0604030504040204" pitchFamily="34" charset="0"/>
                    <a:ea typeface="Tahoma" panose="020B0604030504040204" pitchFamily="34" charset="0"/>
                    <a:cs typeface="Tahoma" panose="020B0604030504040204" pitchFamily="34" charset="0"/>
                  </a:rPr>
                  <a:t>Vậy</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0">
                            <a:latin typeface="Cambria Math"/>
                          </a:rPr>
                          <m:t>𝐮</m:t>
                        </m:r>
                      </m:e>
                      <m:sub>
                        <m:r>
                          <a:rPr lang="en-US" sz="4400" b="1" i="0">
                            <a:latin typeface="Cambria Math"/>
                          </a:rPr>
                          <m:t>𝟓</m:t>
                        </m:r>
                      </m:sub>
                    </m:sSub>
                    <m:r>
                      <a:rPr lang="en-US" sz="4400" b="1" i="0">
                        <a:latin typeface="Cambria Math"/>
                      </a:rPr>
                      <m:t>=</m:t>
                    </m:r>
                    <m:sSub>
                      <m:sSubPr>
                        <m:ctrlPr>
                          <a:rPr lang="en-US" sz="4400" b="1" i="1">
                            <a:latin typeface="Cambria Math" panose="02040503050406030204" pitchFamily="18" charset="0"/>
                          </a:rPr>
                        </m:ctrlPr>
                      </m:sSubPr>
                      <m:e>
                        <m:r>
                          <a:rPr lang="en-US" sz="4400" b="1" i="0">
                            <a:latin typeface="Cambria Math"/>
                          </a:rPr>
                          <m:t>𝐮</m:t>
                        </m:r>
                      </m:e>
                      <m:sub>
                        <m:r>
                          <a:rPr lang="en-US" sz="4400" b="1" i="0">
                            <a:latin typeface="Cambria Math"/>
                          </a:rPr>
                          <m:t>𝟏</m:t>
                        </m:r>
                      </m:sub>
                    </m:sSub>
                    <m:r>
                      <a:rPr lang="en-US" sz="4400" b="1" i="0">
                        <a:latin typeface="Cambria Math"/>
                      </a:rPr>
                      <m:t>+</m:t>
                    </m:r>
                    <m:r>
                      <a:rPr lang="en-US" sz="4400" b="1" i="0">
                        <a:latin typeface="Cambria Math"/>
                      </a:rPr>
                      <m:t>𝟒𝐝</m:t>
                    </m:r>
                    <m:r>
                      <a:rPr lang="en-US" sz="4400" b="1" i="0">
                        <a:latin typeface="Cambria Math"/>
                      </a:rPr>
                      <m:t>=</m:t>
                    </m:r>
                    <m:r>
                      <a:rPr lang="en-US" sz="4400" b="1" i="0">
                        <a:latin typeface="Cambria Math"/>
                      </a:rPr>
                      <m:t>𝟐</m:t>
                    </m:r>
                    <m:r>
                      <a:rPr lang="en-US" sz="4400" b="1" i="0">
                        <a:latin typeface="Cambria Math"/>
                      </a:rPr>
                      <m:t>+</m:t>
                    </m:r>
                    <m:r>
                      <a:rPr lang="en-US" sz="4400" b="1" i="0">
                        <a:latin typeface="Cambria Math"/>
                      </a:rPr>
                      <m:t>𝟒</m:t>
                    </m:r>
                    <m:r>
                      <a:rPr lang="en-US" sz="4400" b="1" i="0">
                        <a:latin typeface="Cambria Math"/>
                      </a:rPr>
                      <m:t>.</m:t>
                    </m:r>
                    <m:r>
                      <a:rPr lang="en-US" sz="4400" b="1" i="0">
                        <a:latin typeface="Cambria Math"/>
                      </a:rPr>
                      <m:t>𝟑</m:t>
                    </m:r>
                    <m:r>
                      <a:rPr lang="en-US" sz="4400" b="1" i="0">
                        <a:latin typeface="Cambria Math"/>
                      </a:rPr>
                      <m:t>=</m:t>
                    </m:r>
                    <m:r>
                      <a:rPr lang="en-US" sz="4400" b="1" i="0">
                        <a:latin typeface="Cambria Math"/>
                      </a:rPr>
                      <m:t>𝟏𝟒</m:t>
                    </m:r>
                  </m:oMath>
                </a14:m>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6" name="Rectangle 25"/>
              <p:cNvSpPr>
                <a:spLocks noRot="1" noChangeAspect="1" noMove="1" noResize="1" noEditPoints="1" noAdjustHandles="1" noChangeArrowheads="1" noChangeShapeType="1" noTextEdit="1"/>
              </p:cNvSpPr>
              <p:nvPr/>
            </p:nvSpPr>
            <p:spPr>
              <a:xfrm>
                <a:off x="1752600" y="9303841"/>
                <a:ext cx="15965010" cy="793038"/>
              </a:xfrm>
              <a:prstGeom prst="rect">
                <a:avLst/>
              </a:prstGeom>
              <a:blipFill>
                <a:blip r:embed="rId4"/>
                <a:stretch>
                  <a:fillRect l="-1566" t="-13077" b="-35385"/>
                </a:stretch>
              </a:blipFill>
            </p:spPr>
            <p:txBody>
              <a:bodyPr/>
              <a:lstStyle/>
              <a:p>
                <a:r>
                  <a:rPr lang="en-US">
                    <a:noFill/>
                  </a:rPr>
                  <a:t> </a:t>
                </a:r>
              </a:p>
            </p:txBody>
          </p:sp>
        </mc:Fallback>
      </mc:AlternateContent>
      <p:sp>
        <p:nvSpPr>
          <p:cNvPr id="27" name="Oval 26">
            <a:extLst>
              <a:ext uri="{FF2B5EF4-FFF2-40B4-BE49-F238E27FC236}">
                <a16:creationId xmlns:a16="http://schemas.microsoft.com/office/drawing/2014/main" id="{3AB19117-DC83-4F86-A499-38CD38C2F5BF}"/>
              </a:ext>
            </a:extLst>
          </p:cNvPr>
          <p:cNvSpPr/>
          <p:nvPr/>
        </p:nvSpPr>
        <p:spPr>
          <a:xfrm>
            <a:off x="4953000" y="5074162"/>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400" b="1" dirty="0">
                <a:latin typeface="Tahoma" pitchFamily="34" charset="0"/>
                <a:ea typeface="Tahoma" pitchFamily="34" charset="0"/>
                <a:cs typeface="Tahoma" pitchFamily="34" charset="0"/>
              </a:rPr>
              <a:t>A</a:t>
            </a:r>
          </a:p>
        </p:txBody>
      </p:sp>
    </p:spTree>
    <p:extLst>
      <p:ext uri="{BB962C8B-B14F-4D97-AF65-F5344CB8AC3E}">
        <p14:creationId xmlns:p14="http://schemas.microsoft.com/office/powerpoint/2010/main" val="130319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2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150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left)">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1221265" y="6578867"/>
            <a:ext cx="22122427" cy="6070334"/>
            <a:chOff x="1220788" y="7162800"/>
            <a:chExt cx="22124987" cy="6071037"/>
          </a:xfrm>
        </p:grpSpPr>
        <p:sp>
          <p:nvSpPr>
            <p:cNvPr id="31" name="Rounded Rectangle 30"/>
            <p:cNvSpPr/>
            <p:nvPr/>
          </p:nvSpPr>
          <p:spPr>
            <a:xfrm>
              <a:off x="1222486" y="7418548"/>
              <a:ext cx="22123289" cy="5815289"/>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0"/>
            <p:cNvGrpSpPr/>
            <p:nvPr/>
          </p:nvGrpSpPr>
          <p:grpSpPr>
            <a:xfrm>
              <a:off x="1220788" y="7162800"/>
              <a:ext cx="3305491" cy="796093"/>
              <a:chOff x="1224542" y="6305967"/>
              <a:chExt cx="3305491" cy="845462"/>
            </a:xfrm>
          </p:grpSpPr>
          <p:sp>
            <p:nvSpPr>
              <p:cNvPr id="33"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4" name="TextBox 33"/>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5" name="Round Diagonal Corner Rectangle 34"/>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6" name="Group 49"/>
          <p:cNvGrpSpPr/>
          <p:nvPr/>
        </p:nvGrpSpPr>
        <p:grpSpPr>
          <a:xfrm>
            <a:off x="1176052" y="2971800"/>
            <a:ext cx="22175897" cy="3205623"/>
            <a:chOff x="1175570" y="2468560"/>
            <a:chExt cx="22178464" cy="3205994"/>
          </a:xfrm>
        </p:grpSpPr>
        <p:sp>
          <p:nvSpPr>
            <p:cNvPr id="7" name="Rounded Rectangle 6"/>
            <p:cNvSpPr/>
            <p:nvPr/>
          </p:nvSpPr>
          <p:spPr>
            <a:xfrm>
              <a:off x="1175570" y="2872596"/>
              <a:ext cx="22178464" cy="2801958"/>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2"/>
            <p:cNvGrpSpPr/>
            <p:nvPr/>
          </p:nvGrpSpPr>
          <p:grpSpPr>
            <a:xfrm>
              <a:off x="1175570" y="2468560"/>
              <a:ext cx="3190427" cy="896426"/>
              <a:chOff x="1175570" y="1834705"/>
              <a:chExt cx="3480167" cy="977836"/>
            </a:xfrm>
          </p:grpSpPr>
          <p:sp>
            <p:nvSpPr>
              <p:cNvPr id="9" name="Freeform 20"/>
              <p:cNvSpPr>
                <a:spLocks/>
              </p:cNvSpPr>
              <p:nvPr/>
            </p:nvSpPr>
            <p:spPr bwMode="auto">
              <a:xfrm rot="16200000" flipV="1">
                <a:off x="2722770" y="879575"/>
                <a:ext cx="836967" cy="302896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0" name="TextBox 9"/>
              <p:cNvSpPr txBox="1"/>
              <p:nvPr/>
            </p:nvSpPr>
            <p:spPr>
              <a:xfrm>
                <a:off x="2235430" y="1958752"/>
                <a:ext cx="1946745" cy="839416"/>
              </a:xfrm>
              <a:prstGeom prst="rect">
                <a:avLst/>
              </a:prstGeom>
              <a:noFill/>
            </p:spPr>
            <p:txBody>
              <a:bodyPr wrap="none" rtlCol="0">
                <a:spAutoFit/>
              </a:bodyPr>
              <a:lstStyle/>
              <a:p>
                <a:r>
                  <a:rPr lang="en-US" sz="4400" b="1" dirty="0" err="1">
                    <a:solidFill>
                      <a:schemeClr val="bg1"/>
                    </a:solidFill>
                    <a:latin typeface="Tahoma" pitchFamily="34" charset="0"/>
                    <a:ea typeface="Tahoma" pitchFamily="34" charset="0"/>
                    <a:cs typeface="Tahoma" pitchFamily="34" charset="0"/>
                  </a:rPr>
                  <a:t>Câu</a:t>
                </a:r>
                <a:r>
                  <a:rPr lang="en-US" sz="4400" b="1" dirty="0">
                    <a:solidFill>
                      <a:schemeClr val="bg1"/>
                    </a:solidFill>
                    <a:latin typeface="Tahoma" pitchFamily="34" charset="0"/>
                    <a:ea typeface="Tahoma" pitchFamily="34" charset="0"/>
                    <a:cs typeface="Tahoma" pitchFamily="34" charset="0"/>
                  </a:rPr>
                  <a:t> 3</a:t>
                </a:r>
              </a:p>
            </p:txBody>
          </p:sp>
          <p:sp>
            <p:nvSpPr>
              <p:cNvPr id="11" name="Round Diagonal Corner Rectangle 10"/>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2"/>
              <p:cNvGrpSpPr/>
              <p:nvPr/>
            </p:nvGrpSpPr>
            <p:grpSpPr>
              <a:xfrm>
                <a:off x="1314846" y="1951291"/>
                <a:ext cx="756925" cy="699372"/>
                <a:chOff x="7440266" y="3398551"/>
                <a:chExt cx="757238" cy="765175"/>
              </a:xfrm>
              <a:solidFill>
                <a:srgbClr val="999158"/>
              </a:solidFill>
            </p:grpSpPr>
            <p:sp>
              <p:nvSpPr>
                <p:cNvPr id="13"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4"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5"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6"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7"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8"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9"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mc:AlternateContent xmlns:mc="http://schemas.openxmlformats.org/markup-compatibility/2006" xmlns:a14="http://schemas.microsoft.com/office/drawing/2010/main">
        <mc:Choice Requires="a14">
          <p:sp>
            <p:nvSpPr>
              <p:cNvPr id="21" name="Rectangle 20"/>
              <p:cNvSpPr/>
              <p:nvPr/>
            </p:nvSpPr>
            <p:spPr>
              <a:xfrm>
                <a:off x="4671696" y="3656112"/>
                <a:ext cx="18408586" cy="2331920"/>
              </a:xfrm>
              <a:prstGeom prst="rect">
                <a:avLst/>
              </a:prstGeom>
            </p:spPr>
            <p:txBody>
              <a:bodyPr wrap="square">
                <a:spAutoFit/>
              </a:bodyPr>
              <a:lstStyle/>
              <a:p>
                <a:pPr>
                  <a:lnSpc>
                    <a:spcPts val="6000"/>
                  </a:lnSpc>
                </a:pPr>
                <a:r>
                  <a:rPr lang="en-US" sz="4400" b="1" dirty="0">
                    <a:latin typeface="Tahoma" panose="020B0604030504040204" pitchFamily="34" charset="0"/>
                    <a:ea typeface="Tahoma" panose="020B0604030504040204" pitchFamily="34" charset="0"/>
                    <a:cs typeface="Tahoma" panose="020B0604030504040204" pitchFamily="34" charset="0"/>
                  </a:rPr>
                  <a:t>Cho </a:t>
                </a:r>
                <a:r>
                  <a:rPr lang="en-US" sz="4400" b="1" dirty="0" err="1">
                    <a:latin typeface="Tahoma" panose="020B0604030504040204" pitchFamily="34" charset="0"/>
                    <a:ea typeface="Tahoma" panose="020B0604030504040204" pitchFamily="34" charset="0"/>
                    <a:cs typeface="Tahoma" panose="020B0604030504040204" pitchFamily="34" charset="0"/>
                  </a:rPr>
                  <a:t>cấp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cộng</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𝒏</m:t>
                            </m:r>
                          </m:sub>
                        </m:sSub>
                      </m:e>
                    </m:d>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𝟏</m:t>
                        </m:r>
                      </m:sub>
                    </m:sSub>
                    <m:r>
                      <a:rPr lang="en-US" sz="4400" b="1">
                        <a:latin typeface="Cambria Math"/>
                      </a:rPr>
                      <m:t>=</m:t>
                    </m:r>
                    <m:r>
                      <a:rPr lang="en-US" sz="4400" b="1" i="1">
                        <a:latin typeface="Cambria Math"/>
                      </a:rPr>
                      <m:t>𝟓</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công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sai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a:rPr>
                      <m:t>𝐝</m:t>
                    </m:r>
                    <m:r>
                      <a:rPr lang="en-US" sz="4400" b="1">
                        <a:latin typeface="Cambria Math"/>
                      </a:rPr>
                      <m:t>=</m:t>
                    </m:r>
                    <m:r>
                      <a:rPr lang="en-US" sz="4400" b="1" i="1">
                        <a:latin typeface="Cambria Math"/>
                      </a:rPr>
                      <m:t>−</m:t>
                    </m:r>
                    <m:r>
                      <a:rPr lang="en-US" sz="4400" b="1" i="1">
                        <a:latin typeface="Cambria Math"/>
                      </a:rPr>
                      <m:t>𝟑</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Số </a:t>
                </a:r>
                <a14:m>
                  <m:oMath xmlns:m="http://schemas.openxmlformats.org/officeDocument/2006/math">
                    <m:r>
                      <a:rPr lang="en-US" sz="4400" b="1" i="1">
                        <a:latin typeface="Cambria Math"/>
                      </a:rPr>
                      <m:t>−</m:t>
                    </m:r>
                    <m:r>
                      <a:rPr lang="en-US" sz="4400" b="1" i="1">
                        <a:latin typeface="Cambria Math"/>
                      </a:rPr>
                      <m:t>𝟐𝟖𝟗</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hạng</a:t>
                </a:r>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thứ mấy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cấp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cộng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trên</a:t>
                </a:r>
                <a:r>
                  <a:rPr lang="vi-VN"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a:p>
                <a:pPr>
                  <a:lnSpc>
                    <a:spcPts val="6000"/>
                  </a:lnSpc>
                </a:pP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A.</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a:rPr>
                      <m:t>𝟗𝟖</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B.</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a:rPr>
                      <m:t>𝟗𝟗</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C.</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a:rPr>
                      <m:t>𝟏𝟎𝟏</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D.</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a:rPr>
                      <m:t>𝟏𝟎𝟎</m:t>
                    </m:r>
                  </m:oMath>
                </a14:m>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1" name="Rectangle 20"/>
              <p:cNvSpPr>
                <a:spLocks noRot="1" noChangeAspect="1" noMove="1" noResize="1" noEditPoints="1" noAdjustHandles="1" noChangeArrowheads="1" noChangeShapeType="1" noTextEdit="1"/>
              </p:cNvSpPr>
              <p:nvPr/>
            </p:nvSpPr>
            <p:spPr>
              <a:xfrm>
                <a:off x="4671696" y="3656112"/>
                <a:ext cx="18408586" cy="2331920"/>
              </a:xfrm>
              <a:prstGeom prst="rect">
                <a:avLst/>
              </a:prstGeom>
              <a:blipFill>
                <a:blip r:embed="rId2"/>
                <a:stretch>
                  <a:fillRect l="-1325" t="-4712" b="-11518"/>
                </a:stretch>
              </a:blipFill>
            </p:spPr>
            <p:txBody>
              <a:bodyPr/>
              <a:lstStyle/>
              <a:p>
                <a:r>
                  <a:rPr lang="en-US">
                    <a:noFill/>
                  </a:rPr>
                  <a:t> </a:t>
                </a:r>
              </a:p>
            </p:txBody>
          </p:sp>
        </mc:Fallback>
      </mc:AlternateContent>
      <p:sp>
        <p:nvSpPr>
          <p:cNvPr id="25" name="Rectangle 24"/>
          <p:cNvSpPr/>
          <p:nvPr/>
        </p:nvSpPr>
        <p:spPr>
          <a:xfrm>
            <a:off x="16502433" y="11635320"/>
            <a:ext cx="3614367" cy="785280"/>
          </a:xfrm>
          <a:prstGeom prst="rect">
            <a:avLst/>
          </a:prstGeom>
        </p:spPr>
        <p:txBody>
          <a:bodyPr wrap="square">
            <a:spAutoFit/>
          </a:bodyPr>
          <a:lstStyle/>
          <a:p>
            <a:pPr>
              <a:lnSpc>
                <a:spcPts val="6000"/>
              </a:lnSpc>
              <a:spcAft>
                <a:spcPts val="600"/>
              </a:spcAft>
            </a:pP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Chọn</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B</a:t>
            </a:r>
          </a:p>
        </p:txBody>
      </p:sp>
      <mc:AlternateContent xmlns:mc="http://schemas.openxmlformats.org/markup-compatibility/2006" xmlns:a14="http://schemas.microsoft.com/office/drawing/2010/main">
        <mc:Choice Requires="a14">
          <p:sp>
            <p:nvSpPr>
              <p:cNvPr id="26" name="Rectangle 25"/>
              <p:cNvSpPr/>
              <p:nvPr/>
            </p:nvSpPr>
            <p:spPr>
              <a:xfrm>
                <a:off x="1371600" y="7543800"/>
                <a:ext cx="21787390" cy="1562479"/>
              </a:xfrm>
              <a:prstGeom prst="rect">
                <a:avLst/>
              </a:prstGeom>
            </p:spPr>
            <p:txBody>
              <a:bodyPr wrap="square">
                <a:spAutoFit/>
              </a:bodyPr>
              <a:lstStyle/>
              <a:p>
                <a:pPr>
                  <a:lnSpc>
                    <a:spcPts val="6000"/>
                  </a:lnSpc>
                </a:pPr>
                <a:r>
                  <a:rPr lang="en-US" sz="4400" b="1" dirty="0">
                    <a:latin typeface="Tahoma" panose="020B0604030504040204" pitchFamily="34" charset="0"/>
                    <a:ea typeface="Tahoma" panose="020B0604030504040204" pitchFamily="34" charset="0"/>
                    <a:cs typeface="Tahoma" panose="020B0604030504040204" pitchFamily="34" charset="0"/>
                  </a:rPr>
                  <a:t>Số </a:t>
                </a:r>
                <a:r>
                  <a:rPr lang="en-US" sz="4400" b="1" dirty="0" err="1">
                    <a:latin typeface="Tahoma" panose="020B0604030504040204" pitchFamily="34" charset="0"/>
                    <a:ea typeface="Tahoma" panose="020B0604030504040204" pitchFamily="34" charset="0"/>
                    <a:cs typeface="Tahoma" panose="020B0604030504040204" pitchFamily="34" charset="0"/>
                  </a:rPr>
                  <a:t>hạng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tổng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quát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cấp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cộng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𝟏</m:t>
                        </m:r>
                      </m:sub>
                    </m:sSub>
                    <m:r>
                      <a:rPr lang="en-US" sz="4400" b="1">
                        <a:latin typeface="Cambria Math"/>
                      </a:rPr>
                      <m:t>=</m:t>
                    </m:r>
                    <m:r>
                      <a:rPr lang="en-US" sz="4400" b="1" i="1">
                        <a:latin typeface="Cambria Math"/>
                      </a:rPr>
                      <m:t>𝟓</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và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công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sai</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a:rPr>
                      <m:t>𝐝</m:t>
                    </m:r>
                    <m:r>
                      <a:rPr lang="en-US" sz="4400" b="1">
                        <a:latin typeface="Cambria Math"/>
                      </a:rPr>
                      <m:t>=</m:t>
                    </m:r>
                    <m:r>
                      <a:rPr lang="en-US" sz="4400" b="1" i="1">
                        <a:latin typeface="Cambria Math"/>
                      </a:rPr>
                      <m:t>−</m:t>
                    </m:r>
                    <m:r>
                      <a:rPr lang="en-US" sz="4400" b="1" i="1">
                        <a:latin typeface="Cambria Math"/>
                      </a:rPr>
                      <m:t>𝟑</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p>
              <a:p>
                <a:pPr>
                  <a:lnSpc>
                    <a:spcPts val="6000"/>
                  </a:lnSpc>
                </a:pPr>
                <a14:m>
                  <m:oMath xmlns:m="http://schemas.openxmlformats.org/officeDocument/2006/math">
                    <m:sSub>
                      <m:sSubPr>
                        <m:ctrlPr>
                          <a:rPr lang="en-US" sz="4400" b="1" i="1">
                            <a:latin typeface="Cambria Math" panose="02040503050406030204" pitchFamily="18" charset="0"/>
                          </a:rPr>
                        </m:ctrlPr>
                      </m:sSubPr>
                      <m:e>
                        <m:r>
                          <a:rPr lang="en-US" sz="4400" b="1" i="1">
                            <a:latin typeface="Cambria Math"/>
                          </a:rPr>
                          <m:t>𝒖</m:t>
                        </m:r>
                      </m:e>
                      <m:sub>
                        <m:r>
                          <a:rPr lang="en-US" sz="4400" b="1" i="1">
                            <a:latin typeface="Cambria Math"/>
                          </a:rPr>
                          <m:t>𝒏</m:t>
                        </m:r>
                      </m:sub>
                    </m:sSub>
                    <m:r>
                      <a:rPr lang="en-US" sz="4400" b="1">
                        <a:latin typeface="Cambria Math"/>
                      </a:rPr>
                      <m:t>=</m:t>
                    </m:r>
                    <m:r>
                      <a:rPr lang="en-US" sz="4400" b="1" i="1">
                        <a:latin typeface="Cambria Math"/>
                      </a:rPr>
                      <m:t>𝟓</m:t>
                    </m:r>
                    <m:r>
                      <a:rPr lang="en-US" sz="4400" b="1" i="1">
                        <a:latin typeface="Cambria Math"/>
                      </a:rPr>
                      <m:t>−</m:t>
                    </m:r>
                    <m:r>
                      <a:rPr lang="en-US" sz="4400" b="1" i="1">
                        <a:latin typeface="Cambria Math"/>
                      </a:rPr>
                      <m:t>𝟑</m:t>
                    </m:r>
                    <m:d>
                      <m:dPr>
                        <m:ctrlPr>
                          <a:rPr lang="en-US" sz="4400" b="1" i="1">
                            <a:latin typeface="Cambria Math" panose="02040503050406030204" pitchFamily="18" charset="0"/>
                          </a:rPr>
                        </m:ctrlPr>
                      </m:dPr>
                      <m:e>
                        <m:r>
                          <a:rPr lang="en-US" sz="4400" b="1" i="1">
                            <a:latin typeface="Cambria Math"/>
                          </a:rPr>
                          <m:t>𝒏</m:t>
                        </m:r>
                        <m:r>
                          <a:rPr lang="en-US" sz="4400" b="1" i="1">
                            <a:latin typeface="Cambria Math"/>
                          </a:rPr>
                          <m:t>−</m:t>
                        </m:r>
                        <m:r>
                          <a:rPr lang="en-US" sz="4400" b="1" i="1">
                            <a:latin typeface="Cambria Math"/>
                          </a:rPr>
                          <m:t>𝟏</m:t>
                        </m:r>
                      </m:e>
                    </m:d>
                  </m:oMath>
                </a14:m>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a:latin typeface="Cambria Math"/>
                      </a:rPr>
                      <m:t>∀</m:t>
                    </m:r>
                    <m:r>
                      <a:rPr lang="en-US" sz="4400" b="1" i="1">
                        <a:latin typeface="Cambria Math"/>
                      </a:rPr>
                      <m:t>𝐧</m:t>
                    </m:r>
                    <m:r>
                      <a:rPr lang="en-US" sz="4400" b="1">
                        <a:latin typeface="Cambria Math"/>
                      </a:rPr>
                      <m:t>∈</m:t>
                    </m:r>
                    <m:sSup>
                      <m:sSupPr>
                        <m:ctrlPr>
                          <a:rPr lang="en-US" sz="4400" b="1" i="1">
                            <a:latin typeface="Cambria Math" panose="02040503050406030204" pitchFamily="18" charset="0"/>
                          </a:rPr>
                        </m:ctrlPr>
                      </m:sSupPr>
                      <m:e>
                        <m:r>
                          <a:rPr lang="en-US" sz="4400" b="1" i="1">
                            <a:latin typeface="Cambria Math"/>
                          </a:rPr>
                          <m:t>ℕ</m:t>
                        </m:r>
                      </m:e>
                      <m:sup>
                        <m:r>
                          <a:rPr lang="en-US" sz="4400" b="1" i="1">
                            <a:latin typeface="Cambria Math"/>
                          </a:rPr>
                          <m:t>∗</m:t>
                        </m:r>
                      </m:sup>
                    </m:sSup>
                  </m:oMath>
                </a14:m>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6" name="Rectangle 25"/>
              <p:cNvSpPr>
                <a:spLocks noRot="1" noChangeAspect="1" noMove="1" noResize="1" noEditPoints="1" noAdjustHandles="1" noChangeArrowheads="1" noChangeShapeType="1" noTextEdit="1"/>
              </p:cNvSpPr>
              <p:nvPr/>
            </p:nvSpPr>
            <p:spPr>
              <a:xfrm>
                <a:off x="1371600" y="7543800"/>
                <a:ext cx="21787390" cy="1562479"/>
              </a:xfrm>
              <a:prstGeom prst="rect">
                <a:avLst/>
              </a:prstGeom>
              <a:blipFill>
                <a:blip r:embed="rId3"/>
                <a:stretch>
                  <a:fillRect l="-1119" t="-7031" b="-1718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Rectangle 26"/>
              <p:cNvSpPr/>
              <p:nvPr/>
            </p:nvSpPr>
            <p:spPr>
              <a:xfrm>
                <a:off x="1371600" y="9479838"/>
                <a:ext cx="19818132" cy="769441"/>
              </a:xfrm>
              <a:prstGeom prst="rect">
                <a:avLst/>
              </a:prstGeom>
            </p:spPr>
            <p:txBody>
              <a:bodyPr wrap="square">
                <a:spAutoFit/>
              </a:bodyPr>
              <a:lstStyle/>
              <a:p>
                <a:r>
                  <a:rPr lang="en-US" sz="4400" b="1" dirty="0">
                    <a:latin typeface="Tahoma" panose="020B0604030504040204" pitchFamily="34" charset="0"/>
                    <a:ea typeface="Tahoma" panose="020B0604030504040204" pitchFamily="34" charset="0"/>
                    <a:cs typeface="Tahoma" panose="020B0604030504040204" pitchFamily="34" charset="0"/>
                  </a:rPr>
                  <a:t>Ta </a:t>
                </a:r>
                <a:r>
                  <a:rPr lang="en-US" sz="4400" b="1" dirty="0" err="1">
                    <a:latin typeface="Tahoma" panose="020B0604030504040204" pitchFamily="34" charset="0"/>
                    <a:ea typeface="Tahoma" panose="020B0604030504040204" pitchFamily="34" charset="0"/>
                    <a:cs typeface="Tahoma" panose="020B0604030504040204" pitchFamily="34" charset="0"/>
                  </a:rPr>
                  <a:t>có</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a:rPr>
                      <m:t>−</m:t>
                    </m:r>
                    <m:r>
                      <a:rPr lang="en-US" sz="4400" b="1" i="1">
                        <a:latin typeface="Cambria Math"/>
                      </a:rPr>
                      <m:t>𝟐𝟖𝟗</m:t>
                    </m:r>
                    <m:r>
                      <a:rPr lang="en-US" sz="4400" b="1">
                        <a:latin typeface="Cambria Math"/>
                      </a:rPr>
                      <m:t>=</m:t>
                    </m:r>
                    <m:r>
                      <a:rPr lang="en-US" sz="4400" b="1" i="1">
                        <a:latin typeface="Cambria Math"/>
                      </a:rPr>
                      <m:t>𝟓</m:t>
                    </m:r>
                    <m:r>
                      <a:rPr lang="en-US" sz="4400" b="1" i="1">
                        <a:latin typeface="Cambria Math"/>
                      </a:rPr>
                      <m:t>−</m:t>
                    </m:r>
                    <m:r>
                      <a:rPr lang="en-US" sz="4400" b="1" i="1">
                        <a:latin typeface="Cambria Math"/>
                      </a:rPr>
                      <m:t>𝟑</m:t>
                    </m:r>
                    <m:d>
                      <m:dPr>
                        <m:ctrlPr>
                          <a:rPr lang="en-US" sz="4400" b="1" i="1">
                            <a:latin typeface="Cambria Math" panose="02040503050406030204" pitchFamily="18" charset="0"/>
                          </a:rPr>
                        </m:ctrlPr>
                      </m:dPr>
                      <m:e>
                        <m:r>
                          <a:rPr lang="en-US" sz="4400" b="1" i="1">
                            <a:latin typeface="Cambria Math"/>
                          </a:rPr>
                          <m:t>𝒏</m:t>
                        </m:r>
                        <m:r>
                          <a:rPr lang="en-US" sz="4400" b="1" i="1">
                            <a:latin typeface="Cambria Math"/>
                          </a:rPr>
                          <m:t>−</m:t>
                        </m:r>
                        <m:r>
                          <a:rPr lang="en-US" sz="4400" b="1" i="1">
                            <a:latin typeface="Cambria Math"/>
                          </a:rPr>
                          <m:t>𝟏</m:t>
                        </m:r>
                      </m:e>
                    </m:d>
                    <m:r>
                      <a:rPr lang="en-US" sz="4400" b="1">
                        <a:latin typeface="Cambria Math"/>
                      </a:rPr>
                      <m:t>⇔</m:t>
                    </m:r>
                    <m:r>
                      <a:rPr lang="en-US" sz="4400" b="1" i="1">
                        <a:latin typeface="Cambria Math"/>
                      </a:rPr>
                      <m:t>−</m:t>
                    </m:r>
                    <m:r>
                      <a:rPr lang="en-US" sz="4400" b="1" i="1">
                        <a:latin typeface="Cambria Math"/>
                      </a:rPr>
                      <m:t>𝟐𝟗𝟒</m:t>
                    </m:r>
                    <m:r>
                      <a:rPr lang="en-US" sz="4400" b="1">
                        <a:latin typeface="Cambria Math"/>
                      </a:rPr>
                      <m:t>=</m:t>
                    </m:r>
                    <m:r>
                      <a:rPr lang="en-US" sz="4400" b="1" i="1">
                        <a:latin typeface="Cambria Math"/>
                      </a:rPr>
                      <m:t>−</m:t>
                    </m:r>
                    <m:r>
                      <a:rPr lang="en-US" sz="4400" b="1" i="1">
                        <a:latin typeface="Cambria Math"/>
                      </a:rPr>
                      <m:t>𝟑</m:t>
                    </m:r>
                    <m:d>
                      <m:dPr>
                        <m:ctrlPr>
                          <a:rPr lang="en-US" sz="4400" b="1" i="1">
                            <a:latin typeface="Cambria Math" panose="02040503050406030204" pitchFamily="18" charset="0"/>
                          </a:rPr>
                        </m:ctrlPr>
                      </m:dPr>
                      <m:e>
                        <m:r>
                          <a:rPr lang="en-US" sz="4400" b="1" i="1">
                            <a:latin typeface="Cambria Math"/>
                          </a:rPr>
                          <m:t>𝒏</m:t>
                        </m:r>
                        <m:r>
                          <a:rPr lang="en-US" sz="4400" b="1" i="1">
                            <a:latin typeface="Cambria Math"/>
                          </a:rPr>
                          <m:t>−</m:t>
                        </m:r>
                        <m:r>
                          <a:rPr lang="en-US" sz="4400" b="1" i="1">
                            <a:latin typeface="Cambria Math"/>
                          </a:rPr>
                          <m:t>𝟏</m:t>
                        </m:r>
                      </m:e>
                    </m:d>
                    <m:r>
                      <a:rPr lang="en-US" sz="4400" b="1">
                        <a:latin typeface="Cambria Math"/>
                      </a:rPr>
                      <m:t>⇔</m:t>
                    </m:r>
                    <m:r>
                      <a:rPr lang="en-US" sz="4400" b="1" i="1">
                        <a:latin typeface="Cambria Math"/>
                      </a:rPr>
                      <m:t>𝟗𝟖</m:t>
                    </m:r>
                    <m:r>
                      <a:rPr lang="en-US" sz="4400" b="1">
                        <a:latin typeface="Cambria Math"/>
                      </a:rPr>
                      <m:t>=</m:t>
                    </m:r>
                    <m:r>
                      <a:rPr lang="en-US" sz="4400" b="1" i="1">
                        <a:latin typeface="Cambria Math"/>
                      </a:rPr>
                      <m:t>𝒏</m:t>
                    </m:r>
                    <m:r>
                      <a:rPr lang="en-US" sz="4400" b="1" i="1">
                        <a:latin typeface="Cambria Math"/>
                      </a:rPr>
                      <m:t>−</m:t>
                    </m:r>
                    <m:r>
                      <a:rPr lang="en-US" sz="4400" b="1" i="1">
                        <a:latin typeface="Cambria Math"/>
                      </a:rPr>
                      <m:t>𝟏</m:t>
                    </m:r>
                    <m:r>
                      <a:rPr lang="en-US" sz="4400" b="1">
                        <a:latin typeface="Cambria Math"/>
                      </a:rPr>
                      <m:t>⇔</m:t>
                    </m:r>
                    <m:r>
                      <a:rPr lang="en-US" sz="4400" b="1" i="1">
                        <a:latin typeface="Cambria Math"/>
                      </a:rPr>
                      <m:t>𝐧</m:t>
                    </m:r>
                    <m:r>
                      <a:rPr lang="en-US" sz="4400" b="1">
                        <a:latin typeface="Cambria Math"/>
                      </a:rPr>
                      <m:t>=</m:t>
                    </m:r>
                    <m:r>
                      <a:rPr lang="en-US" sz="4400" b="1" i="1">
                        <a:latin typeface="Cambria Math"/>
                      </a:rPr>
                      <m:t>𝟗𝟗</m:t>
                    </m:r>
                  </m:oMath>
                </a14:m>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27" name="Rectangle 26"/>
              <p:cNvSpPr>
                <a:spLocks noRot="1" noChangeAspect="1" noMove="1" noResize="1" noEditPoints="1" noAdjustHandles="1" noChangeArrowheads="1" noChangeShapeType="1" noTextEdit="1"/>
              </p:cNvSpPr>
              <p:nvPr/>
            </p:nvSpPr>
            <p:spPr>
              <a:xfrm>
                <a:off x="1371600" y="9479838"/>
                <a:ext cx="19818132" cy="769441"/>
              </a:xfrm>
              <a:prstGeom prst="rect">
                <a:avLst/>
              </a:prstGeom>
              <a:blipFill>
                <a:blip r:embed="rId4"/>
                <a:stretch>
                  <a:fillRect l="-1230" t="-16667" b="-365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36">
                <a:extLst>
                  <a:ext uri="{FF2B5EF4-FFF2-40B4-BE49-F238E27FC236}">
                    <a16:creationId xmlns:a16="http://schemas.microsoft.com/office/drawing/2014/main" id="{4B6C6F14-60DF-45F1-8CB9-E89F99F6D0A6}"/>
                  </a:ext>
                </a:extLst>
              </p:cNvPr>
              <p:cNvSpPr/>
              <p:nvPr/>
            </p:nvSpPr>
            <p:spPr>
              <a:xfrm>
                <a:off x="1371600" y="10622838"/>
                <a:ext cx="15965010" cy="769441"/>
              </a:xfrm>
              <a:prstGeom prst="rect">
                <a:avLst/>
              </a:prstGeom>
            </p:spPr>
            <p:txBody>
              <a:bodyPr wrap="square">
                <a:spAutoFit/>
              </a:bodyPr>
              <a:lstStyle/>
              <a:p>
                <a:r>
                  <a:rPr lang="en-US" sz="4400" b="1" dirty="0" err="1">
                    <a:latin typeface="Tahoma" panose="020B0604030504040204" pitchFamily="34" charset="0"/>
                    <a:ea typeface="Tahoma" panose="020B0604030504040204" pitchFamily="34" charset="0"/>
                    <a:cs typeface="Tahoma" panose="020B0604030504040204" pitchFamily="34" charset="0"/>
                  </a:rPr>
                  <a:t>Vậy</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a:rPr>
                      <m:t>−</m:t>
                    </m:r>
                    <m:r>
                      <a:rPr lang="en-US" sz="4400" b="1" i="1">
                        <a:latin typeface="Cambria Math"/>
                      </a:rPr>
                      <m:t>𝟐𝟖𝟗</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là</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hạng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thứ</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a:rPr>
                      <m:t>𝟗𝟗</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cấp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cộng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trên</a:t>
                </a:r>
                <a:r>
                  <a:rPr lang="en-US" sz="4400" b="1" dirty="0">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37" name="Rectangle 36">
                <a:extLst>
                  <a:ext uri="{FF2B5EF4-FFF2-40B4-BE49-F238E27FC236}">
                    <a16:creationId xmlns:a16="http://schemas.microsoft.com/office/drawing/2014/main" id="{4B6C6F14-60DF-45F1-8CB9-E89F99F6D0A6}"/>
                  </a:ext>
                </a:extLst>
              </p:cNvPr>
              <p:cNvSpPr>
                <a:spLocks noRot="1" noChangeAspect="1" noMove="1" noResize="1" noEditPoints="1" noAdjustHandles="1" noChangeArrowheads="1" noChangeShapeType="1" noTextEdit="1"/>
              </p:cNvSpPr>
              <p:nvPr/>
            </p:nvSpPr>
            <p:spPr>
              <a:xfrm>
                <a:off x="1371600" y="10622838"/>
                <a:ext cx="15965010" cy="769441"/>
              </a:xfrm>
              <a:prstGeom prst="rect">
                <a:avLst/>
              </a:prstGeom>
              <a:blipFill>
                <a:blip r:embed="rId5"/>
                <a:stretch>
                  <a:fillRect l="-1527" t="-17460" b="-36508"/>
                </a:stretch>
              </a:blipFill>
            </p:spPr>
            <p:txBody>
              <a:bodyPr/>
              <a:lstStyle/>
              <a:p>
                <a:r>
                  <a:rPr lang="en-US">
                    <a:noFill/>
                  </a:rPr>
                  <a:t> </a:t>
                </a:r>
              </a:p>
            </p:txBody>
          </p:sp>
        </mc:Fallback>
      </mc:AlternateContent>
      <p:sp>
        <p:nvSpPr>
          <p:cNvPr id="38" name="Oval 37">
            <a:extLst>
              <a:ext uri="{FF2B5EF4-FFF2-40B4-BE49-F238E27FC236}">
                <a16:creationId xmlns:a16="http://schemas.microsoft.com/office/drawing/2014/main" id="{67F76253-9B2E-4B02-AEB2-16B00D535239}"/>
              </a:ext>
            </a:extLst>
          </p:cNvPr>
          <p:cNvSpPr/>
          <p:nvPr/>
        </p:nvSpPr>
        <p:spPr>
          <a:xfrm>
            <a:off x="8626530" y="5156703"/>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vi-VN" sz="4400" b="1" dirty="0">
                <a:latin typeface="Tahoma" pitchFamily="34" charset="0"/>
                <a:ea typeface="Tahoma" pitchFamily="34" charset="0"/>
                <a:cs typeface="Tahoma" pitchFamily="34" charset="0"/>
              </a:rPr>
              <a:t>B</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4620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150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left)">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wipe(left)">
                                      <p:cBhvr>
                                        <p:cTn id="4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P spid="26" grpId="0"/>
      <p:bldP spid="27" grpId="0"/>
      <p:bldP spid="37" grpId="0"/>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967870" y="4941483"/>
            <a:ext cx="22122427" cy="6070334"/>
            <a:chOff x="1220788" y="7162800"/>
            <a:chExt cx="22124987" cy="6071037"/>
          </a:xfrm>
        </p:grpSpPr>
        <p:sp>
          <p:nvSpPr>
            <p:cNvPr id="31" name="Rounded Rectangle 30"/>
            <p:cNvSpPr/>
            <p:nvPr/>
          </p:nvSpPr>
          <p:spPr>
            <a:xfrm>
              <a:off x="1222486" y="7418548"/>
              <a:ext cx="22123289" cy="5815289"/>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0"/>
            <p:cNvGrpSpPr/>
            <p:nvPr/>
          </p:nvGrpSpPr>
          <p:grpSpPr>
            <a:xfrm>
              <a:off x="1220788" y="7162800"/>
              <a:ext cx="3305491" cy="796093"/>
              <a:chOff x="1224542" y="6305967"/>
              <a:chExt cx="3305491" cy="845462"/>
            </a:xfrm>
          </p:grpSpPr>
          <p:sp>
            <p:nvSpPr>
              <p:cNvPr id="33"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4" name="TextBox 33"/>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5" name="Round Diagonal Corner Rectangle 34"/>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6" name="Group 49"/>
          <p:cNvGrpSpPr/>
          <p:nvPr/>
        </p:nvGrpSpPr>
        <p:grpSpPr>
          <a:xfrm>
            <a:off x="914400" y="1524000"/>
            <a:ext cx="22175897" cy="2934079"/>
            <a:chOff x="1175570" y="2468560"/>
            <a:chExt cx="22178464" cy="3205994"/>
          </a:xfrm>
        </p:grpSpPr>
        <p:sp>
          <p:nvSpPr>
            <p:cNvPr id="7" name="Rounded Rectangle 6"/>
            <p:cNvSpPr/>
            <p:nvPr/>
          </p:nvSpPr>
          <p:spPr>
            <a:xfrm>
              <a:off x="1175570" y="2872596"/>
              <a:ext cx="22178464" cy="2801958"/>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2"/>
            <p:cNvGrpSpPr/>
            <p:nvPr/>
          </p:nvGrpSpPr>
          <p:grpSpPr>
            <a:xfrm>
              <a:off x="1175570" y="2468560"/>
              <a:ext cx="3190427" cy="896426"/>
              <a:chOff x="1175570" y="1834705"/>
              <a:chExt cx="3480167" cy="977836"/>
            </a:xfrm>
          </p:grpSpPr>
          <p:sp>
            <p:nvSpPr>
              <p:cNvPr id="9" name="Freeform 20"/>
              <p:cNvSpPr>
                <a:spLocks/>
              </p:cNvSpPr>
              <p:nvPr/>
            </p:nvSpPr>
            <p:spPr bwMode="auto">
              <a:xfrm rot="16200000" flipV="1">
                <a:off x="2722770" y="879575"/>
                <a:ext cx="836967" cy="302896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0" name="TextBox 9"/>
              <p:cNvSpPr txBox="1"/>
              <p:nvPr/>
            </p:nvSpPr>
            <p:spPr>
              <a:xfrm>
                <a:off x="2235430" y="1958752"/>
                <a:ext cx="1946745" cy="839416"/>
              </a:xfrm>
              <a:prstGeom prst="rect">
                <a:avLst/>
              </a:prstGeom>
              <a:noFill/>
            </p:spPr>
            <p:txBody>
              <a:bodyPr wrap="none" rtlCol="0">
                <a:spAutoFit/>
              </a:bodyPr>
              <a:lstStyle/>
              <a:p>
                <a:r>
                  <a:rPr lang="en-US" sz="4400" b="1" dirty="0" err="1">
                    <a:solidFill>
                      <a:schemeClr val="bg1"/>
                    </a:solidFill>
                    <a:latin typeface="Tahoma" pitchFamily="34" charset="0"/>
                    <a:ea typeface="Tahoma" pitchFamily="34" charset="0"/>
                    <a:cs typeface="Tahoma" pitchFamily="34" charset="0"/>
                  </a:rPr>
                  <a:t>Câu</a:t>
                </a:r>
                <a:r>
                  <a:rPr lang="en-US" sz="4400" b="1" dirty="0">
                    <a:solidFill>
                      <a:schemeClr val="bg1"/>
                    </a:solidFill>
                    <a:latin typeface="Tahoma" pitchFamily="34" charset="0"/>
                    <a:ea typeface="Tahoma" pitchFamily="34" charset="0"/>
                    <a:cs typeface="Tahoma" pitchFamily="34" charset="0"/>
                  </a:rPr>
                  <a:t> 4</a:t>
                </a:r>
              </a:p>
            </p:txBody>
          </p:sp>
          <p:sp>
            <p:nvSpPr>
              <p:cNvPr id="11" name="Round Diagonal Corner Rectangle 10"/>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2"/>
              <p:cNvGrpSpPr/>
              <p:nvPr/>
            </p:nvGrpSpPr>
            <p:grpSpPr>
              <a:xfrm>
                <a:off x="1314846" y="1951291"/>
                <a:ext cx="756925" cy="699372"/>
                <a:chOff x="7440266" y="3398551"/>
                <a:chExt cx="757238" cy="765175"/>
              </a:xfrm>
              <a:solidFill>
                <a:srgbClr val="999158"/>
              </a:solidFill>
            </p:grpSpPr>
            <p:sp>
              <p:nvSpPr>
                <p:cNvPr id="13"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4"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5"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6"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7"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8"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9"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mc:AlternateContent xmlns:mc="http://schemas.openxmlformats.org/markup-compatibility/2006">
        <mc:Choice xmlns:a14="http://schemas.microsoft.com/office/drawing/2010/main" Requires="a14">
          <p:sp>
            <p:nvSpPr>
              <p:cNvPr id="21" name="Rectangle 20"/>
              <p:cNvSpPr/>
              <p:nvPr/>
            </p:nvSpPr>
            <p:spPr>
              <a:xfrm>
                <a:off x="2767034" y="2446378"/>
                <a:ext cx="20138561" cy="793038"/>
              </a:xfrm>
              <a:prstGeom prst="rect">
                <a:avLst/>
              </a:prstGeom>
            </p:spPr>
            <p:txBody>
              <a:bodyPr wrap="square">
                <a:spAutoFit/>
              </a:bodyPr>
              <a:lstStyle/>
              <a:p>
                <a:pPr>
                  <a:lnSpc>
                    <a:spcPts val="6000"/>
                  </a:lnSpc>
                </a:pPr>
                <a:r>
                  <a:rPr lang="en-US" sz="4400" b="1" dirty="0" err="1">
                    <a:latin typeface="Tahoma" panose="020B0604030504040204" pitchFamily="34" charset="0"/>
                    <a:ea typeface="Tahoma" panose="020B0604030504040204" pitchFamily="34" charset="0"/>
                    <a:cs typeface="Tahoma" panose="020B0604030504040204" pitchFamily="34" charset="0"/>
                  </a:rPr>
                  <a:t>Biết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bốn</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a:rPr>
                      <m:t>𝟓</m:t>
                    </m:r>
                    <m:r>
                      <a:rPr lang="en-US" sz="4400" b="1">
                        <a:latin typeface="Cambria Math"/>
                      </a:rPr>
                      <m:t>,</m:t>
                    </m:r>
                    <m:r>
                      <a:rPr lang="en-US" sz="4400" b="1" i="1">
                        <a:latin typeface="Cambria Math"/>
                      </a:rPr>
                      <m:t>𝐱</m:t>
                    </m:r>
                    <m:r>
                      <a:rPr lang="en-US" sz="4400" b="1">
                        <a:latin typeface="Cambria Math"/>
                      </a:rPr>
                      <m:t>,</m:t>
                    </m:r>
                    <m:r>
                      <a:rPr lang="en-US" sz="4400" b="1" i="1">
                        <a:latin typeface="Cambria Math"/>
                      </a:rPr>
                      <m:t>𝟏𝟓</m:t>
                    </m:r>
                    <m:r>
                      <a:rPr lang="en-US" sz="4400" b="1">
                        <a:latin typeface="Cambria Math"/>
                      </a:rPr>
                      <m:t>,</m:t>
                    </m:r>
                    <m:r>
                      <a:rPr lang="en-US" sz="4400" b="1" i="1">
                        <a:latin typeface="Cambria Math"/>
                      </a:rPr>
                      <m:t>𝐲</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lập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thành</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một</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cấp</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số</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cộng</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Giá</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trị</a:t>
                </a:r>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của</a:t>
                </a:r>
                <a:r>
                  <a:rPr lang="en-US"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a:rPr>
                      <m:t>𝟑𝐱</m:t>
                    </m:r>
                    <m:r>
                      <a:rPr lang="en-US" sz="4400" b="1">
                        <a:latin typeface="Cambria Math"/>
                      </a:rPr>
                      <m:t>+</m:t>
                    </m:r>
                    <m:r>
                      <a:rPr lang="en-US" sz="4400" b="1" i="1">
                        <a:latin typeface="Cambria Math"/>
                      </a:rPr>
                      <m:t>𝐲</m:t>
                    </m:r>
                  </m:oMath>
                </a14:m>
                <a:r>
                  <a:rPr lang="en-US" sz="4400" b="1" dirty="0">
                    <a:latin typeface="Tahoma" panose="020B0604030504040204" pitchFamily="34" charset="0"/>
                    <a:ea typeface="Tahoma" panose="020B0604030504040204" pitchFamily="34" charset="0"/>
                    <a:cs typeface="Tahoma" panose="020B0604030504040204" pitchFamily="34" charset="0"/>
                  </a:rPr>
                  <a:t> </a:t>
                </a:r>
                <a:r>
                  <a:rPr lang="en-US" sz="4400" b="1" dirty="0" err="1">
                    <a:latin typeface="Tahoma" panose="020B0604030504040204" pitchFamily="34" charset="0"/>
                    <a:ea typeface="Tahoma" panose="020B0604030504040204" pitchFamily="34" charset="0"/>
                    <a:cs typeface="Tahoma" panose="020B0604030504040204" pitchFamily="34" charset="0"/>
                  </a:rPr>
                  <a:t>bằng</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21" name="Rectangle 20"/>
              <p:cNvSpPr>
                <a:spLocks noRot="1" noChangeAspect="1" noMove="1" noResize="1" noEditPoints="1" noAdjustHandles="1" noChangeArrowheads="1" noChangeShapeType="1" noTextEdit="1"/>
              </p:cNvSpPr>
              <p:nvPr/>
            </p:nvSpPr>
            <p:spPr>
              <a:xfrm>
                <a:off x="2767034" y="2446378"/>
                <a:ext cx="20138561" cy="793038"/>
              </a:xfrm>
              <a:prstGeom prst="rect">
                <a:avLst/>
              </a:prstGeom>
              <a:blipFill>
                <a:blip r:embed="rId2"/>
                <a:stretch>
                  <a:fillRect l="-1241" t="-13077" b="-35385"/>
                </a:stretch>
              </a:blipFill>
            </p:spPr>
            <p:txBody>
              <a:bodyPr/>
              <a:lstStyle/>
              <a:p>
                <a:r>
                  <a:rPr lang="en-US">
                    <a:noFill/>
                  </a:rPr>
                  <a:t> </a:t>
                </a:r>
              </a:p>
            </p:txBody>
          </p:sp>
        </mc:Fallback>
      </mc:AlternateContent>
      <p:sp>
        <p:nvSpPr>
          <p:cNvPr id="25" name="Rectangle 24"/>
          <p:cNvSpPr/>
          <p:nvPr/>
        </p:nvSpPr>
        <p:spPr>
          <a:xfrm>
            <a:off x="15139006" y="9997936"/>
            <a:ext cx="3614367" cy="785280"/>
          </a:xfrm>
          <a:prstGeom prst="rect">
            <a:avLst/>
          </a:prstGeom>
        </p:spPr>
        <p:txBody>
          <a:bodyPr wrap="square">
            <a:spAutoFit/>
          </a:bodyPr>
          <a:lstStyle/>
          <a:p>
            <a:pPr>
              <a:lnSpc>
                <a:spcPts val="6000"/>
              </a:lnSpc>
              <a:spcAft>
                <a:spcPts val="600"/>
              </a:spcAft>
            </a:pP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Chọn</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D</a:t>
            </a:r>
          </a:p>
        </p:txBody>
      </p:sp>
      <mc:AlternateContent xmlns:mc="http://schemas.openxmlformats.org/markup-compatibility/2006">
        <mc:Choice xmlns:a14="http://schemas.microsoft.com/office/drawing/2010/main" Requires="a14">
          <p:sp>
            <p:nvSpPr>
              <p:cNvPr id="26" name="Rectangle 25"/>
              <p:cNvSpPr/>
              <p:nvPr/>
            </p:nvSpPr>
            <p:spPr>
              <a:xfrm>
                <a:off x="3333815" y="6172737"/>
                <a:ext cx="21787390" cy="769441"/>
              </a:xfrm>
              <a:prstGeom prst="rect">
                <a:avLst/>
              </a:prstGeom>
            </p:spPr>
            <p:txBody>
              <a:bodyPr wrap="square">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Vì bốn số </a:t>
                </a:r>
                <a14:m>
                  <m:oMath xmlns:m="http://schemas.openxmlformats.org/officeDocument/2006/math">
                    <m:r>
                      <a:rPr lang="en-US" sz="4400" b="1" i="1">
                        <a:latin typeface="Cambria Math"/>
                      </a:rPr>
                      <m:t>𝟓</m:t>
                    </m:r>
                    <m:r>
                      <a:rPr lang="en-US" sz="4400" b="1">
                        <a:latin typeface="Cambria Math"/>
                      </a:rPr>
                      <m:t>,</m:t>
                    </m:r>
                    <m:r>
                      <a:rPr lang="en-US" sz="4400" b="1" i="1">
                        <a:latin typeface="Cambria Math"/>
                      </a:rPr>
                      <m:t>𝐱</m:t>
                    </m:r>
                    <m:r>
                      <a:rPr lang="en-US" sz="4400" b="1">
                        <a:latin typeface="Cambria Math"/>
                      </a:rPr>
                      <m:t>,</m:t>
                    </m:r>
                    <m:r>
                      <a:rPr lang="en-US" sz="4400" b="1" i="1">
                        <a:latin typeface="Cambria Math"/>
                      </a:rPr>
                      <m:t>𝟏𝟓</m:t>
                    </m:r>
                    <m:r>
                      <a:rPr lang="en-US" sz="4400" b="1">
                        <a:latin typeface="Cambria Math"/>
                      </a:rPr>
                      <m:t>,</m:t>
                    </m:r>
                    <m:r>
                      <a:rPr lang="en-US" sz="4400" b="1" i="1">
                        <a:latin typeface="Cambria Math"/>
                      </a:rPr>
                      <m:t>𝐲</m:t>
                    </m:r>
                    <m:r>
                      <a:rPr lang="en-US" sz="4400" b="1" i="1" smtClean="0">
                        <a:latin typeface="Cambria Math" panose="02040503050406030204" pitchFamily="18" charset="0"/>
                      </a:rPr>
                      <m:t>  </m:t>
                    </m:r>
                  </m:oMath>
                </a14:m>
                <a:r>
                  <a:rPr lang="vi-VN" sz="4400" b="1" dirty="0">
                    <a:latin typeface="Tahoma" panose="020B0604030504040204" pitchFamily="34" charset="0"/>
                    <a:ea typeface="Tahoma" panose="020B0604030504040204" pitchFamily="34" charset="0"/>
                    <a:cs typeface="Tahoma" panose="020B0604030504040204" pitchFamily="34" charset="0"/>
                  </a:rPr>
                  <a:t>lập thành một cấp số cộng nên ta có.</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26" name="Rectangle 25"/>
              <p:cNvSpPr>
                <a:spLocks noRot="1" noChangeAspect="1" noMove="1" noResize="1" noEditPoints="1" noAdjustHandles="1" noChangeArrowheads="1" noChangeShapeType="1" noTextEdit="1"/>
              </p:cNvSpPr>
              <p:nvPr/>
            </p:nvSpPr>
            <p:spPr>
              <a:xfrm>
                <a:off x="3333815" y="6172737"/>
                <a:ext cx="21787390" cy="769441"/>
              </a:xfrm>
              <a:prstGeom prst="rect">
                <a:avLst/>
              </a:prstGeom>
              <a:blipFill>
                <a:blip r:embed="rId3"/>
                <a:stretch>
                  <a:fillRect l="-1147" t="-17460" b="-3650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Rectangle 26"/>
              <p:cNvSpPr/>
              <p:nvPr/>
            </p:nvSpPr>
            <p:spPr>
              <a:xfrm>
                <a:off x="3333815" y="7178197"/>
                <a:ext cx="19818132" cy="2599558"/>
              </a:xfrm>
              <a:prstGeom prst="rect">
                <a:avLst/>
              </a:prstGeom>
            </p:spPr>
            <p:txBody>
              <a:bodyPr wrap="square">
                <a:spAutoFit/>
              </a:bodyPr>
              <a:lstStyle/>
              <a:p>
                <a14:m>
                  <m:oMath xmlns:m="http://schemas.openxmlformats.org/officeDocument/2006/math">
                    <m:d>
                      <m:dPr>
                        <m:begChr m:val="{"/>
                        <m:endChr m:val=""/>
                        <m:ctrlPr>
                          <a:rPr lang="en-US" sz="4400" b="1" i="1">
                            <a:latin typeface="Cambria Math" panose="02040503050406030204" pitchFamily="18" charset="0"/>
                          </a:rPr>
                        </m:ctrlPr>
                      </m:dPr>
                      <m:e>
                        <m:m>
                          <m:mPr>
                            <m:plcHide m:val="on"/>
                            <m:mcs>
                              <m:mc>
                                <m:mcPr>
                                  <m:count m:val="1"/>
                                  <m:mcJc m:val="center"/>
                                </m:mcPr>
                              </m:mc>
                            </m:mcs>
                            <m:ctrlPr>
                              <a:rPr lang="en-US" sz="4400" b="1" i="1">
                                <a:latin typeface="Cambria Math" panose="02040503050406030204" pitchFamily="18" charset="0"/>
                              </a:rPr>
                            </m:ctrlPr>
                          </m:mPr>
                          <m:mr>
                            <m:e>
                              <m:r>
                                <a:rPr lang="en-US" sz="4400" b="1" i="1">
                                  <a:latin typeface="Cambria Math"/>
                                </a:rPr>
                                <m:t>𝐱</m:t>
                              </m:r>
                              <m:r>
                                <a:rPr lang="en-US" sz="4400" b="1">
                                  <a:latin typeface="Cambria Math"/>
                                </a:rPr>
                                <m:t>=</m:t>
                              </m:r>
                              <m:f>
                                <m:fPr>
                                  <m:ctrlPr>
                                    <a:rPr lang="en-US" sz="4400" b="1" i="1">
                                      <a:latin typeface="Cambria Math" panose="02040503050406030204" pitchFamily="18" charset="0"/>
                                    </a:rPr>
                                  </m:ctrlPr>
                                </m:fPr>
                                <m:num>
                                  <m:r>
                                    <a:rPr lang="en-US" sz="4400" b="1" i="1">
                                      <a:latin typeface="Cambria Math"/>
                                    </a:rPr>
                                    <m:t>𝟓</m:t>
                                  </m:r>
                                  <m:r>
                                    <a:rPr lang="en-US" sz="4400" b="1">
                                      <a:latin typeface="Cambria Math"/>
                                    </a:rPr>
                                    <m:t>+</m:t>
                                  </m:r>
                                  <m:r>
                                    <a:rPr lang="en-US" sz="4400" b="1" i="1">
                                      <a:latin typeface="Cambria Math"/>
                                    </a:rPr>
                                    <m:t>𝟏𝟓</m:t>
                                  </m:r>
                                </m:num>
                                <m:den>
                                  <m:r>
                                    <a:rPr lang="en-US" sz="4400" b="1" i="1">
                                      <a:latin typeface="Cambria Math"/>
                                    </a:rPr>
                                    <m:t>𝟐</m:t>
                                  </m:r>
                                </m:den>
                              </m:f>
                            </m:e>
                          </m:mr>
                          <m:mr>
                            <m:e>
                              <m:r>
                                <a:rPr lang="en-US" sz="4400" b="1" i="1">
                                  <a:latin typeface="Cambria Math"/>
                                </a:rPr>
                                <m:t>𝟏𝟓</m:t>
                              </m:r>
                              <m:r>
                                <a:rPr lang="en-US" sz="4400" b="1">
                                  <a:latin typeface="Cambria Math"/>
                                </a:rPr>
                                <m:t>=</m:t>
                              </m:r>
                              <m:f>
                                <m:fPr>
                                  <m:ctrlPr>
                                    <a:rPr lang="en-US" sz="4400" b="1" i="1">
                                      <a:latin typeface="Cambria Math" panose="02040503050406030204" pitchFamily="18" charset="0"/>
                                    </a:rPr>
                                  </m:ctrlPr>
                                </m:fPr>
                                <m:num>
                                  <m:r>
                                    <a:rPr lang="en-US" sz="4400" b="1" i="1">
                                      <a:latin typeface="Cambria Math"/>
                                    </a:rPr>
                                    <m:t>𝐱</m:t>
                                  </m:r>
                                  <m:r>
                                    <a:rPr lang="en-US" sz="4400" b="1">
                                      <a:latin typeface="Cambria Math"/>
                                    </a:rPr>
                                    <m:t>+</m:t>
                                  </m:r>
                                  <m:r>
                                    <a:rPr lang="en-US" sz="4400" b="1" i="1">
                                      <a:latin typeface="Cambria Math"/>
                                    </a:rPr>
                                    <m:t>𝒚</m:t>
                                  </m:r>
                                </m:num>
                                <m:den>
                                  <m:r>
                                    <a:rPr lang="en-US" sz="4400" b="1" i="1">
                                      <a:latin typeface="Cambria Math"/>
                                    </a:rPr>
                                    <m:t>𝟐</m:t>
                                  </m:r>
                                </m:den>
                              </m:f>
                            </m:e>
                          </m:mr>
                        </m:m>
                      </m:e>
                    </m:d>
                    <m:r>
                      <a:rPr lang="en-US" sz="4400" b="1">
                        <a:latin typeface="Cambria Math"/>
                      </a:rPr>
                      <m:t>⇔</m:t>
                    </m:r>
                    <m:d>
                      <m:dPr>
                        <m:begChr m:val="{"/>
                        <m:endChr m:val=""/>
                        <m:ctrlPr>
                          <a:rPr lang="en-US" sz="4400" b="1" i="1">
                            <a:latin typeface="Cambria Math" panose="02040503050406030204" pitchFamily="18" charset="0"/>
                          </a:rPr>
                        </m:ctrlPr>
                      </m:dPr>
                      <m:e>
                        <m:m>
                          <m:mPr>
                            <m:plcHide m:val="on"/>
                            <m:mcs>
                              <m:mc>
                                <m:mcPr>
                                  <m:count m:val="1"/>
                                  <m:mcJc m:val="center"/>
                                </m:mcPr>
                              </m:mc>
                            </m:mcs>
                            <m:ctrlPr>
                              <a:rPr lang="en-US" sz="4400" b="1" i="1">
                                <a:latin typeface="Cambria Math" panose="02040503050406030204" pitchFamily="18" charset="0"/>
                              </a:rPr>
                            </m:ctrlPr>
                          </m:mPr>
                          <m:mr>
                            <m:e>
                              <m:r>
                                <a:rPr lang="en-US" sz="4400" b="1" i="1">
                                  <a:latin typeface="Cambria Math"/>
                                </a:rPr>
                                <m:t>𝐱</m:t>
                              </m:r>
                              <m:r>
                                <a:rPr lang="en-US" sz="4400" b="1">
                                  <a:latin typeface="Cambria Math"/>
                                </a:rPr>
                                <m:t>=</m:t>
                              </m:r>
                              <m:r>
                                <a:rPr lang="en-US" sz="4400" b="1" i="1">
                                  <a:latin typeface="Cambria Math"/>
                                </a:rPr>
                                <m:t>𝟏𝟎</m:t>
                              </m:r>
                            </m:e>
                          </m:mr>
                          <m:mr>
                            <m:e>
                              <m:r>
                                <a:rPr lang="en-US" sz="4400" b="1" i="1">
                                  <a:latin typeface="Cambria Math"/>
                                </a:rPr>
                                <m:t>𝐱</m:t>
                              </m:r>
                              <m:r>
                                <a:rPr lang="en-US" sz="4400" b="1">
                                  <a:latin typeface="Cambria Math"/>
                                </a:rPr>
                                <m:t>+</m:t>
                              </m:r>
                              <m:r>
                                <a:rPr lang="en-US" sz="4400" b="1" i="1">
                                  <a:latin typeface="Cambria Math"/>
                                </a:rPr>
                                <m:t>𝐲</m:t>
                              </m:r>
                              <m:r>
                                <a:rPr lang="en-US" sz="4400" b="1">
                                  <a:latin typeface="Cambria Math"/>
                                </a:rPr>
                                <m:t>=</m:t>
                              </m:r>
                              <m:r>
                                <a:rPr lang="en-US" sz="4400" b="1" i="1">
                                  <a:latin typeface="Cambria Math"/>
                                </a:rPr>
                                <m:t>𝟑𝟎</m:t>
                              </m:r>
                            </m:e>
                          </m:mr>
                        </m:m>
                      </m:e>
                    </m:d>
                    <m:r>
                      <a:rPr lang="en-US" sz="4400" b="1">
                        <a:latin typeface="Cambria Math"/>
                      </a:rPr>
                      <m:t>⇔</m:t>
                    </m:r>
                    <m:d>
                      <m:dPr>
                        <m:begChr m:val="{"/>
                        <m:endChr m:val=""/>
                        <m:ctrlPr>
                          <a:rPr lang="en-US" sz="4400" b="1" i="1">
                            <a:latin typeface="Cambria Math" panose="02040503050406030204" pitchFamily="18" charset="0"/>
                          </a:rPr>
                        </m:ctrlPr>
                      </m:dPr>
                      <m:e>
                        <m:m>
                          <m:mPr>
                            <m:plcHide m:val="on"/>
                            <m:mcs>
                              <m:mc>
                                <m:mcPr>
                                  <m:count m:val="1"/>
                                  <m:mcJc m:val="center"/>
                                </m:mcPr>
                              </m:mc>
                            </m:mcs>
                            <m:ctrlPr>
                              <a:rPr lang="en-US" sz="4400" b="1" i="1">
                                <a:latin typeface="Cambria Math" panose="02040503050406030204" pitchFamily="18" charset="0"/>
                              </a:rPr>
                            </m:ctrlPr>
                          </m:mPr>
                          <m:mr>
                            <m:e>
                              <m:r>
                                <a:rPr lang="en-US" sz="4400" b="1" i="1">
                                  <a:latin typeface="Cambria Math"/>
                                </a:rPr>
                                <m:t>𝐱</m:t>
                              </m:r>
                              <m:r>
                                <a:rPr lang="en-US" sz="4400" b="1">
                                  <a:latin typeface="Cambria Math"/>
                                </a:rPr>
                                <m:t>=</m:t>
                              </m:r>
                              <m:r>
                                <a:rPr lang="en-US" sz="4400" b="1" i="1">
                                  <a:latin typeface="Cambria Math"/>
                                </a:rPr>
                                <m:t>𝟏𝟎</m:t>
                              </m:r>
                            </m:e>
                          </m:mr>
                          <m:mr>
                            <m:e>
                              <m:r>
                                <a:rPr lang="en-US" sz="4400" b="1" i="1">
                                  <a:latin typeface="Cambria Math"/>
                                </a:rPr>
                                <m:t>𝐲</m:t>
                              </m:r>
                              <m:r>
                                <a:rPr lang="en-US" sz="4400" b="1">
                                  <a:latin typeface="Cambria Math"/>
                                </a:rPr>
                                <m:t>=</m:t>
                              </m:r>
                              <m:r>
                                <a:rPr lang="en-US" sz="4400" b="1" i="1">
                                  <a:latin typeface="Cambria Math"/>
                                </a:rPr>
                                <m:t>𝟐𝟎</m:t>
                              </m:r>
                            </m:e>
                          </m:mr>
                        </m:m>
                      </m:e>
                    </m:d>
                  </m:oMath>
                </a14:m>
                <a:r>
                  <a:rPr lang="vi-VN"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27" name="Rectangle 26"/>
              <p:cNvSpPr>
                <a:spLocks noRot="1" noChangeAspect="1" noMove="1" noResize="1" noEditPoints="1" noAdjustHandles="1" noChangeArrowheads="1" noChangeShapeType="1" noTextEdit="1"/>
              </p:cNvSpPr>
              <p:nvPr/>
            </p:nvSpPr>
            <p:spPr>
              <a:xfrm>
                <a:off x="3333815" y="7178197"/>
                <a:ext cx="19818132" cy="2599558"/>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7" name="Rectangle 36">
                <a:extLst>
                  <a:ext uri="{FF2B5EF4-FFF2-40B4-BE49-F238E27FC236}">
                    <a16:creationId xmlns:a16="http://schemas.microsoft.com/office/drawing/2014/main" id="{4B6C6F14-60DF-45F1-8CB9-E89F99F6D0A6}"/>
                  </a:ext>
                </a:extLst>
              </p:cNvPr>
              <p:cNvSpPr/>
              <p:nvPr/>
            </p:nvSpPr>
            <p:spPr>
              <a:xfrm>
                <a:off x="3333815" y="10013775"/>
                <a:ext cx="15965010" cy="769441"/>
              </a:xfrm>
              <a:prstGeom prst="rect">
                <a:avLst/>
              </a:prstGeom>
            </p:spPr>
            <p:txBody>
              <a:bodyPr wrap="square">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Khi đó </a:t>
                </a:r>
                <a14:m>
                  <m:oMath xmlns:m="http://schemas.openxmlformats.org/officeDocument/2006/math">
                    <m:r>
                      <a:rPr lang="en-US" sz="4400" b="1" i="1">
                        <a:latin typeface="Cambria Math"/>
                      </a:rPr>
                      <m:t>𝟑𝐱</m:t>
                    </m:r>
                    <m:r>
                      <a:rPr lang="en-US" sz="4400" b="1">
                        <a:latin typeface="Cambria Math"/>
                      </a:rPr>
                      <m:t>+</m:t>
                    </m:r>
                    <m:r>
                      <a:rPr lang="en-US" sz="4400" b="1" i="1">
                        <a:latin typeface="Cambria Math"/>
                      </a:rPr>
                      <m:t>𝐲</m:t>
                    </m:r>
                    <m:r>
                      <a:rPr lang="en-US" sz="4400" b="1">
                        <a:latin typeface="Cambria Math"/>
                      </a:rPr>
                      <m:t>=</m:t>
                    </m:r>
                    <m:r>
                      <a:rPr lang="en-US" sz="4400" b="1" i="1">
                        <a:latin typeface="Cambria Math"/>
                      </a:rPr>
                      <m:t>𝟑</m:t>
                    </m:r>
                    <m:r>
                      <a:rPr lang="en-US" sz="4400" b="1">
                        <a:latin typeface="Cambria Math"/>
                      </a:rPr>
                      <m:t>.</m:t>
                    </m:r>
                    <m:r>
                      <a:rPr lang="en-US" sz="4400" b="1" i="1">
                        <a:latin typeface="Cambria Math"/>
                      </a:rPr>
                      <m:t>𝟏𝟎</m:t>
                    </m:r>
                    <m:r>
                      <a:rPr lang="en-US" sz="4400" b="1">
                        <a:latin typeface="Cambria Math"/>
                      </a:rPr>
                      <m:t>+</m:t>
                    </m:r>
                    <m:r>
                      <a:rPr lang="en-US" sz="4400" b="1" i="1">
                        <a:latin typeface="Cambria Math"/>
                      </a:rPr>
                      <m:t>𝟐𝟎</m:t>
                    </m:r>
                    <m:r>
                      <a:rPr lang="en-US" sz="4400" b="1">
                        <a:latin typeface="Cambria Math"/>
                      </a:rPr>
                      <m:t>=</m:t>
                    </m:r>
                    <m:r>
                      <a:rPr lang="en-US" sz="4400" b="1" i="1">
                        <a:latin typeface="Cambria Math"/>
                      </a:rPr>
                      <m:t>𝟓𝟎</m:t>
                    </m:r>
                  </m:oMath>
                </a14:m>
                <a:r>
                  <a:rPr lang="vi-VN"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37" name="Rectangle 36">
                <a:extLst>
                  <a:ext uri="{FF2B5EF4-FFF2-40B4-BE49-F238E27FC236}">
                    <a16:creationId xmlns:a16="http://schemas.microsoft.com/office/drawing/2014/main" id="{4B6C6F14-60DF-45F1-8CB9-E89F99F6D0A6}"/>
                  </a:ext>
                </a:extLst>
              </p:cNvPr>
              <p:cNvSpPr>
                <a:spLocks noRot="1" noChangeAspect="1" noMove="1" noResize="1" noEditPoints="1" noAdjustHandles="1" noChangeArrowheads="1" noChangeShapeType="1" noTextEdit="1"/>
              </p:cNvSpPr>
              <p:nvPr/>
            </p:nvSpPr>
            <p:spPr>
              <a:xfrm>
                <a:off x="3333815" y="10013775"/>
                <a:ext cx="15965010" cy="769441"/>
              </a:xfrm>
              <a:prstGeom prst="rect">
                <a:avLst/>
              </a:prstGeom>
              <a:blipFill>
                <a:blip r:embed="rId5"/>
                <a:stretch>
                  <a:fillRect l="-1565" t="-17460" b="-36508"/>
                </a:stretch>
              </a:blipFill>
            </p:spPr>
            <p:txBody>
              <a:bodyPr/>
              <a:lstStyle/>
              <a:p>
                <a:r>
                  <a:rPr lang="en-US">
                    <a:noFill/>
                  </a:rPr>
                  <a:t> </a:t>
                </a:r>
              </a:p>
            </p:txBody>
          </p:sp>
        </mc:Fallback>
      </mc:AlternateContent>
      <p:sp>
        <p:nvSpPr>
          <p:cNvPr id="38" name="Rectangle 37">
            <a:extLst>
              <a:ext uri="{FF2B5EF4-FFF2-40B4-BE49-F238E27FC236}">
                <a16:creationId xmlns:a16="http://schemas.microsoft.com/office/drawing/2014/main" id="{1C5FDC7A-BF66-4978-8CAD-0290AE01FB48}"/>
              </a:ext>
            </a:extLst>
          </p:cNvPr>
          <p:cNvSpPr/>
          <p:nvPr/>
        </p:nvSpPr>
        <p:spPr>
          <a:xfrm>
            <a:off x="4318605" y="3689175"/>
            <a:ext cx="18408586" cy="769441"/>
          </a:xfrm>
          <a:prstGeom prst="rect">
            <a:avLst/>
          </a:prstGeom>
        </p:spPr>
        <p:txBody>
          <a:bodyPr wrap="square">
            <a:spAutoFit/>
          </a:bodyPr>
          <a:lstStyle/>
          <a:p>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A.</a:t>
            </a:r>
            <a:r>
              <a:rPr lang="en-US" sz="4400" b="1" dirty="0">
                <a:latin typeface="Tahoma" panose="020B0604030504040204" pitchFamily="34" charset="0"/>
                <a:ea typeface="Tahoma" panose="020B0604030504040204" pitchFamily="34" charset="0"/>
                <a:cs typeface="Tahoma" panose="020B0604030504040204" pitchFamily="34" charset="0"/>
              </a:rPr>
              <a:t> 80.		</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B.</a:t>
            </a:r>
            <a:r>
              <a:rPr lang="en-US" sz="4400" b="1" dirty="0">
                <a:latin typeface="Tahoma" panose="020B0604030504040204" pitchFamily="34" charset="0"/>
                <a:ea typeface="Tahoma" panose="020B0604030504040204" pitchFamily="34" charset="0"/>
                <a:cs typeface="Tahoma" panose="020B0604030504040204" pitchFamily="34" charset="0"/>
              </a:rPr>
              <a:t> 30.		</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C.</a:t>
            </a:r>
            <a:r>
              <a:rPr lang="en-US" sz="4400" b="1" dirty="0">
                <a:latin typeface="Tahoma" panose="020B0604030504040204" pitchFamily="34" charset="0"/>
                <a:ea typeface="Tahoma" panose="020B0604030504040204" pitchFamily="34" charset="0"/>
                <a:cs typeface="Tahoma" panose="020B0604030504040204" pitchFamily="34" charset="0"/>
              </a:rPr>
              <a:t> 70.		</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D.</a:t>
            </a:r>
            <a:r>
              <a:rPr lang="en-US" sz="4400" b="1" dirty="0">
                <a:latin typeface="Tahoma" panose="020B0604030504040204" pitchFamily="34" charset="0"/>
                <a:ea typeface="Tahoma" panose="020B0604030504040204" pitchFamily="34" charset="0"/>
                <a:cs typeface="Tahoma" panose="020B0604030504040204" pitchFamily="34" charset="0"/>
              </a:rPr>
              <a:t> 50.</a:t>
            </a:r>
          </a:p>
        </p:txBody>
      </p:sp>
      <p:sp>
        <p:nvSpPr>
          <p:cNvPr id="39" name="Oval 38">
            <a:extLst>
              <a:ext uri="{FF2B5EF4-FFF2-40B4-BE49-F238E27FC236}">
                <a16:creationId xmlns:a16="http://schemas.microsoft.com/office/drawing/2014/main" id="{AA57143B-8D65-42AE-A06C-78E10D89D585}"/>
              </a:ext>
            </a:extLst>
          </p:cNvPr>
          <p:cNvSpPr/>
          <p:nvPr/>
        </p:nvSpPr>
        <p:spPr>
          <a:xfrm>
            <a:off x="17196405" y="3588427"/>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400" b="1" dirty="0">
                <a:latin typeface="Tahoma" pitchFamily="34" charset="0"/>
                <a:ea typeface="Tahoma" pitchFamily="34" charset="0"/>
                <a:cs typeface="Tahoma" pitchFamily="34" charset="0"/>
              </a:rPr>
              <a:t>D</a:t>
            </a:r>
          </a:p>
        </p:txBody>
      </p:sp>
    </p:spTree>
    <p:extLst>
      <p:ext uri="{BB962C8B-B14F-4D97-AF65-F5344CB8AC3E}">
        <p14:creationId xmlns:p14="http://schemas.microsoft.com/office/powerpoint/2010/main" val="12626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500"/>
                                        <p:tgtEl>
                                          <p:spTgt spid="2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left)">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150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left)">
                                      <p:cBhvr>
                                        <p:cTn id="33" dur="500"/>
                                        <p:tgtEl>
                                          <p:spTgt spid="3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left)">
                                      <p:cBhvr>
                                        <p:cTn id="4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P spid="26" grpId="0"/>
      <p:bldP spid="27" grpId="0"/>
      <p:bldP spid="37" grpId="0"/>
      <p:bldP spid="38" grpId="0"/>
      <p:bldP spid="3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295839" y="6019800"/>
            <a:ext cx="23632503" cy="6248400"/>
            <a:chOff x="1220788" y="7162800"/>
            <a:chExt cx="23311874" cy="6071037"/>
          </a:xfrm>
        </p:grpSpPr>
        <p:sp>
          <p:nvSpPr>
            <p:cNvPr id="31" name="Rounded Rectangle 30"/>
            <p:cNvSpPr/>
            <p:nvPr/>
          </p:nvSpPr>
          <p:spPr>
            <a:xfrm>
              <a:off x="1222485" y="7418548"/>
              <a:ext cx="23310177" cy="5815289"/>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dirty="0">
                <a:latin typeface="Tahoma" panose="020B0604030504040204" pitchFamily="34" charset="0"/>
                <a:ea typeface="Tahoma" panose="020B0604030504040204" pitchFamily="34" charset="0"/>
                <a:cs typeface="Tahoma" panose="020B0604030504040204" pitchFamily="34" charset="0"/>
              </a:endParaRPr>
            </a:p>
          </p:txBody>
        </p:sp>
        <p:grpSp>
          <p:nvGrpSpPr>
            <p:cNvPr id="32" name="Group 60"/>
            <p:cNvGrpSpPr/>
            <p:nvPr/>
          </p:nvGrpSpPr>
          <p:grpSpPr>
            <a:xfrm>
              <a:off x="1220788" y="7162800"/>
              <a:ext cx="3305491" cy="796093"/>
              <a:chOff x="1224542" y="6305967"/>
              <a:chExt cx="3305491" cy="845462"/>
            </a:xfrm>
          </p:grpSpPr>
          <p:sp>
            <p:nvSpPr>
              <p:cNvPr id="33"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34" name="TextBox 33"/>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5" name="Round Diagonal Corner Rectangle 34"/>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b="1">
                  <a:latin typeface="Tahoma" panose="020B0604030504040204" pitchFamily="34" charset="0"/>
                  <a:ea typeface="Tahoma" panose="020B0604030504040204" pitchFamily="34" charset="0"/>
                  <a:cs typeface="Tahoma" panose="020B0604030504040204" pitchFamily="34" charset="0"/>
                </a:endParaRPr>
              </a:p>
            </p:txBody>
          </p:sp>
          <p:sp>
            <p:nvSpPr>
              <p:cNvPr id="36"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sz="4400" b="1">
                  <a:latin typeface="Tahoma" panose="020B0604030504040204" pitchFamily="34" charset="0"/>
                  <a:ea typeface="Tahoma" panose="020B0604030504040204" pitchFamily="34" charset="0"/>
                  <a:cs typeface="Tahoma" panose="020B0604030504040204" pitchFamily="34" charset="0"/>
                </a:endParaRPr>
              </a:p>
            </p:txBody>
          </p:sp>
        </p:grpSp>
      </p:grpSp>
      <p:grpSp>
        <p:nvGrpSpPr>
          <p:cNvPr id="6" name="Group 49"/>
          <p:cNvGrpSpPr/>
          <p:nvPr/>
        </p:nvGrpSpPr>
        <p:grpSpPr>
          <a:xfrm>
            <a:off x="281609" y="1371600"/>
            <a:ext cx="23646734" cy="4596428"/>
            <a:chOff x="1175570" y="2468560"/>
            <a:chExt cx="23649472" cy="4596959"/>
          </a:xfrm>
        </p:grpSpPr>
        <p:sp>
          <p:nvSpPr>
            <p:cNvPr id="7" name="Rounded Rectangle 6"/>
            <p:cNvSpPr/>
            <p:nvPr/>
          </p:nvSpPr>
          <p:spPr>
            <a:xfrm>
              <a:off x="1266529" y="2875480"/>
              <a:ext cx="23558513" cy="4190039"/>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2"/>
            <p:cNvGrpSpPr/>
            <p:nvPr/>
          </p:nvGrpSpPr>
          <p:grpSpPr>
            <a:xfrm>
              <a:off x="1175570" y="2468560"/>
              <a:ext cx="3190427" cy="896426"/>
              <a:chOff x="1175570" y="1834705"/>
              <a:chExt cx="3480167" cy="977836"/>
            </a:xfrm>
          </p:grpSpPr>
          <p:sp>
            <p:nvSpPr>
              <p:cNvPr id="9" name="Freeform 20"/>
              <p:cNvSpPr>
                <a:spLocks/>
              </p:cNvSpPr>
              <p:nvPr/>
            </p:nvSpPr>
            <p:spPr bwMode="auto">
              <a:xfrm rot="16200000" flipV="1">
                <a:off x="2722770" y="879575"/>
                <a:ext cx="836967" cy="3028966"/>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0" name="TextBox 9"/>
              <p:cNvSpPr txBox="1"/>
              <p:nvPr/>
            </p:nvSpPr>
            <p:spPr>
              <a:xfrm>
                <a:off x="2235430" y="1958752"/>
                <a:ext cx="1946745" cy="839416"/>
              </a:xfrm>
              <a:prstGeom prst="rect">
                <a:avLst/>
              </a:prstGeom>
              <a:noFill/>
            </p:spPr>
            <p:txBody>
              <a:bodyPr wrap="none" rtlCol="0">
                <a:spAutoFit/>
              </a:bodyPr>
              <a:lstStyle/>
              <a:p>
                <a:r>
                  <a:rPr lang="en-US" sz="4400" b="1" dirty="0" err="1">
                    <a:solidFill>
                      <a:schemeClr val="bg1"/>
                    </a:solidFill>
                    <a:latin typeface="Tahoma" pitchFamily="34" charset="0"/>
                    <a:ea typeface="Tahoma" pitchFamily="34" charset="0"/>
                    <a:cs typeface="Tahoma" pitchFamily="34" charset="0"/>
                  </a:rPr>
                  <a:t>Câu</a:t>
                </a:r>
                <a:r>
                  <a:rPr lang="en-US" sz="4400" b="1" dirty="0">
                    <a:solidFill>
                      <a:schemeClr val="bg1"/>
                    </a:solidFill>
                    <a:latin typeface="Tahoma" pitchFamily="34" charset="0"/>
                    <a:ea typeface="Tahoma" pitchFamily="34" charset="0"/>
                    <a:cs typeface="Tahoma" pitchFamily="34" charset="0"/>
                  </a:rPr>
                  <a:t> 5</a:t>
                </a:r>
              </a:p>
            </p:txBody>
          </p:sp>
          <p:sp>
            <p:nvSpPr>
              <p:cNvPr id="11" name="Round Diagonal Corner Rectangle 10"/>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2"/>
              <p:cNvGrpSpPr/>
              <p:nvPr/>
            </p:nvGrpSpPr>
            <p:grpSpPr>
              <a:xfrm>
                <a:off x="1314846" y="1951291"/>
                <a:ext cx="756925" cy="699372"/>
                <a:chOff x="7440266" y="3398551"/>
                <a:chExt cx="757238" cy="765175"/>
              </a:xfrm>
              <a:solidFill>
                <a:srgbClr val="999158"/>
              </a:solidFill>
            </p:grpSpPr>
            <p:sp>
              <p:nvSpPr>
                <p:cNvPr id="13"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4"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5"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6"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7"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8"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9"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mc:AlternateContent xmlns:mc="http://schemas.openxmlformats.org/markup-compatibility/2006">
        <mc:Choice xmlns:a14="http://schemas.microsoft.com/office/drawing/2010/main" Requires="a14">
          <p:sp>
            <p:nvSpPr>
              <p:cNvPr id="21" name="Rectangle 20"/>
              <p:cNvSpPr/>
              <p:nvPr/>
            </p:nvSpPr>
            <p:spPr>
              <a:xfrm>
                <a:off x="1095077" y="1790638"/>
                <a:ext cx="23265732" cy="2324162"/>
              </a:xfrm>
              <a:prstGeom prst="rect">
                <a:avLst/>
              </a:prstGeom>
            </p:spPr>
            <p:txBody>
              <a:bodyPr wrap="square">
                <a:spAutoFit/>
              </a:bodyPr>
              <a:lstStyle/>
              <a:p>
                <a:pPr>
                  <a:lnSpc>
                    <a:spcPts val="6000"/>
                  </a:lnSpc>
                </a:pPr>
                <a:r>
                  <a:rPr lang="en-US" sz="4400" b="1" dirty="0">
                    <a:latin typeface="Tahoma" panose="020B0604030504040204" pitchFamily="34" charset="0"/>
                    <a:ea typeface="Tahoma" panose="020B0604030504040204" pitchFamily="34" charset="0"/>
                    <a:cs typeface="Tahoma" panose="020B0604030504040204" pitchFamily="34" charset="0"/>
                  </a:rPr>
                  <a:t>               </a:t>
                </a:r>
                <a:r>
                  <a:rPr lang="x-none" sz="4400" b="1" dirty="0">
                    <a:latin typeface="Tahoma" panose="020B0604030504040204" pitchFamily="34" charset="0"/>
                    <a:ea typeface="Tahoma" panose="020B0604030504040204" pitchFamily="34" charset="0"/>
                    <a:cs typeface="Tahoma" panose="020B0604030504040204" pitchFamily="34" charset="0"/>
                  </a:rPr>
                  <a:t>Bạn An chơi trò chơi xếp các que diêm thành tháp theo qui tắc thể hiện như hình vẽ. Để xếp được tháp có </a:t>
                </a:r>
                <a14:m>
                  <m:oMath xmlns:m="http://schemas.openxmlformats.org/officeDocument/2006/math">
                    <m:r>
                      <a:rPr lang="en-US" sz="4400" b="1" i="1">
                        <a:latin typeface="Cambria Math"/>
                      </a:rPr>
                      <m:t>𝟏𝟎</m:t>
                    </m:r>
                  </m:oMath>
                </a14:m>
                <a:r>
                  <a:rPr lang="x-none" sz="4400" b="1" dirty="0">
                    <a:latin typeface="Tahoma" panose="020B0604030504040204" pitchFamily="34" charset="0"/>
                    <a:ea typeface="Tahoma" panose="020B0604030504040204" pitchFamily="34" charset="0"/>
                    <a:cs typeface="Tahoma" panose="020B0604030504040204" pitchFamily="34" charset="0"/>
                  </a:rPr>
                  <a:t> tầng thì bạn An cần đúng bao nhiêu que diêm?</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21" name="Rectangle 20"/>
              <p:cNvSpPr>
                <a:spLocks noRot="1" noChangeAspect="1" noMove="1" noResize="1" noEditPoints="1" noAdjustHandles="1" noChangeArrowheads="1" noChangeShapeType="1" noTextEdit="1"/>
              </p:cNvSpPr>
              <p:nvPr/>
            </p:nvSpPr>
            <p:spPr>
              <a:xfrm>
                <a:off x="1095077" y="1790638"/>
                <a:ext cx="23265732" cy="2324162"/>
              </a:xfrm>
              <a:prstGeom prst="rect">
                <a:avLst/>
              </a:prstGeom>
              <a:blipFill>
                <a:blip r:embed="rId2"/>
                <a:stretch>
                  <a:fillRect l="-1074" t="-4724" b="-11811"/>
                </a:stretch>
              </a:blipFill>
            </p:spPr>
            <p:txBody>
              <a:bodyPr/>
              <a:lstStyle/>
              <a:p>
                <a:r>
                  <a:rPr lang="en-US">
                    <a:noFill/>
                  </a:rPr>
                  <a:t> </a:t>
                </a:r>
              </a:p>
            </p:txBody>
          </p:sp>
        </mc:Fallback>
      </mc:AlternateContent>
      <p:sp>
        <p:nvSpPr>
          <p:cNvPr id="25" name="Rectangle 24"/>
          <p:cNvSpPr/>
          <p:nvPr/>
        </p:nvSpPr>
        <p:spPr>
          <a:xfrm>
            <a:off x="4015409" y="6248400"/>
            <a:ext cx="3614367" cy="785280"/>
          </a:xfrm>
          <a:prstGeom prst="rect">
            <a:avLst/>
          </a:prstGeom>
        </p:spPr>
        <p:txBody>
          <a:bodyPr wrap="square">
            <a:spAutoFit/>
          </a:bodyPr>
          <a:lstStyle/>
          <a:p>
            <a:pPr>
              <a:lnSpc>
                <a:spcPts val="6000"/>
              </a:lnSpc>
              <a:spcAft>
                <a:spcPts val="600"/>
              </a:spcAft>
            </a:pPr>
            <a:r>
              <a:rPr lang="en-US" sz="4400" b="1" dirty="0" err="1">
                <a:solidFill>
                  <a:srgbClr val="0000FF"/>
                </a:solidFill>
                <a:latin typeface="Tahoma" panose="020B0604030504040204" pitchFamily="34" charset="0"/>
                <a:ea typeface="Tahoma" panose="020B0604030504040204" pitchFamily="34" charset="0"/>
                <a:cs typeface="Tahoma" panose="020B0604030504040204" pitchFamily="34" charset="0"/>
              </a:rPr>
              <a:t>Chọn</a:t>
            </a:r>
            <a:r>
              <a:rPr lang="en-US" sz="4400" b="1" dirty="0">
                <a:solidFill>
                  <a:srgbClr val="0000FF"/>
                </a:solidFill>
                <a:latin typeface="Tahoma" panose="020B0604030504040204" pitchFamily="34" charset="0"/>
                <a:ea typeface="Tahoma" panose="020B0604030504040204" pitchFamily="34" charset="0"/>
                <a:cs typeface="Tahoma" panose="020B0604030504040204" pitchFamily="34" charset="0"/>
              </a:rPr>
              <a:t> A</a:t>
            </a:r>
          </a:p>
        </p:txBody>
      </p:sp>
      <mc:AlternateContent xmlns:mc="http://schemas.openxmlformats.org/markup-compatibility/2006">
        <mc:Choice xmlns:a14="http://schemas.microsoft.com/office/drawing/2010/main" Requires="a14">
          <p:sp>
            <p:nvSpPr>
              <p:cNvPr id="26" name="Rectangle 25"/>
              <p:cNvSpPr/>
              <p:nvPr/>
            </p:nvSpPr>
            <p:spPr>
              <a:xfrm>
                <a:off x="510209" y="7086600"/>
                <a:ext cx="8046342" cy="1446550"/>
              </a:xfrm>
              <a:prstGeom prst="rect">
                <a:avLst/>
              </a:prstGeom>
            </p:spPr>
            <p:txBody>
              <a:bodyPr wrap="square">
                <a:spAutoFit/>
              </a:bodyPr>
              <a:lstStyle/>
              <a:p>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 que </a:t>
                </a:r>
                <a:r>
                  <a:rPr lang="vi-VN" sz="4400" b="1" dirty="0">
                    <a:latin typeface="Tahoma" panose="020B0604030504040204" pitchFamily="34" charset="0"/>
                    <a:ea typeface="Tahoma" panose="020B0604030504040204" pitchFamily="34" charset="0"/>
                    <a:cs typeface="Tahoma" panose="020B0604030504040204" pitchFamily="34" charset="0"/>
                  </a:rPr>
                  <a:t>diêm cần để xếp tháp </a:t>
                </a:r>
                <a14:m>
                  <m:oMath xmlns:m="http://schemas.openxmlformats.org/officeDocument/2006/math">
                    <m:r>
                      <a:rPr lang="fr-FR" sz="4400" b="1">
                        <a:latin typeface="Cambria Math"/>
                      </a:rPr>
                      <m:t>𝟏</m:t>
                    </m:r>
                    <m:r>
                      <a:rPr lang="fr-FR" sz="4400" b="1" i="1">
                        <a:latin typeface="Cambria Math"/>
                      </a:rPr>
                      <m:t> </m:t>
                    </m:r>
                  </m:oMath>
                </a14:m>
                <a:r>
                  <a:rPr lang="fr-FR" sz="4400" b="1" dirty="0" err="1">
                    <a:latin typeface="Tahoma" panose="020B0604030504040204" pitchFamily="34" charset="0"/>
                    <a:ea typeface="Tahoma" panose="020B0604030504040204" pitchFamily="34" charset="0"/>
                    <a:cs typeface="Tahoma" panose="020B0604030504040204" pitchFamily="34" charset="0"/>
                  </a:rPr>
                  <a:t>tầng</a:t>
                </a:r>
                <a:r>
                  <a:rPr lang="fr-FR" sz="4400" b="1" dirty="0">
                    <a:latin typeface="Tahoma" panose="020B0604030504040204" pitchFamily="34" charset="0"/>
                    <a:ea typeface="Tahoma" panose="020B0604030504040204" pitchFamily="34" charset="0"/>
                    <a:cs typeface="Tahoma" panose="020B0604030504040204" pitchFamily="34" charset="0"/>
                  </a:rPr>
                  <a:t> là </a:t>
                </a:r>
                <a14:m>
                  <m:oMath xmlns:m="http://schemas.openxmlformats.org/officeDocument/2006/math">
                    <m:sSub>
                      <m:sSubPr>
                        <m:ctrlPr>
                          <a:rPr lang="en-US" sz="4400" b="1" i="1">
                            <a:latin typeface="Cambria Math" panose="02040503050406030204" pitchFamily="18" charset="0"/>
                          </a:rPr>
                        </m:ctrlPr>
                      </m:sSubPr>
                      <m:e>
                        <m:r>
                          <a:rPr lang="fr-FR" sz="4400" b="1" i="0">
                            <a:latin typeface="Cambria Math"/>
                          </a:rPr>
                          <m:t>𝐮</m:t>
                        </m:r>
                      </m:e>
                      <m:sub>
                        <m:r>
                          <a:rPr lang="fr-FR" sz="4400" b="1" i="0">
                            <a:latin typeface="Cambria Math"/>
                          </a:rPr>
                          <m:t>𝟏</m:t>
                        </m:r>
                      </m:sub>
                    </m:sSub>
                    <m:r>
                      <a:rPr lang="fr-FR" sz="4400" b="1" i="0">
                        <a:latin typeface="Cambria Math"/>
                      </a:rPr>
                      <m:t>=</m:t>
                    </m:r>
                    <m:r>
                      <a:rPr lang="fr-FR" sz="4400" b="1" i="0">
                        <a:latin typeface="Cambria Math"/>
                      </a:rPr>
                      <m:t>𝟑</m:t>
                    </m:r>
                  </m:oMath>
                </a14:m>
                <a:r>
                  <a:rPr lang="fr-FR"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26" name="Rectangle 25"/>
              <p:cNvSpPr>
                <a:spLocks noRot="1" noChangeAspect="1" noMove="1" noResize="1" noEditPoints="1" noAdjustHandles="1" noChangeArrowheads="1" noChangeShapeType="1" noTextEdit="1"/>
              </p:cNvSpPr>
              <p:nvPr/>
            </p:nvSpPr>
            <p:spPr>
              <a:xfrm>
                <a:off x="510209" y="7086600"/>
                <a:ext cx="8046342" cy="1446550"/>
              </a:xfrm>
              <a:prstGeom prst="rect">
                <a:avLst/>
              </a:prstGeom>
              <a:blipFill>
                <a:blip r:embed="rId3"/>
                <a:stretch>
                  <a:fillRect l="-3106" t="-8861" b="-1856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Rectangle 26"/>
              <p:cNvSpPr/>
              <p:nvPr/>
            </p:nvSpPr>
            <p:spPr>
              <a:xfrm>
                <a:off x="8084867" y="7086600"/>
                <a:ext cx="8046342" cy="2123658"/>
              </a:xfrm>
              <a:prstGeom prst="rect">
                <a:avLst/>
              </a:prstGeom>
            </p:spPr>
            <p:txBody>
              <a:bodyPr wrap="square">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S</a:t>
                </a:r>
                <a:r>
                  <a:rPr lang="fr-FR" sz="4400" b="1" dirty="0">
                    <a:latin typeface="Tahoma" panose="020B0604030504040204" pitchFamily="34" charset="0"/>
                    <a:ea typeface="Tahoma" panose="020B0604030504040204" pitchFamily="34" charset="0"/>
                    <a:cs typeface="Tahoma" panose="020B0604030504040204" pitchFamily="34" charset="0"/>
                  </a:rPr>
                  <a:t>ố que </a:t>
                </a:r>
                <a:r>
                  <a:rPr lang="vi-VN" sz="4400" b="1" dirty="0">
                    <a:latin typeface="Tahoma" panose="020B0604030504040204" pitchFamily="34" charset="0"/>
                    <a:ea typeface="Tahoma" panose="020B0604030504040204" pitchFamily="34" charset="0"/>
                    <a:cs typeface="Tahoma" panose="020B0604030504040204" pitchFamily="34" charset="0"/>
                  </a:rPr>
                  <a:t>diêm cần để xếp tháp </a:t>
                </a:r>
                <a14:m>
                  <m:oMath xmlns:m="http://schemas.openxmlformats.org/officeDocument/2006/math">
                    <m:r>
                      <a:rPr lang="en-US" sz="4400" b="1">
                        <a:latin typeface="Cambria Math"/>
                      </a:rPr>
                      <m:t>𝟐</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tầng</a:t>
                </a:r>
                <a:r>
                  <a:rPr lang="vi-VN" sz="4400" b="1" dirty="0">
                    <a:latin typeface="Tahoma" panose="020B0604030504040204" pitchFamily="34" charset="0"/>
                    <a:ea typeface="Tahoma" panose="020B0604030504040204" pitchFamily="34" charset="0"/>
                    <a:cs typeface="Tahoma" panose="020B0604030504040204" pitchFamily="34" charset="0"/>
                  </a:rPr>
                  <a:t> </a:t>
                </a:r>
                <a:r>
                  <a:rPr lang="fr-FR" sz="4400" b="1" dirty="0">
                    <a:latin typeface="Tahoma" panose="020B0604030504040204" pitchFamily="34" charset="0"/>
                    <a:ea typeface="Tahoma" panose="020B0604030504040204" pitchFamily="34" charset="0"/>
                    <a:cs typeface="Tahoma" panose="020B0604030504040204" pitchFamily="34" charset="0"/>
                  </a:rPr>
                  <a:t>là </a:t>
                </a:r>
                <a:endParaRPr lang="vi-VN" sz="4400" b="1" dirty="0">
                  <a:latin typeface="Tahoma" panose="020B0604030504040204" pitchFamily="34" charset="0"/>
                  <a:ea typeface="Tahoma" panose="020B0604030504040204" pitchFamily="34" charset="0"/>
                  <a:cs typeface="Tahoma" panose="020B0604030504040204" pitchFamily="34" charset="0"/>
                </a:endParaRPr>
              </a:p>
              <a:p>
                <a14:m>
                  <m:oMath xmlns:m="http://schemas.openxmlformats.org/officeDocument/2006/math">
                    <m:sSub>
                      <m:sSubPr>
                        <m:ctrlPr>
                          <a:rPr lang="en-US" sz="4400" b="1" i="1">
                            <a:latin typeface="Cambria Math" panose="02040503050406030204" pitchFamily="18" charset="0"/>
                          </a:rPr>
                        </m:ctrlPr>
                      </m:sSubPr>
                      <m:e>
                        <m:sSub>
                          <m:sSubPr>
                            <m:ctrlPr>
                              <a:rPr lang="en-US" sz="4400" b="1" i="1">
                                <a:latin typeface="Cambria Math" panose="02040503050406030204" pitchFamily="18" charset="0"/>
                              </a:rPr>
                            </m:ctrlPr>
                          </m:sSubPr>
                          <m:e>
                            <m:r>
                              <a:rPr lang="fr-FR" sz="4400" b="1">
                                <a:latin typeface="Cambria Math"/>
                              </a:rPr>
                              <m:t>𝐮</m:t>
                            </m:r>
                          </m:e>
                          <m:sub>
                            <m:r>
                              <a:rPr lang="fr-FR" sz="4400" b="1">
                                <a:latin typeface="Cambria Math"/>
                              </a:rPr>
                              <m:t>𝟏</m:t>
                            </m:r>
                          </m:sub>
                        </m:sSub>
                        <m:r>
                          <a:rPr lang="vi-VN" sz="4400" b="1">
                            <a:latin typeface="Cambria Math"/>
                          </a:rPr>
                          <m:t>+</m:t>
                        </m:r>
                        <m:r>
                          <a:rPr lang="en-US" sz="4400" b="1" i="0">
                            <a:latin typeface="Cambria Math"/>
                          </a:rPr>
                          <m:t>𝐮</m:t>
                        </m:r>
                      </m:e>
                      <m:sub>
                        <m:r>
                          <a:rPr lang="en-US" sz="4400" b="1" i="0">
                            <a:latin typeface="Cambria Math"/>
                          </a:rPr>
                          <m:t>𝟐</m:t>
                        </m:r>
                      </m:sub>
                    </m:sSub>
                    <m:r>
                      <a:rPr lang="en-US" sz="4400" b="1" i="0">
                        <a:latin typeface="Cambria Math"/>
                      </a:rPr>
                      <m:t>=</m:t>
                    </m:r>
                    <m:r>
                      <a:rPr lang="fr-FR" sz="4400" b="1">
                        <a:latin typeface="Cambria Math"/>
                      </a:rPr>
                      <m:t>𝟑</m:t>
                    </m:r>
                    <m:r>
                      <a:rPr lang="vi-VN" sz="4400" b="1">
                        <a:latin typeface="Cambria Math"/>
                      </a:rPr>
                      <m:t>+</m:t>
                    </m:r>
                    <m:r>
                      <a:rPr lang="en-US" sz="4400" b="1" i="0">
                        <a:latin typeface="Cambria Math"/>
                      </a:rPr>
                      <m:t>𝟕</m:t>
                    </m:r>
                  </m:oMath>
                </a14:m>
                <a:r>
                  <a:rPr lang="fr-FR"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27" name="Rectangle 26"/>
              <p:cNvSpPr>
                <a:spLocks noRot="1" noChangeAspect="1" noMove="1" noResize="1" noEditPoints="1" noAdjustHandles="1" noChangeArrowheads="1" noChangeShapeType="1" noTextEdit="1"/>
              </p:cNvSpPr>
              <p:nvPr/>
            </p:nvSpPr>
            <p:spPr>
              <a:xfrm>
                <a:off x="8084867" y="7086600"/>
                <a:ext cx="8046342" cy="2123658"/>
              </a:xfrm>
              <a:prstGeom prst="rect">
                <a:avLst/>
              </a:prstGeom>
              <a:blipFill>
                <a:blip r:embed="rId4"/>
                <a:stretch>
                  <a:fillRect l="-3030" t="-6034" b="-1235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7" name="Rectangle 36">
                <a:extLst>
                  <a:ext uri="{FF2B5EF4-FFF2-40B4-BE49-F238E27FC236}">
                    <a16:creationId xmlns:a16="http://schemas.microsoft.com/office/drawing/2014/main" id="{4B6C6F14-60DF-45F1-8CB9-E89F99F6D0A6}"/>
                  </a:ext>
                </a:extLst>
              </p:cNvPr>
              <p:cNvSpPr/>
              <p:nvPr/>
            </p:nvSpPr>
            <p:spPr>
              <a:xfrm>
                <a:off x="15704867" y="7086600"/>
                <a:ext cx="8046342" cy="2123658"/>
              </a:xfrm>
              <a:prstGeom prst="rect">
                <a:avLst/>
              </a:prstGeom>
            </p:spPr>
            <p:txBody>
              <a:bodyPr wrap="square">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S</a:t>
                </a:r>
                <a:r>
                  <a:rPr lang="fr-FR" sz="4400" b="1" dirty="0">
                    <a:latin typeface="Tahoma" panose="020B0604030504040204" pitchFamily="34" charset="0"/>
                    <a:ea typeface="Tahoma" panose="020B0604030504040204" pitchFamily="34" charset="0"/>
                    <a:cs typeface="Tahoma" panose="020B0604030504040204" pitchFamily="34" charset="0"/>
                  </a:rPr>
                  <a:t>ố que</a:t>
                </a:r>
                <a:r>
                  <a:rPr lang="vi-VN" sz="4400" b="1" dirty="0">
                    <a:latin typeface="Tahoma" panose="020B0604030504040204" pitchFamily="34" charset="0"/>
                    <a:ea typeface="Tahoma" panose="020B0604030504040204" pitchFamily="34" charset="0"/>
                    <a:cs typeface="Tahoma" panose="020B0604030504040204" pitchFamily="34" charset="0"/>
                  </a:rPr>
                  <a:t> diêm</a:t>
                </a:r>
                <a:r>
                  <a:rPr lang="fr-FR"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cần để xếp tháp </a:t>
                </a:r>
                <a14:m>
                  <m:oMath xmlns:m="http://schemas.openxmlformats.org/officeDocument/2006/math">
                    <m:r>
                      <a:rPr lang="en-US" sz="4400" b="1">
                        <a:latin typeface="Cambria Math"/>
                      </a:rPr>
                      <m:t>𝟑</m:t>
                    </m:r>
                    <m:r>
                      <a:rPr lang="en-US" sz="4400" b="1" i="1">
                        <a:latin typeface="Cambria Math"/>
                      </a:rPr>
                      <m:t> </m:t>
                    </m:r>
                  </m:oMath>
                </a14:m>
                <a:r>
                  <a:rPr lang="fr-FR" sz="4400" b="1" dirty="0" err="1">
                    <a:latin typeface="Tahoma" panose="020B0604030504040204" pitchFamily="34" charset="0"/>
                    <a:ea typeface="Tahoma" panose="020B0604030504040204" pitchFamily="34" charset="0"/>
                    <a:cs typeface="Tahoma" panose="020B0604030504040204" pitchFamily="34" charset="0"/>
                  </a:rPr>
                  <a:t>tầng</a:t>
                </a:r>
                <a:r>
                  <a:rPr lang="vi-VN" sz="4400" b="1" dirty="0">
                    <a:latin typeface="Tahoma" panose="020B0604030504040204" pitchFamily="34" charset="0"/>
                    <a:ea typeface="Tahoma" panose="020B0604030504040204" pitchFamily="34" charset="0"/>
                    <a:cs typeface="Tahoma" panose="020B0604030504040204" pitchFamily="34" charset="0"/>
                  </a:rPr>
                  <a:t> </a:t>
                </a:r>
                <a:r>
                  <a:rPr lang="fr-FR" sz="4400" b="1" dirty="0">
                    <a:latin typeface="Tahoma" panose="020B0604030504040204" pitchFamily="34" charset="0"/>
                    <a:ea typeface="Tahoma" panose="020B0604030504040204" pitchFamily="34" charset="0"/>
                    <a:cs typeface="Tahoma" panose="020B0604030504040204" pitchFamily="34" charset="0"/>
                  </a:rPr>
                  <a:t>là</a:t>
                </a:r>
                <a:endParaRPr lang="vi-VN" sz="4400" b="1" dirty="0">
                  <a:latin typeface="Tahoma" panose="020B0604030504040204" pitchFamily="34" charset="0"/>
                  <a:ea typeface="Tahoma" panose="020B0604030504040204" pitchFamily="34" charset="0"/>
                  <a:cs typeface="Tahoma" panose="020B0604030504040204" pitchFamily="34" charset="0"/>
                </a:endParaRPr>
              </a:p>
              <a:p>
                <a14:m>
                  <m:oMath xmlns:m="http://schemas.openxmlformats.org/officeDocument/2006/math">
                    <m:sSub>
                      <m:sSubPr>
                        <m:ctrlPr>
                          <a:rPr lang="en-US" sz="4400" b="1" i="1">
                            <a:latin typeface="Cambria Math" panose="02040503050406030204" pitchFamily="18" charset="0"/>
                          </a:rPr>
                        </m:ctrlPr>
                      </m:sSubPr>
                      <m:e>
                        <m:sSub>
                          <m:sSubPr>
                            <m:ctrlPr>
                              <a:rPr lang="en-US" sz="4400" b="1" i="1">
                                <a:latin typeface="Cambria Math" panose="02040503050406030204" pitchFamily="18" charset="0"/>
                              </a:rPr>
                            </m:ctrlPr>
                          </m:sSubPr>
                          <m:e>
                            <m:sSub>
                              <m:sSubPr>
                                <m:ctrlPr>
                                  <a:rPr lang="en-US" sz="4400" b="1" i="1">
                                    <a:latin typeface="Cambria Math" panose="02040503050406030204" pitchFamily="18" charset="0"/>
                                  </a:rPr>
                                </m:ctrlPr>
                              </m:sSubPr>
                              <m:e>
                                <m:r>
                                  <a:rPr lang="fr-FR" sz="4400" b="1">
                                    <a:latin typeface="Cambria Math"/>
                                  </a:rPr>
                                  <m:t>𝐮</m:t>
                                </m:r>
                              </m:e>
                              <m:sub>
                                <m:r>
                                  <a:rPr lang="fr-FR" sz="4400" b="1">
                                    <a:latin typeface="Cambria Math"/>
                                  </a:rPr>
                                  <m:t>𝟏</m:t>
                                </m:r>
                              </m:sub>
                            </m:sSub>
                            <m:r>
                              <a:rPr lang="vi-VN" sz="4400" b="1">
                                <a:latin typeface="Cambria Math"/>
                              </a:rPr>
                              <m:t>+</m:t>
                            </m:r>
                            <m:r>
                              <a:rPr lang="en-US" sz="4400" b="1">
                                <a:latin typeface="Cambria Math"/>
                              </a:rPr>
                              <m:t>𝐮</m:t>
                            </m:r>
                          </m:e>
                          <m:sub>
                            <m:r>
                              <a:rPr lang="en-US" sz="4400" b="1">
                                <a:latin typeface="Cambria Math"/>
                              </a:rPr>
                              <m:t>𝟐</m:t>
                            </m:r>
                          </m:sub>
                        </m:sSub>
                        <m:r>
                          <a:rPr lang="vi-VN" sz="4400" b="1">
                            <a:latin typeface="Cambria Math"/>
                          </a:rPr>
                          <m:t>+</m:t>
                        </m:r>
                        <m:r>
                          <a:rPr lang="en-US" sz="4400" b="1">
                            <a:latin typeface="Cambria Math"/>
                          </a:rPr>
                          <m:t>𝐮</m:t>
                        </m:r>
                      </m:e>
                      <m:sub>
                        <m:r>
                          <a:rPr lang="en-US" sz="4400" b="1">
                            <a:latin typeface="Cambria Math"/>
                          </a:rPr>
                          <m:t>𝟑</m:t>
                        </m:r>
                      </m:sub>
                    </m:sSub>
                    <m:r>
                      <a:rPr lang="en-US" sz="4400" b="1">
                        <a:latin typeface="Cambria Math"/>
                      </a:rPr>
                      <m:t>=</m:t>
                    </m:r>
                    <m:r>
                      <a:rPr lang="fr-FR" sz="4400" b="1">
                        <a:latin typeface="Cambria Math"/>
                      </a:rPr>
                      <m:t>𝟑</m:t>
                    </m:r>
                    <m:r>
                      <a:rPr lang="vi-VN" sz="4400" b="1">
                        <a:latin typeface="Cambria Math"/>
                      </a:rPr>
                      <m:t>+</m:t>
                    </m:r>
                    <m:r>
                      <a:rPr lang="en-US" sz="4400" b="1">
                        <a:latin typeface="Cambria Math"/>
                      </a:rPr>
                      <m:t>𝟕</m:t>
                    </m:r>
                    <m:r>
                      <a:rPr lang="vi-VN" sz="4400" b="1">
                        <a:latin typeface="Cambria Math"/>
                      </a:rPr>
                      <m:t>+</m:t>
                    </m:r>
                    <m:r>
                      <a:rPr lang="en-US" sz="4400" b="1">
                        <a:latin typeface="Cambria Math"/>
                      </a:rPr>
                      <m:t>𝟏𝟏</m:t>
                    </m:r>
                  </m:oMath>
                </a14:m>
                <a:r>
                  <a:rPr lang="fr-FR"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37" name="Rectangle 36">
                <a:extLst>
                  <a:ext uri="{FF2B5EF4-FFF2-40B4-BE49-F238E27FC236}">
                    <a16:creationId xmlns:a16="http://schemas.microsoft.com/office/drawing/2014/main" id="{4B6C6F14-60DF-45F1-8CB9-E89F99F6D0A6}"/>
                  </a:ext>
                </a:extLst>
              </p:cNvPr>
              <p:cNvSpPr>
                <a:spLocks noRot="1" noChangeAspect="1" noMove="1" noResize="1" noEditPoints="1" noAdjustHandles="1" noChangeArrowheads="1" noChangeShapeType="1" noTextEdit="1"/>
              </p:cNvSpPr>
              <p:nvPr/>
            </p:nvSpPr>
            <p:spPr>
              <a:xfrm>
                <a:off x="15704867" y="7086600"/>
                <a:ext cx="8046342" cy="2123658"/>
              </a:xfrm>
              <a:prstGeom prst="rect">
                <a:avLst/>
              </a:prstGeom>
              <a:blipFill>
                <a:blip r:embed="rId5"/>
                <a:stretch>
                  <a:fillRect l="-3030" t="-6034" b="-1235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9" name="Rectangle 38">
                <a:extLst>
                  <a:ext uri="{FF2B5EF4-FFF2-40B4-BE49-F238E27FC236}">
                    <a16:creationId xmlns:a16="http://schemas.microsoft.com/office/drawing/2014/main" id="{95FEEA10-A171-478D-8AE1-4A81E101B4FA}"/>
                  </a:ext>
                </a:extLst>
              </p:cNvPr>
              <p:cNvSpPr/>
              <p:nvPr/>
            </p:nvSpPr>
            <p:spPr>
              <a:xfrm>
                <a:off x="3149638" y="5056119"/>
                <a:ext cx="20138561" cy="793038"/>
              </a:xfrm>
              <a:prstGeom prst="rect">
                <a:avLst/>
              </a:prstGeom>
            </p:spPr>
            <p:txBody>
              <a:bodyPr wrap="square">
                <a:spAutoFit/>
              </a:bodyPr>
              <a:lstStyle/>
              <a:p>
                <a:pPr>
                  <a:lnSpc>
                    <a:spcPts val="6000"/>
                  </a:lnSpc>
                </a:pPr>
                <a:r>
                  <a:rPr lang="fr-FR" sz="4400" b="1" dirty="0">
                    <a:solidFill>
                      <a:srgbClr val="0000FF"/>
                    </a:solidFill>
                    <a:latin typeface="Tahoma" panose="020B0604030504040204" pitchFamily="34" charset="0"/>
                    <a:ea typeface="Tahoma" panose="020B0604030504040204" pitchFamily="34" charset="0"/>
                    <a:cs typeface="Tahoma" panose="020B0604030504040204" pitchFamily="34" charset="0"/>
                  </a:rPr>
                  <a:t>A.</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a:rPr>
                      <m:t>𝟐𝟏𝟎</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a:solidFill>
                      <a:srgbClr val="0000FF"/>
                    </a:solidFill>
                    <a:latin typeface="Tahoma" panose="020B0604030504040204" pitchFamily="34" charset="0"/>
                    <a:ea typeface="Tahoma" panose="020B0604030504040204" pitchFamily="34" charset="0"/>
                    <a:cs typeface="Tahoma" panose="020B0604030504040204" pitchFamily="34" charset="0"/>
                  </a:rPr>
                  <a:t>B.</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a:rPr>
                      <m:t>𝟑𝟗</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a:solidFill>
                      <a:srgbClr val="0000FF"/>
                    </a:solidFill>
                    <a:latin typeface="Tahoma" panose="020B0604030504040204" pitchFamily="34" charset="0"/>
                    <a:ea typeface="Tahoma" panose="020B0604030504040204" pitchFamily="34" charset="0"/>
                    <a:cs typeface="Tahoma" panose="020B0604030504040204" pitchFamily="34" charset="0"/>
                  </a:rPr>
                  <a:t>C.</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a:rPr>
                      <m:t>𝟏𝟎𝟎</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a:solidFill>
                      <a:srgbClr val="0000FF"/>
                    </a:solidFill>
                    <a:latin typeface="Tahoma" panose="020B0604030504040204" pitchFamily="34" charset="0"/>
                    <a:ea typeface="Tahoma" panose="020B0604030504040204" pitchFamily="34" charset="0"/>
                    <a:cs typeface="Tahoma" panose="020B0604030504040204" pitchFamily="34" charset="0"/>
                  </a:rPr>
                  <a:t>D.</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sz="4400" b="1" i="1">
                        <a:latin typeface="Cambria Math"/>
                      </a:rPr>
                      <m:t>𝟐𝟕𝟎</m:t>
                    </m:r>
                  </m:oMath>
                </a14:m>
                <a:r>
                  <a:rPr lang="fr-FR"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39" name="Rectangle 38">
                <a:extLst>
                  <a:ext uri="{FF2B5EF4-FFF2-40B4-BE49-F238E27FC236}">
                    <a16:creationId xmlns:a16="http://schemas.microsoft.com/office/drawing/2014/main" id="{95FEEA10-A171-478D-8AE1-4A81E101B4FA}"/>
                  </a:ext>
                </a:extLst>
              </p:cNvPr>
              <p:cNvSpPr>
                <a:spLocks noRot="1" noChangeAspect="1" noMove="1" noResize="1" noEditPoints="1" noAdjustHandles="1" noChangeArrowheads="1" noChangeShapeType="1" noTextEdit="1"/>
              </p:cNvSpPr>
              <p:nvPr/>
            </p:nvSpPr>
            <p:spPr>
              <a:xfrm>
                <a:off x="3149638" y="5056119"/>
                <a:ext cx="20138561" cy="793038"/>
              </a:xfrm>
              <a:prstGeom prst="rect">
                <a:avLst/>
              </a:prstGeom>
              <a:blipFill>
                <a:blip r:embed="rId6"/>
                <a:stretch>
                  <a:fillRect l="-1241" t="-12977" b="-34351"/>
                </a:stretch>
              </a:blipFill>
            </p:spPr>
            <p:txBody>
              <a:bodyPr/>
              <a:lstStyle/>
              <a:p>
                <a:r>
                  <a:rPr lang="en-US">
                    <a:noFill/>
                  </a:rPr>
                  <a:t> </a:t>
                </a:r>
              </a:p>
            </p:txBody>
          </p:sp>
        </mc:Fallback>
      </mc:AlternateContent>
      <p:pic>
        <p:nvPicPr>
          <p:cNvPr id="40" name="Picture 39">
            <a:extLst>
              <a:ext uri="{FF2B5EF4-FFF2-40B4-BE49-F238E27FC236}">
                <a16:creationId xmlns:a16="http://schemas.microsoft.com/office/drawing/2014/main" id="{495ABDD0-111F-4E5E-A706-06A80AEBCCE6}"/>
              </a:ext>
            </a:extLst>
          </p:cNvPr>
          <p:cNvPicPr/>
          <p:nvPr/>
        </p:nvPicPr>
        <p:blipFill>
          <a:blip r:embed="rId7">
            <a:extLst>
              <a:ext uri="{28A0092B-C50C-407E-A947-70E740481C1C}">
                <a14:useLocalDpi xmlns:a14="http://schemas.microsoft.com/office/drawing/2010/main" val="0"/>
              </a:ext>
            </a:extLst>
          </a:blip>
          <a:srcRect l="12289" t="34349" r="50761" b="40651"/>
          <a:stretch>
            <a:fillRect/>
          </a:stretch>
        </p:blipFill>
        <p:spPr bwMode="auto">
          <a:xfrm>
            <a:off x="5387008" y="3276599"/>
            <a:ext cx="10820401" cy="1817941"/>
          </a:xfrm>
          <a:prstGeom prst="rect">
            <a:avLst/>
          </a:prstGeom>
          <a:noFill/>
          <a:ln>
            <a:noFill/>
          </a:ln>
        </p:spPr>
      </p:pic>
      <p:sp>
        <p:nvSpPr>
          <p:cNvPr id="41" name="Rectangle 40">
            <a:extLst>
              <a:ext uri="{FF2B5EF4-FFF2-40B4-BE49-F238E27FC236}">
                <a16:creationId xmlns:a16="http://schemas.microsoft.com/office/drawing/2014/main" id="{32EDF1D6-1F3E-4715-BA01-BD5BFD192F7E}"/>
              </a:ext>
            </a:extLst>
          </p:cNvPr>
          <p:cNvSpPr/>
          <p:nvPr/>
        </p:nvSpPr>
        <p:spPr>
          <a:xfrm>
            <a:off x="815009" y="8686800"/>
            <a:ext cx="3505200" cy="769441"/>
          </a:xfrm>
          <a:prstGeom prst="rect">
            <a:avLst/>
          </a:prstGeom>
        </p:spPr>
        <p:txBody>
          <a:bodyPr wrap="square">
            <a:spAutoFit/>
          </a:bodyPr>
          <a:lstStyle/>
          <a:p>
            <a:r>
              <a:rPr lang="fr-FR" sz="4400" b="1" dirty="0">
                <a:latin typeface="Tahoma" panose="020B0604030504040204" pitchFamily="34" charset="0"/>
                <a:ea typeface="Tahoma" panose="020B0604030504040204" pitchFamily="34" charset="0"/>
                <a:cs typeface="Tahoma" panose="020B0604030504040204" pitchFamily="34" charset="0"/>
              </a:rPr>
              <a:t>……..</a:t>
            </a:r>
            <a:r>
              <a:rPr lang="vi-VN" sz="4400" b="1" dirty="0">
                <a:latin typeface="Tahoma" panose="020B0604030504040204" pitchFamily="34" charset="0"/>
                <a:ea typeface="Tahoma" panose="020B0604030504040204" pitchFamily="34" charset="0"/>
                <a:cs typeface="Tahoma" panose="020B0604030504040204" pitchFamily="34" charset="0"/>
              </a:rPr>
              <a:t>.</a:t>
            </a:r>
            <a:r>
              <a:rPr lang="en-US" sz="4400" b="1" dirty="0">
                <a:latin typeface="Tahoma" panose="020B0604030504040204" pitchFamily="34" charset="0"/>
                <a:ea typeface="Tahoma" panose="020B0604030504040204" pitchFamily="34" charset="0"/>
                <a:cs typeface="Tahoma" panose="020B0604030504040204" pitchFamily="34" charset="0"/>
              </a:rPr>
              <a:t>......</a:t>
            </a:r>
            <a:r>
              <a:rPr lang="vi-VN"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AlternateContent xmlns:mc="http://schemas.openxmlformats.org/markup-compatibility/2006">
        <mc:Choice xmlns:a14="http://schemas.microsoft.com/office/drawing/2010/main" Requires="a14">
          <p:sp>
            <p:nvSpPr>
              <p:cNvPr id="42" name="Rectangle 41">
                <a:extLst>
                  <a:ext uri="{FF2B5EF4-FFF2-40B4-BE49-F238E27FC236}">
                    <a16:creationId xmlns:a16="http://schemas.microsoft.com/office/drawing/2014/main" id="{3AFF7A26-CC52-48CE-A8A4-D707148D95FF}"/>
                  </a:ext>
                </a:extLst>
              </p:cNvPr>
              <p:cNvSpPr/>
              <p:nvPr/>
            </p:nvSpPr>
            <p:spPr>
              <a:xfrm>
                <a:off x="662609" y="9525000"/>
                <a:ext cx="23088600" cy="1554721"/>
              </a:xfrm>
              <a:prstGeom prst="rect">
                <a:avLst/>
              </a:prstGeom>
            </p:spPr>
            <p:txBody>
              <a:bodyPr wrap="square">
                <a:spAutoFit/>
              </a:bodyPr>
              <a:lstStyle/>
              <a:p>
                <a:pPr>
                  <a:lnSpc>
                    <a:spcPts val="6000"/>
                  </a:lnSpc>
                </a:pPr>
                <a:r>
                  <a:rPr lang="fr-FR" sz="4400" b="1" dirty="0">
                    <a:latin typeface="Tahoma" panose="020B0604030504040204" pitchFamily="34" charset="0"/>
                    <a:ea typeface="Tahoma" panose="020B0604030504040204" pitchFamily="34" charset="0"/>
                    <a:cs typeface="Tahoma" panose="020B0604030504040204" pitchFamily="34" charset="0"/>
                  </a:rPr>
                  <a:t>Ta</a:t>
                </a:r>
                <a:r>
                  <a:rPr lang="vi-VN" sz="4400" b="1" dirty="0">
                    <a:latin typeface="Tahoma" panose="020B0604030504040204" pitchFamily="34" charset="0"/>
                    <a:ea typeface="Tahoma" panose="020B0604030504040204" pitchFamily="34" charset="0"/>
                    <a:cs typeface="Tahoma" panose="020B0604030504040204" pitchFamily="34" charset="0"/>
                  </a:rPr>
                  <a:t> thấy số que diêm ở các tầng là</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cấp</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số</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cộng</a:t>
                </a:r>
                <a:r>
                  <a:rPr lang="fr-FR"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có số hạng đầu </a:t>
                </a:r>
                <a14:m>
                  <m:oMath xmlns:m="http://schemas.openxmlformats.org/officeDocument/2006/math">
                    <m:sSub>
                      <m:sSubPr>
                        <m:ctrlPr>
                          <a:rPr lang="en-US" sz="4400" b="1" i="1">
                            <a:latin typeface="Cambria Math" panose="02040503050406030204" pitchFamily="18" charset="0"/>
                          </a:rPr>
                        </m:ctrlPr>
                      </m:sSubPr>
                      <m:e>
                        <m:r>
                          <a:rPr lang="fr-FR" sz="4400" b="1">
                            <a:latin typeface="Cambria Math" panose="02040503050406030204" pitchFamily="18" charset="0"/>
                          </a:rPr>
                          <m:t>𝐮</m:t>
                        </m:r>
                      </m:e>
                      <m:sub>
                        <m:r>
                          <a:rPr lang="fr-FR" sz="4400" b="1">
                            <a:latin typeface="Cambria Math" panose="02040503050406030204" pitchFamily="18" charset="0"/>
                          </a:rPr>
                          <m:t>𝟏</m:t>
                        </m:r>
                      </m:sub>
                    </m:sSub>
                    <m:r>
                      <a:rPr lang="fr-FR" sz="4400" b="1">
                        <a:latin typeface="Cambria Math" panose="02040503050406030204" pitchFamily="18" charset="0"/>
                      </a:rPr>
                      <m:t>=</m:t>
                    </m:r>
                    <m:r>
                      <a:rPr lang="fr-FR" sz="4400" b="1">
                        <a:latin typeface="Cambria Math" panose="02040503050406030204" pitchFamily="18" charset="0"/>
                      </a:rPr>
                      <m:t>𝟑</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công sai </a:t>
                </a:r>
                <a:r>
                  <a:rPr lang="fr-FR" sz="4400" b="1" dirty="0">
                    <a:latin typeface="Tahoma" panose="020B0604030504040204" pitchFamily="34" charset="0"/>
                    <a:ea typeface="Tahoma" panose="020B0604030504040204" pitchFamily="34" charset="0"/>
                    <a:cs typeface="Tahoma" panose="020B0604030504040204" pitchFamily="34" charset="0"/>
                  </a:rPr>
                  <a:t>d=4, </a:t>
                </a:r>
                <a:r>
                  <a:rPr lang="vi-VN" sz="4400" b="1" dirty="0">
                    <a:latin typeface="Tahoma" panose="020B0604030504040204" pitchFamily="34" charset="0"/>
                    <a:ea typeface="Tahoma" panose="020B0604030504040204" pitchFamily="34" charset="0"/>
                    <a:cs typeface="Tahoma" panose="020B0604030504040204" pitchFamily="34" charset="0"/>
                  </a:rPr>
                  <a:t>tổng số que diêm để xếp được tháp 10 tầng là tổng 10 số hạng đầu của </a:t>
                </a:r>
                <a:r>
                  <a:rPr lang="en-US" sz="4400" b="1" dirty="0">
                    <a:latin typeface="Tahoma" panose="020B0604030504040204" pitchFamily="34" charset="0"/>
                    <a:ea typeface="Tahoma" panose="020B0604030504040204" pitchFamily="34" charset="0"/>
                    <a:cs typeface="Tahoma" panose="020B0604030504040204" pitchFamily="34" charset="0"/>
                  </a:rPr>
                  <a:t>CSC.</a:t>
                </a:r>
              </a:p>
            </p:txBody>
          </p:sp>
        </mc:Choice>
        <mc:Fallback>
          <p:sp>
            <p:nvSpPr>
              <p:cNvPr id="42" name="Rectangle 41">
                <a:extLst>
                  <a:ext uri="{FF2B5EF4-FFF2-40B4-BE49-F238E27FC236}">
                    <a16:creationId xmlns:a16="http://schemas.microsoft.com/office/drawing/2014/main" id="{3AFF7A26-CC52-48CE-A8A4-D707148D95FF}"/>
                  </a:ext>
                </a:extLst>
              </p:cNvPr>
              <p:cNvSpPr>
                <a:spLocks noRot="1" noChangeAspect="1" noMove="1" noResize="1" noEditPoints="1" noAdjustHandles="1" noChangeArrowheads="1" noChangeShapeType="1" noTextEdit="1"/>
              </p:cNvSpPr>
              <p:nvPr/>
            </p:nvSpPr>
            <p:spPr>
              <a:xfrm>
                <a:off x="662609" y="9525000"/>
                <a:ext cx="23088600" cy="1554721"/>
              </a:xfrm>
              <a:prstGeom prst="rect">
                <a:avLst/>
              </a:prstGeom>
              <a:blipFill>
                <a:blip r:embed="rId8"/>
                <a:stretch>
                  <a:fillRect l="-1083" t="-7059" r="-713" b="-1764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3" name="Rectangle 42">
                <a:extLst>
                  <a:ext uri="{FF2B5EF4-FFF2-40B4-BE49-F238E27FC236}">
                    <a16:creationId xmlns:a16="http://schemas.microsoft.com/office/drawing/2014/main" id="{2A37FBB9-1212-4E2A-BE66-BCF78B8D90B2}"/>
                  </a:ext>
                </a:extLst>
              </p:cNvPr>
              <p:cNvSpPr/>
              <p:nvPr/>
            </p:nvSpPr>
            <p:spPr>
              <a:xfrm>
                <a:off x="662609" y="11201400"/>
                <a:ext cx="20574000" cy="1105687"/>
              </a:xfrm>
              <a:prstGeom prst="rect">
                <a:avLst/>
              </a:prstGeom>
            </p:spPr>
            <p:txBody>
              <a:bodyPr wrap="square">
                <a:spAutoFit/>
              </a:bodyPr>
              <a:lstStyle/>
              <a:p>
                <a:r>
                  <a:rPr lang="fr-FR" sz="4400" b="1" dirty="0">
                    <a:latin typeface="Tahoma" panose="020B0604030504040204" pitchFamily="34" charset="0"/>
                    <a:ea typeface="Tahoma" panose="020B0604030504040204" pitchFamily="34" charset="0"/>
                    <a:cs typeface="Tahoma" panose="020B0604030504040204" pitchFamily="34" charset="0"/>
                  </a:rPr>
                  <a:t>Để </a:t>
                </a:r>
                <a:r>
                  <a:rPr lang="vi-VN" sz="4400" b="1" dirty="0">
                    <a:latin typeface="Tahoma" panose="020B0604030504040204" pitchFamily="34" charset="0"/>
                    <a:ea typeface="Tahoma" panose="020B0604030504040204" pitchFamily="34" charset="0"/>
                    <a:cs typeface="Tahoma" panose="020B0604030504040204" pitchFamily="34" charset="0"/>
                  </a:rPr>
                  <a:t>xếp được tháp </a:t>
                </a:r>
                <a14:m>
                  <m:oMath xmlns:m="http://schemas.openxmlformats.org/officeDocument/2006/math">
                    <m:r>
                      <a:rPr lang="vi-VN" sz="4400" b="1" i="0">
                        <a:latin typeface="Cambria Math"/>
                      </a:rPr>
                      <m:t>𝟏𝟎</m:t>
                    </m:r>
                  </m:oMath>
                </a14:m>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tầng</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cần</a:t>
                </a:r>
                <a:r>
                  <a:rPr lang="fr-FR" sz="4400" b="1" dirty="0">
                    <a:latin typeface="Tahoma" panose="020B0604030504040204" pitchFamily="34" charset="0"/>
                    <a:ea typeface="Tahoma" panose="020B0604030504040204" pitchFamily="34" charset="0"/>
                    <a:cs typeface="Tahoma" panose="020B0604030504040204" pitchFamily="34" charset="0"/>
                  </a:rPr>
                  <a:t> </a:t>
                </a:r>
                <a:r>
                  <a:rPr lang="fr-FR" sz="4400" b="1" dirty="0" err="1">
                    <a:latin typeface="Tahoma" panose="020B0604030504040204" pitchFamily="34" charset="0"/>
                    <a:ea typeface="Tahoma" panose="020B0604030504040204" pitchFamily="34" charset="0"/>
                    <a:cs typeface="Tahoma" panose="020B0604030504040204" pitchFamily="34" charset="0"/>
                  </a:rPr>
                  <a:t>tổng</a:t>
                </a:r>
                <a:r>
                  <a:rPr lang="fr-FR" sz="44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400" b="1" i="1">
                            <a:latin typeface="Cambria Math" panose="02040503050406030204" pitchFamily="18" charset="0"/>
                          </a:rPr>
                        </m:ctrlPr>
                      </m:sSubPr>
                      <m:e>
                        <m:r>
                          <a:rPr lang="vi-VN" sz="4400" b="1" i="0">
                            <a:latin typeface="Cambria Math"/>
                          </a:rPr>
                          <m:t>𝐒</m:t>
                        </m:r>
                      </m:e>
                      <m:sub>
                        <m:r>
                          <a:rPr lang="vi-VN" sz="4400" b="1" i="0">
                            <a:latin typeface="Cambria Math"/>
                          </a:rPr>
                          <m:t>𝟏𝟎</m:t>
                        </m:r>
                      </m:sub>
                    </m:sSub>
                    <m:r>
                      <a:rPr lang="vi-VN" sz="4400" b="1" i="0">
                        <a:latin typeface="Cambria Math"/>
                      </a:rPr>
                      <m:t>=</m:t>
                    </m:r>
                    <m:d>
                      <m:dPr>
                        <m:ctrlPr>
                          <a:rPr lang="en-US" sz="4400" b="1" i="1">
                            <a:latin typeface="Cambria Math" panose="02040503050406030204" pitchFamily="18" charset="0"/>
                          </a:rPr>
                        </m:ctrlPr>
                      </m:dPr>
                      <m:e>
                        <m:r>
                          <a:rPr lang="vi-VN" sz="4400" b="1" i="0" smtClean="0">
                            <a:latin typeface="Cambria Math"/>
                          </a:rPr>
                          <m:t>𝟏𝟎</m:t>
                        </m:r>
                        <m:r>
                          <a:rPr lang="vi-VN" sz="4400" b="1" i="0">
                            <a:latin typeface="Cambria Math"/>
                          </a:rPr>
                          <m:t>.</m:t>
                        </m:r>
                        <m:r>
                          <a:rPr lang="vi-VN" sz="4400" b="1" i="0">
                            <a:latin typeface="Cambria Math"/>
                          </a:rPr>
                          <m:t>𝟑</m:t>
                        </m:r>
                        <m:r>
                          <a:rPr lang="vi-VN" sz="4400" b="1" i="0">
                            <a:latin typeface="Cambria Math"/>
                          </a:rPr>
                          <m:t>+</m:t>
                        </m:r>
                        <m:f>
                          <m:fPr>
                            <m:ctrlPr>
                              <a:rPr lang="en-US" sz="4400" b="1" i="1">
                                <a:latin typeface="Cambria Math" panose="02040503050406030204" pitchFamily="18" charset="0"/>
                              </a:rPr>
                            </m:ctrlPr>
                          </m:fPr>
                          <m:num>
                            <m:r>
                              <a:rPr lang="vi-VN" sz="4400" b="1">
                                <a:latin typeface="Cambria Math"/>
                              </a:rPr>
                              <m:t>𝟏𝟎</m:t>
                            </m:r>
                            <m:r>
                              <a:rPr lang="vi-VN" sz="4400" b="1" i="0" smtClean="0">
                                <a:latin typeface="Cambria Math"/>
                              </a:rPr>
                              <m:t>.</m:t>
                            </m:r>
                            <m:r>
                              <a:rPr lang="vi-VN" sz="4400" b="1">
                                <a:latin typeface="Cambria Math"/>
                              </a:rPr>
                              <m:t>𝟗</m:t>
                            </m:r>
                          </m:num>
                          <m:den>
                            <m:r>
                              <a:rPr lang="vi-VN" sz="4400" b="1">
                                <a:latin typeface="Cambria Math"/>
                              </a:rPr>
                              <m:t>𝟐</m:t>
                            </m:r>
                          </m:den>
                        </m:f>
                        <m:r>
                          <a:rPr lang="vi-VN" sz="4400" b="1" i="0">
                            <a:latin typeface="Cambria Math"/>
                          </a:rPr>
                          <m:t>.</m:t>
                        </m:r>
                        <m:r>
                          <a:rPr lang="vi-VN" sz="4400" b="1" i="0">
                            <a:latin typeface="Cambria Math"/>
                          </a:rPr>
                          <m:t>𝟒</m:t>
                        </m:r>
                      </m:e>
                    </m:d>
                    <m:r>
                      <a:rPr lang="vi-VN" sz="4400" b="1" i="0">
                        <a:latin typeface="Cambria Math"/>
                      </a:rPr>
                      <m:t>=</m:t>
                    </m:r>
                    <m:r>
                      <a:rPr lang="vi-VN" sz="4400" b="1" i="0">
                        <a:latin typeface="Cambria Math"/>
                      </a:rPr>
                      <m:t>𝟐𝟏𝟎</m:t>
                    </m:r>
                  </m:oMath>
                </a14:m>
                <a:r>
                  <a:rPr lang="fr-FR" sz="4400" b="1" dirty="0">
                    <a:latin typeface="Tahoma" panose="020B0604030504040204" pitchFamily="34" charset="0"/>
                    <a:ea typeface="Tahoma" panose="020B0604030504040204" pitchFamily="34" charset="0"/>
                    <a:cs typeface="Tahoma" panose="020B0604030504040204" pitchFamily="34" charset="0"/>
                  </a:rPr>
                  <a:t> que</a:t>
                </a:r>
                <a:r>
                  <a:rPr lang="vi-VN" sz="4400" b="1" dirty="0">
                    <a:latin typeface="Tahoma" panose="020B0604030504040204" pitchFamily="34" charset="0"/>
                    <a:ea typeface="Tahoma" panose="020B0604030504040204" pitchFamily="34" charset="0"/>
                    <a:cs typeface="Tahoma" panose="020B0604030504040204" pitchFamily="34" charset="0"/>
                  </a:rPr>
                  <a:t> diêm</a:t>
                </a:r>
                <a:r>
                  <a:rPr lang="fr-FR" sz="4400" b="1" dirty="0">
                    <a:latin typeface="Tahoma" panose="020B0604030504040204" pitchFamily="34" charset="0"/>
                    <a:ea typeface="Tahoma" panose="020B0604030504040204" pitchFamily="34" charset="0"/>
                    <a:cs typeface="Tahoma" panose="020B0604030504040204" pitchFamily="34" charset="0"/>
                  </a:rPr>
                  <a:t>.</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43" name="Rectangle 42">
                <a:extLst>
                  <a:ext uri="{FF2B5EF4-FFF2-40B4-BE49-F238E27FC236}">
                    <a16:creationId xmlns:a16="http://schemas.microsoft.com/office/drawing/2014/main" id="{2A37FBB9-1212-4E2A-BE66-BCF78B8D90B2}"/>
                  </a:ext>
                </a:extLst>
              </p:cNvPr>
              <p:cNvSpPr>
                <a:spLocks noRot="1" noChangeAspect="1" noMove="1" noResize="1" noEditPoints="1" noAdjustHandles="1" noChangeArrowheads="1" noChangeShapeType="1" noTextEdit="1"/>
              </p:cNvSpPr>
              <p:nvPr/>
            </p:nvSpPr>
            <p:spPr>
              <a:xfrm>
                <a:off x="662609" y="11201400"/>
                <a:ext cx="20574000" cy="1105687"/>
              </a:xfrm>
              <a:prstGeom prst="rect">
                <a:avLst/>
              </a:prstGeom>
              <a:blipFill>
                <a:blip r:embed="rId9"/>
                <a:stretch>
                  <a:fillRect l="-1215" b="-8287"/>
                </a:stretch>
              </a:blipFill>
            </p:spPr>
            <p:txBody>
              <a:bodyPr/>
              <a:lstStyle/>
              <a:p>
                <a:r>
                  <a:rPr lang="en-US">
                    <a:noFill/>
                  </a:rPr>
                  <a:t> </a:t>
                </a:r>
              </a:p>
            </p:txBody>
          </p:sp>
        </mc:Fallback>
      </mc:AlternateContent>
      <p:sp>
        <p:nvSpPr>
          <p:cNvPr id="38" name="Oval 37">
            <a:extLst>
              <a:ext uri="{FF2B5EF4-FFF2-40B4-BE49-F238E27FC236}">
                <a16:creationId xmlns:a16="http://schemas.microsoft.com/office/drawing/2014/main" id="{1C6B7B99-5685-4A4E-9539-27924E79D6E7}"/>
              </a:ext>
            </a:extLst>
          </p:cNvPr>
          <p:cNvSpPr/>
          <p:nvPr/>
        </p:nvSpPr>
        <p:spPr>
          <a:xfrm>
            <a:off x="2909796" y="4861364"/>
            <a:ext cx="1088672" cy="1000532"/>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182889" tIns="91445" rIns="182889" bIns="91445" rtlCol="0" anchor="ctr"/>
          <a:lstStyle/>
          <a:p>
            <a:pPr algn="ctr"/>
            <a:r>
              <a:rPr lang="en-US" sz="4400" b="1" dirty="0">
                <a:latin typeface="Tahoma" pitchFamily="34" charset="0"/>
                <a:ea typeface="Tahoma" pitchFamily="34" charset="0"/>
                <a:cs typeface="Tahoma" pitchFamily="34" charset="0"/>
              </a:rPr>
              <a:t>A</a:t>
            </a:r>
          </a:p>
        </p:txBody>
      </p:sp>
    </p:spTree>
    <p:extLst>
      <p:ext uri="{BB962C8B-B14F-4D97-AF65-F5344CB8AC3E}">
        <p14:creationId xmlns:p14="http://schemas.microsoft.com/office/powerpoint/2010/main" val="64247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wipe(left)">
                                      <p:cBhvr>
                                        <p:cTn id="10" dur="500"/>
                                        <p:tgtEl>
                                          <p:spTgt spid="4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left)">
                                      <p:cBhvr>
                                        <p:cTn id="13" dur="500"/>
                                        <p:tgtEl>
                                          <p:spTgt spid="39"/>
                                        </p:tgtEl>
                                      </p:cBhvr>
                                    </p:animEffect>
                                  </p:childTnLst>
                                </p:cTn>
                              </p:par>
                              <p:par>
                                <p:cTn id="14" presetID="22" presetClass="entr" presetSubtype="8"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1500"/>
                                  </p:stCondLst>
                                  <p:childTnLst>
                                    <p:set>
                                      <p:cBhvr>
                                        <p:cTn id="20" dur="1" fill="hold">
                                          <p:stCondLst>
                                            <p:cond delay="0"/>
                                          </p:stCondLst>
                                        </p:cTn>
                                        <p:tgtEl>
                                          <p:spTgt spid="30"/>
                                        </p:tgtEl>
                                        <p:attrNameLst>
                                          <p:attrName>style.visibility</p:attrName>
                                        </p:attrNameLst>
                                      </p:cBhvr>
                                      <p:to>
                                        <p:strVal val="visible"/>
                                      </p:to>
                                    </p:set>
                                    <p:animEffect transition="in" filter="wipe(left)">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left)">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left)">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left)">
                                      <p:cBhvr>
                                        <p:cTn id="36" dur="500"/>
                                        <p:tgtEl>
                                          <p:spTgt spid="3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left)">
                                      <p:cBhvr>
                                        <p:cTn id="41" dur="500"/>
                                        <p:tgtEl>
                                          <p:spTgt spid="4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left)">
                                      <p:cBhvr>
                                        <p:cTn id="46" dur="500"/>
                                        <p:tgtEl>
                                          <p:spTgt spid="4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left)">
                                      <p:cBhvr>
                                        <p:cTn id="51" dur="500"/>
                                        <p:tgtEl>
                                          <p:spTgt spid="4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left)">
                                      <p:cBhvr>
                                        <p:cTn id="56" dur="500"/>
                                        <p:tgtEl>
                                          <p:spTgt spid="2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wipe(left)">
                                      <p:cBhvr>
                                        <p:cTn id="6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P spid="26" grpId="0"/>
      <p:bldP spid="27" grpId="0"/>
      <p:bldP spid="37" grpId="0"/>
      <p:bldP spid="39" grpId="0"/>
      <p:bldP spid="41" grpId="0"/>
      <p:bldP spid="42" grpId="0"/>
      <p:bldP spid="43" grpId="0"/>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838200" y="6310765"/>
            <a:ext cx="22441984" cy="6414635"/>
            <a:chOff x="1220788" y="7162800"/>
            <a:chExt cx="22444581" cy="6415378"/>
          </a:xfrm>
        </p:grpSpPr>
        <p:sp>
          <p:nvSpPr>
            <p:cNvPr id="31" name="Rounded Rectangle 30"/>
            <p:cNvSpPr/>
            <p:nvPr/>
          </p:nvSpPr>
          <p:spPr>
            <a:xfrm>
              <a:off x="1222486" y="7418548"/>
              <a:ext cx="22442883" cy="6159630"/>
            </a:xfrm>
            <a:prstGeom prst="roundRect">
              <a:avLst>
                <a:gd name="adj" fmla="val 3132"/>
              </a:avLst>
            </a:prstGeom>
            <a:solidFill>
              <a:schemeClr val="accent5">
                <a:lumMod val="20000"/>
                <a:lumOff val="80000"/>
              </a:schemeClr>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60"/>
            <p:cNvGrpSpPr/>
            <p:nvPr/>
          </p:nvGrpSpPr>
          <p:grpSpPr>
            <a:xfrm>
              <a:off x="1220788" y="7162800"/>
              <a:ext cx="3305491" cy="796093"/>
              <a:chOff x="1224542" y="6305967"/>
              <a:chExt cx="3305491" cy="845462"/>
            </a:xfrm>
          </p:grpSpPr>
          <p:sp>
            <p:nvSpPr>
              <p:cNvPr id="33" name="Freeform 20"/>
              <p:cNvSpPr>
                <a:spLocks/>
              </p:cNvSpPr>
              <p:nvPr/>
            </p:nvSpPr>
            <p:spPr bwMode="auto">
              <a:xfrm rot="16200000" flipV="1">
                <a:off x="2748828" y="5370222"/>
                <a:ext cx="828631" cy="2733779"/>
              </a:xfrm>
              <a:prstGeom prst="round1Rect">
                <a:avLst/>
              </a:prstGeom>
              <a:solidFill>
                <a:schemeClr val="bg1"/>
              </a:solidFill>
              <a:ln w="57150">
                <a:solidFill>
                  <a:srgbClr val="0999C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34" name="TextBox 33"/>
              <p:cNvSpPr txBox="1"/>
              <p:nvPr/>
            </p:nvSpPr>
            <p:spPr>
              <a:xfrm>
                <a:off x="2091562" y="6305967"/>
                <a:ext cx="2278188" cy="817157"/>
              </a:xfrm>
              <a:prstGeom prst="rect">
                <a:avLst/>
              </a:prstGeom>
              <a:noFill/>
            </p:spPr>
            <p:txBody>
              <a:bodyPr wrap="none" rtlCol="0">
                <a:spAutoFit/>
              </a:bodyPr>
              <a:lstStyle/>
              <a:p>
                <a:r>
                  <a:rPr lang="vi-VN" sz="4400" b="1" dirty="0">
                    <a:solidFill>
                      <a:srgbClr val="0999C8"/>
                    </a:solidFill>
                    <a:latin typeface="Tahoma" pitchFamily="34" charset="0"/>
                    <a:ea typeface="Tahoma" pitchFamily="34" charset="0"/>
                    <a:cs typeface="Tahoma" pitchFamily="34" charset="0"/>
                  </a:rPr>
                  <a:t>Bài giải</a:t>
                </a:r>
                <a:endParaRPr lang="en-US" sz="4400" b="1" dirty="0">
                  <a:solidFill>
                    <a:srgbClr val="0999C8"/>
                  </a:solidFill>
                  <a:latin typeface="Tahoma" pitchFamily="34" charset="0"/>
                  <a:ea typeface="Tahoma" pitchFamily="34" charset="0"/>
                  <a:cs typeface="Tahoma" pitchFamily="34" charset="0"/>
                </a:endParaRPr>
              </a:p>
            </p:txBody>
          </p:sp>
          <p:sp>
            <p:nvSpPr>
              <p:cNvPr id="35" name="Round Diagonal Corner Rectangle 34"/>
              <p:cNvSpPr/>
              <p:nvPr/>
            </p:nvSpPr>
            <p:spPr>
              <a:xfrm flipV="1">
                <a:off x="1224542" y="6322799"/>
                <a:ext cx="777240" cy="828630"/>
              </a:xfrm>
              <a:prstGeom prst="round2DiagRect">
                <a:avLst/>
              </a:prstGeom>
              <a:solidFill>
                <a:srgbClr val="0999C8"/>
              </a:solidFill>
              <a:ln w="57150">
                <a:solidFill>
                  <a:srgbClr val="0999C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15"/>
              <p:cNvSpPr>
                <a:spLocks noEditPoints="1"/>
              </p:cNvSpPr>
              <p:nvPr/>
            </p:nvSpPr>
            <p:spPr bwMode="auto">
              <a:xfrm>
                <a:off x="1376941" y="6394807"/>
                <a:ext cx="501902" cy="680422"/>
              </a:xfrm>
              <a:custGeom>
                <a:avLst/>
                <a:gdLst>
                  <a:gd name="T0" fmla="*/ 135 w 145"/>
                  <a:gd name="T1" fmla="*/ 72 h 197"/>
                  <a:gd name="T2" fmla="*/ 72 w 145"/>
                  <a:gd name="T3" fmla="*/ 135 h 197"/>
                  <a:gd name="T4" fmla="*/ 9 w 145"/>
                  <a:gd name="T5" fmla="*/ 72 h 197"/>
                  <a:gd name="T6" fmla="*/ 72 w 145"/>
                  <a:gd name="T7" fmla="*/ 9 h 197"/>
                  <a:gd name="T8" fmla="*/ 115 w 145"/>
                  <a:gd name="T9" fmla="*/ 26 h 197"/>
                  <a:gd name="T10" fmla="*/ 60 w 145"/>
                  <a:gd name="T11" fmla="*/ 82 h 197"/>
                  <a:gd name="T12" fmla="*/ 30 w 145"/>
                  <a:gd name="T13" fmla="*/ 60 h 197"/>
                  <a:gd name="T14" fmla="*/ 20 w 145"/>
                  <a:gd name="T15" fmla="*/ 68 h 197"/>
                  <a:gd name="T16" fmla="*/ 61 w 145"/>
                  <a:gd name="T17" fmla="*/ 126 h 197"/>
                  <a:gd name="T18" fmla="*/ 123 w 145"/>
                  <a:gd name="T19" fmla="*/ 35 h 197"/>
                  <a:gd name="T20" fmla="*/ 135 w 145"/>
                  <a:gd name="T21" fmla="*/ 72 h 197"/>
                  <a:gd name="T22" fmla="*/ 145 w 145"/>
                  <a:gd name="T23" fmla="*/ 12 h 197"/>
                  <a:gd name="T24" fmla="*/ 135 w 145"/>
                  <a:gd name="T25" fmla="*/ 12 h 197"/>
                  <a:gd name="T26" fmla="*/ 123 w 145"/>
                  <a:gd name="T27" fmla="*/ 21 h 197"/>
                  <a:gd name="T28" fmla="*/ 72 w 145"/>
                  <a:gd name="T29" fmla="*/ 0 h 197"/>
                  <a:gd name="T30" fmla="*/ 0 w 145"/>
                  <a:gd name="T31" fmla="*/ 72 h 197"/>
                  <a:gd name="T32" fmla="*/ 30 w 145"/>
                  <a:gd name="T33" fmla="*/ 131 h 197"/>
                  <a:gd name="T34" fmla="*/ 7 w 145"/>
                  <a:gd name="T35" fmla="*/ 175 h 197"/>
                  <a:gd name="T36" fmla="*/ 13 w 145"/>
                  <a:gd name="T37" fmla="*/ 193 h 197"/>
                  <a:gd name="T38" fmla="*/ 32 w 145"/>
                  <a:gd name="T39" fmla="*/ 187 h 197"/>
                  <a:gd name="T40" fmla="*/ 51 w 145"/>
                  <a:gd name="T41" fmla="*/ 141 h 197"/>
                  <a:gd name="T42" fmla="*/ 51 w 145"/>
                  <a:gd name="T43" fmla="*/ 141 h 197"/>
                  <a:gd name="T44" fmla="*/ 72 w 145"/>
                  <a:gd name="T45" fmla="*/ 145 h 197"/>
                  <a:gd name="T46" fmla="*/ 145 w 145"/>
                  <a:gd name="T47" fmla="*/ 72 h 197"/>
                  <a:gd name="T48" fmla="*/ 129 w 145"/>
                  <a:gd name="T49" fmla="*/ 28 h 197"/>
                  <a:gd name="T50" fmla="*/ 145 w 145"/>
                  <a:gd name="T51" fmla="*/ 1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97">
                    <a:moveTo>
                      <a:pt x="135" y="72"/>
                    </a:moveTo>
                    <a:cubicBezTo>
                      <a:pt x="135" y="107"/>
                      <a:pt x="107" y="135"/>
                      <a:pt x="72" y="135"/>
                    </a:cubicBezTo>
                    <a:cubicBezTo>
                      <a:pt x="37" y="135"/>
                      <a:pt x="9" y="107"/>
                      <a:pt x="9" y="72"/>
                    </a:cubicBezTo>
                    <a:cubicBezTo>
                      <a:pt x="9" y="37"/>
                      <a:pt x="37" y="9"/>
                      <a:pt x="72" y="9"/>
                    </a:cubicBezTo>
                    <a:cubicBezTo>
                      <a:pt x="89" y="9"/>
                      <a:pt x="104" y="15"/>
                      <a:pt x="115" y="26"/>
                    </a:cubicBezTo>
                    <a:cubicBezTo>
                      <a:pt x="101" y="38"/>
                      <a:pt x="80" y="57"/>
                      <a:pt x="60" y="82"/>
                    </a:cubicBezTo>
                    <a:cubicBezTo>
                      <a:pt x="50" y="74"/>
                      <a:pt x="40" y="67"/>
                      <a:pt x="30" y="60"/>
                    </a:cubicBezTo>
                    <a:cubicBezTo>
                      <a:pt x="26" y="63"/>
                      <a:pt x="24" y="65"/>
                      <a:pt x="20" y="68"/>
                    </a:cubicBezTo>
                    <a:cubicBezTo>
                      <a:pt x="34" y="88"/>
                      <a:pt x="47" y="107"/>
                      <a:pt x="61" y="126"/>
                    </a:cubicBezTo>
                    <a:cubicBezTo>
                      <a:pt x="80" y="95"/>
                      <a:pt x="99" y="63"/>
                      <a:pt x="123" y="35"/>
                    </a:cubicBezTo>
                    <a:cubicBezTo>
                      <a:pt x="130" y="45"/>
                      <a:pt x="135" y="58"/>
                      <a:pt x="135" y="72"/>
                    </a:cubicBezTo>
                    <a:close/>
                    <a:moveTo>
                      <a:pt x="145" y="12"/>
                    </a:moveTo>
                    <a:cubicBezTo>
                      <a:pt x="141" y="12"/>
                      <a:pt x="138" y="12"/>
                      <a:pt x="135" y="12"/>
                    </a:cubicBezTo>
                    <a:cubicBezTo>
                      <a:pt x="135" y="12"/>
                      <a:pt x="130" y="15"/>
                      <a:pt x="123" y="21"/>
                    </a:cubicBezTo>
                    <a:cubicBezTo>
                      <a:pt x="110" y="8"/>
                      <a:pt x="92" y="0"/>
                      <a:pt x="72" y="0"/>
                    </a:cubicBezTo>
                    <a:cubicBezTo>
                      <a:pt x="32" y="0"/>
                      <a:pt x="0" y="32"/>
                      <a:pt x="0" y="72"/>
                    </a:cubicBezTo>
                    <a:cubicBezTo>
                      <a:pt x="0" y="97"/>
                      <a:pt x="11" y="118"/>
                      <a:pt x="30" y="131"/>
                    </a:cubicBezTo>
                    <a:cubicBezTo>
                      <a:pt x="7" y="175"/>
                      <a:pt x="7" y="175"/>
                      <a:pt x="7" y="175"/>
                    </a:cubicBezTo>
                    <a:cubicBezTo>
                      <a:pt x="3" y="182"/>
                      <a:pt x="6" y="190"/>
                      <a:pt x="13" y="193"/>
                    </a:cubicBezTo>
                    <a:cubicBezTo>
                      <a:pt x="20" y="197"/>
                      <a:pt x="28" y="194"/>
                      <a:pt x="32" y="187"/>
                    </a:cubicBezTo>
                    <a:cubicBezTo>
                      <a:pt x="51" y="141"/>
                      <a:pt x="51" y="141"/>
                      <a:pt x="51" y="141"/>
                    </a:cubicBezTo>
                    <a:cubicBezTo>
                      <a:pt x="51" y="141"/>
                      <a:pt x="51" y="141"/>
                      <a:pt x="51" y="141"/>
                    </a:cubicBezTo>
                    <a:cubicBezTo>
                      <a:pt x="58" y="143"/>
                      <a:pt x="65" y="145"/>
                      <a:pt x="72" y="145"/>
                    </a:cubicBezTo>
                    <a:cubicBezTo>
                      <a:pt x="112" y="145"/>
                      <a:pt x="145" y="112"/>
                      <a:pt x="145" y="72"/>
                    </a:cubicBezTo>
                    <a:cubicBezTo>
                      <a:pt x="145" y="55"/>
                      <a:pt x="138" y="40"/>
                      <a:pt x="129" y="28"/>
                    </a:cubicBezTo>
                    <a:cubicBezTo>
                      <a:pt x="134" y="22"/>
                      <a:pt x="139" y="17"/>
                      <a:pt x="145" y="12"/>
                    </a:cubicBezTo>
                    <a:close/>
                  </a:path>
                </a:pathLst>
              </a:custGeom>
              <a:solidFill>
                <a:schemeClr val="bg1"/>
              </a:solidFill>
              <a:ln>
                <a:noFill/>
              </a:ln>
            </p:spPr>
            <p:txBody>
              <a:bodyPr vert="horz" wrap="square" lIns="91429" tIns="45715" rIns="91429" bIns="45715" numCol="1" anchor="t" anchorCtr="0" compatLnSpc="1">
                <a:prstTxWarp prst="textNoShape">
                  <a:avLst/>
                </a:prstTxWarp>
              </a:bodyPr>
              <a:lstStyle/>
              <a:p>
                <a:endParaRPr lang="en-US"/>
              </a:p>
            </p:txBody>
          </p:sp>
        </p:grpSp>
      </p:grpSp>
      <p:grpSp>
        <p:nvGrpSpPr>
          <p:cNvPr id="6" name="Group 49"/>
          <p:cNvGrpSpPr/>
          <p:nvPr/>
        </p:nvGrpSpPr>
        <p:grpSpPr>
          <a:xfrm>
            <a:off x="762000" y="2895600"/>
            <a:ext cx="22518184" cy="3343423"/>
            <a:chOff x="1175570" y="2468560"/>
            <a:chExt cx="22520791" cy="3343810"/>
          </a:xfrm>
        </p:grpSpPr>
        <p:sp>
          <p:nvSpPr>
            <p:cNvPr id="7" name="Rounded Rectangle 6"/>
            <p:cNvSpPr/>
            <p:nvPr/>
          </p:nvSpPr>
          <p:spPr>
            <a:xfrm>
              <a:off x="1175570" y="2872596"/>
              <a:ext cx="22520791" cy="2939774"/>
            </a:xfrm>
            <a:prstGeom prst="roundRect">
              <a:avLst>
                <a:gd name="adj" fmla="val 4496"/>
              </a:avLst>
            </a:prstGeom>
            <a:solidFill>
              <a:schemeClr val="accent6">
                <a:lumMod val="20000"/>
                <a:lumOff val="80000"/>
              </a:schemeClr>
            </a:solidFill>
            <a:ln>
              <a:solidFill>
                <a:srgbClr val="999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2"/>
            <p:cNvGrpSpPr/>
            <p:nvPr/>
          </p:nvGrpSpPr>
          <p:grpSpPr>
            <a:xfrm>
              <a:off x="1175570" y="2468560"/>
              <a:ext cx="4627394" cy="899166"/>
              <a:chOff x="1175570" y="1834705"/>
              <a:chExt cx="5047632" cy="980825"/>
            </a:xfrm>
          </p:grpSpPr>
          <p:sp>
            <p:nvSpPr>
              <p:cNvPr id="9" name="Freeform 20"/>
              <p:cNvSpPr>
                <a:spLocks/>
              </p:cNvSpPr>
              <p:nvPr/>
            </p:nvSpPr>
            <p:spPr bwMode="auto">
              <a:xfrm rot="16200000" flipV="1">
                <a:off x="3462000" y="140345"/>
                <a:ext cx="836967" cy="4507428"/>
              </a:xfrm>
              <a:prstGeom prst="round1Rect">
                <a:avLst/>
              </a:prstGeom>
              <a:solidFill>
                <a:srgbClr val="999158"/>
              </a:solidFill>
              <a:ln w="57150">
                <a:solidFill>
                  <a:srgbClr val="999158"/>
                </a:solidFill>
              </a:ln>
              <a:effectLst>
                <a:innerShdw blurRad="63500" dist="50800" dir="18900000">
                  <a:prstClr val="black">
                    <a:alpha val="50000"/>
                  </a:prstClr>
                </a:innerShdw>
              </a:effectLst>
            </p:spPr>
            <p:txBody>
              <a:bodyPr vert="horz" wrap="square" lIns="91429" tIns="45715" rIns="91429" bIns="45715" numCol="1" anchor="t" anchorCtr="0" compatLnSpc="1">
                <a:prstTxWarp prst="textNoShape">
                  <a:avLst/>
                </a:prstTxWarp>
              </a:bodyPr>
              <a:lstStyle/>
              <a:p>
                <a:endParaRPr lang="en-US"/>
              </a:p>
            </p:txBody>
          </p:sp>
          <p:sp>
            <p:nvSpPr>
              <p:cNvPr id="10" name="TextBox 9"/>
              <p:cNvSpPr txBox="1"/>
              <p:nvPr/>
            </p:nvSpPr>
            <p:spPr>
              <a:xfrm>
                <a:off x="2142943" y="1976115"/>
                <a:ext cx="4080259" cy="839415"/>
              </a:xfrm>
              <a:prstGeom prst="rect">
                <a:avLst/>
              </a:prstGeom>
              <a:noFill/>
            </p:spPr>
            <p:txBody>
              <a:bodyPr wrap="none" rtlCol="0">
                <a:spAutoFit/>
              </a:bodyPr>
              <a:lstStyle/>
              <a:p>
                <a:r>
                  <a:rPr lang="vi-VN" sz="4400" b="1" dirty="0">
                    <a:solidFill>
                      <a:schemeClr val="bg1"/>
                    </a:solidFill>
                    <a:latin typeface="Tahoma" pitchFamily="34" charset="0"/>
                    <a:ea typeface="Tahoma" pitchFamily="34" charset="0"/>
                    <a:cs typeface="Tahoma" pitchFamily="34" charset="0"/>
                  </a:rPr>
                  <a:t>Bài tập </a:t>
                </a:r>
                <a:r>
                  <a:rPr lang="en-US" sz="4400" b="1" dirty="0">
                    <a:solidFill>
                      <a:schemeClr val="bg1"/>
                    </a:solidFill>
                    <a:latin typeface="Tahoma" pitchFamily="34" charset="0"/>
                    <a:ea typeface="Tahoma" pitchFamily="34" charset="0"/>
                    <a:cs typeface="Tahoma" pitchFamily="34" charset="0"/>
                  </a:rPr>
                  <a:t>1/97</a:t>
                </a:r>
              </a:p>
            </p:txBody>
          </p:sp>
          <p:sp>
            <p:nvSpPr>
              <p:cNvPr id="11" name="Round Diagonal Corner Rectangle 10"/>
              <p:cNvSpPr/>
              <p:nvPr/>
            </p:nvSpPr>
            <p:spPr>
              <a:xfrm flipV="1">
                <a:off x="1175570" y="1834705"/>
                <a:ext cx="995083" cy="969507"/>
              </a:xfrm>
              <a:prstGeom prst="round2DiagRect">
                <a:avLst/>
              </a:prstGeom>
              <a:solidFill>
                <a:schemeClr val="bg1"/>
              </a:solidFill>
              <a:ln w="63500">
                <a:solidFill>
                  <a:srgbClr val="999158"/>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2"/>
              <p:cNvGrpSpPr/>
              <p:nvPr/>
            </p:nvGrpSpPr>
            <p:grpSpPr>
              <a:xfrm>
                <a:off x="1314846" y="1951291"/>
                <a:ext cx="756925" cy="699372"/>
                <a:chOff x="7440266" y="3398551"/>
                <a:chExt cx="757238" cy="765175"/>
              </a:xfrm>
              <a:solidFill>
                <a:srgbClr val="999158"/>
              </a:solidFill>
            </p:grpSpPr>
            <p:sp>
              <p:nvSpPr>
                <p:cNvPr id="13" name="Freeform 15"/>
                <p:cNvSpPr>
                  <a:spLocks noEditPoints="1"/>
                </p:cNvSpPr>
                <p:nvPr/>
              </p:nvSpPr>
              <p:spPr bwMode="auto">
                <a:xfrm>
                  <a:off x="7440266" y="3436651"/>
                  <a:ext cx="344488" cy="344488"/>
                </a:xfrm>
                <a:custGeom>
                  <a:avLst/>
                  <a:gdLst/>
                  <a:ahLst/>
                  <a:cxnLst>
                    <a:cxn ang="0">
                      <a:pos x="33" y="184"/>
                    </a:cxn>
                    <a:cxn ang="0">
                      <a:pos x="181" y="184"/>
                    </a:cxn>
                    <a:cxn ang="0">
                      <a:pos x="181" y="33"/>
                    </a:cxn>
                    <a:cxn ang="0">
                      <a:pos x="33" y="33"/>
                    </a:cxn>
                    <a:cxn ang="0">
                      <a:pos x="33" y="184"/>
                    </a:cxn>
                    <a:cxn ang="0">
                      <a:pos x="217" y="217"/>
                    </a:cxn>
                    <a:cxn ang="0">
                      <a:pos x="0" y="217"/>
                    </a:cxn>
                    <a:cxn ang="0">
                      <a:pos x="0" y="0"/>
                    </a:cxn>
                    <a:cxn ang="0">
                      <a:pos x="217" y="0"/>
                    </a:cxn>
                    <a:cxn ang="0">
                      <a:pos x="217" y="217"/>
                    </a:cxn>
                  </a:cxnLst>
                  <a:rect l="0" t="0" r="r" b="b"/>
                  <a:pathLst>
                    <a:path w="217" h="217">
                      <a:moveTo>
                        <a:pt x="33" y="184"/>
                      </a:moveTo>
                      <a:lnTo>
                        <a:pt x="181" y="184"/>
                      </a:lnTo>
                      <a:lnTo>
                        <a:pt x="181" y="33"/>
                      </a:lnTo>
                      <a:lnTo>
                        <a:pt x="33" y="33"/>
                      </a:lnTo>
                      <a:lnTo>
                        <a:pt x="33" y="184"/>
                      </a:lnTo>
                      <a:close/>
                      <a:moveTo>
                        <a:pt x="217" y="217"/>
                      </a:moveTo>
                      <a:lnTo>
                        <a:pt x="0" y="217"/>
                      </a:lnTo>
                      <a:lnTo>
                        <a:pt x="0" y="0"/>
                      </a:lnTo>
                      <a:lnTo>
                        <a:pt x="217" y="0"/>
                      </a:lnTo>
                      <a:lnTo>
                        <a:pt x="217" y="217"/>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4" name="Freeform 16"/>
                <p:cNvSpPr>
                  <a:spLocks noEditPoints="1"/>
                </p:cNvSpPr>
                <p:nvPr/>
              </p:nvSpPr>
              <p:spPr bwMode="auto">
                <a:xfrm>
                  <a:off x="7440266" y="3814476"/>
                  <a:ext cx="344488" cy="349250"/>
                </a:xfrm>
                <a:custGeom>
                  <a:avLst/>
                  <a:gdLst/>
                  <a:ahLst/>
                  <a:cxnLst>
                    <a:cxn ang="0">
                      <a:pos x="33" y="185"/>
                    </a:cxn>
                    <a:cxn ang="0">
                      <a:pos x="181" y="185"/>
                    </a:cxn>
                    <a:cxn ang="0">
                      <a:pos x="181" y="36"/>
                    </a:cxn>
                    <a:cxn ang="0">
                      <a:pos x="33" y="36"/>
                    </a:cxn>
                    <a:cxn ang="0">
                      <a:pos x="33" y="185"/>
                    </a:cxn>
                    <a:cxn ang="0">
                      <a:pos x="217" y="220"/>
                    </a:cxn>
                    <a:cxn ang="0">
                      <a:pos x="0" y="220"/>
                    </a:cxn>
                    <a:cxn ang="0">
                      <a:pos x="0" y="0"/>
                    </a:cxn>
                    <a:cxn ang="0">
                      <a:pos x="217" y="0"/>
                    </a:cxn>
                    <a:cxn ang="0">
                      <a:pos x="217" y="220"/>
                    </a:cxn>
                  </a:cxnLst>
                  <a:rect l="0" t="0" r="r" b="b"/>
                  <a:pathLst>
                    <a:path w="217" h="220">
                      <a:moveTo>
                        <a:pt x="33" y="185"/>
                      </a:moveTo>
                      <a:lnTo>
                        <a:pt x="181" y="185"/>
                      </a:lnTo>
                      <a:lnTo>
                        <a:pt x="181" y="36"/>
                      </a:lnTo>
                      <a:lnTo>
                        <a:pt x="33" y="36"/>
                      </a:lnTo>
                      <a:lnTo>
                        <a:pt x="33" y="185"/>
                      </a:lnTo>
                      <a:close/>
                      <a:moveTo>
                        <a:pt x="217" y="220"/>
                      </a:moveTo>
                      <a:lnTo>
                        <a:pt x="0" y="220"/>
                      </a:lnTo>
                      <a:lnTo>
                        <a:pt x="0" y="0"/>
                      </a:lnTo>
                      <a:lnTo>
                        <a:pt x="217" y="0"/>
                      </a:lnTo>
                      <a:lnTo>
                        <a:pt x="217" y="220"/>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5" name="Freeform 17"/>
                <p:cNvSpPr>
                  <a:spLocks/>
                </p:cNvSpPr>
                <p:nvPr/>
              </p:nvSpPr>
              <p:spPr bwMode="auto">
                <a:xfrm>
                  <a:off x="7506941" y="3398551"/>
                  <a:ext cx="341313" cy="288925"/>
                </a:xfrm>
                <a:custGeom>
                  <a:avLst/>
                  <a:gdLst/>
                  <a:ahLst/>
                  <a:cxnLst>
                    <a:cxn ang="0">
                      <a:pos x="76" y="182"/>
                    </a:cxn>
                    <a:cxn ang="0">
                      <a:pos x="0" y="114"/>
                    </a:cxn>
                    <a:cxn ang="0">
                      <a:pos x="24" y="88"/>
                    </a:cxn>
                    <a:cxn ang="0">
                      <a:pos x="73" y="132"/>
                    </a:cxn>
                    <a:cxn ang="0">
                      <a:pos x="187" y="0"/>
                    </a:cxn>
                    <a:cxn ang="0">
                      <a:pos x="215" y="24"/>
                    </a:cxn>
                    <a:cxn ang="0">
                      <a:pos x="76" y="182"/>
                    </a:cxn>
                  </a:cxnLst>
                  <a:rect l="0" t="0" r="r" b="b"/>
                  <a:pathLst>
                    <a:path w="215" h="182">
                      <a:moveTo>
                        <a:pt x="76" y="182"/>
                      </a:moveTo>
                      <a:lnTo>
                        <a:pt x="0" y="114"/>
                      </a:lnTo>
                      <a:lnTo>
                        <a:pt x="24" y="88"/>
                      </a:lnTo>
                      <a:lnTo>
                        <a:pt x="73" y="132"/>
                      </a:lnTo>
                      <a:lnTo>
                        <a:pt x="187" y="0"/>
                      </a:lnTo>
                      <a:lnTo>
                        <a:pt x="215" y="24"/>
                      </a:lnTo>
                      <a:lnTo>
                        <a:pt x="76" y="182"/>
                      </a:lnTo>
                      <a:close/>
                    </a:path>
                  </a:pathLst>
                </a:custGeom>
                <a:grpFill/>
                <a:ln w="9525">
                  <a:noFill/>
                  <a:round/>
                  <a:headEnd/>
                  <a:tailEnd/>
                </a:ln>
              </p:spPr>
              <p:txBody>
                <a:bodyPr vert="horz" wrap="square" lIns="91429" tIns="45715" rIns="91429" bIns="45715" numCol="1" anchor="t" anchorCtr="0" compatLnSpc="1">
                  <a:prstTxWarp prst="textNoShape">
                    <a:avLst/>
                  </a:prstTxWarp>
                </a:bodyPr>
                <a:lstStyle/>
                <a:p>
                  <a:endParaRPr lang="en-US"/>
                </a:p>
              </p:txBody>
            </p:sp>
            <p:sp>
              <p:nvSpPr>
                <p:cNvPr id="16" name="Rectangle 18"/>
                <p:cNvSpPr>
                  <a:spLocks noChangeArrowheads="1"/>
                </p:cNvSpPr>
                <p:nvPr/>
              </p:nvSpPr>
              <p:spPr bwMode="auto">
                <a:xfrm>
                  <a:off x="7840316" y="4100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7" name="Rectangle 19"/>
                <p:cNvSpPr>
                  <a:spLocks noChangeArrowheads="1"/>
                </p:cNvSpPr>
                <p:nvPr/>
              </p:nvSpPr>
              <p:spPr bwMode="auto">
                <a:xfrm>
                  <a:off x="7840316" y="3717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8" name="Rectangle 20"/>
                <p:cNvSpPr>
                  <a:spLocks noChangeArrowheads="1"/>
                </p:cNvSpPr>
                <p:nvPr/>
              </p:nvSpPr>
              <p:spPr bwMode="auto">
                <a:xfrm>
                  <a:off x="7840316" y="3973226"/>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sp>
              <p:nvSpPr>
                <p:cNvPr id="19" name="Rectangle 21"/>
                <p:cNvSpPr>
                  <a:spLocks noChangeArrowheads="1"/>
                </p:cNvSpPr>
                <p:nvPr/>
              </p:nvSpPr>
              <p:spPr bwMode="auto">
                <a:xfrm>
                  <a:off x="7840316" y="3590639"/>
                  <a:ext cx="357188" cy="63500"/>
                </a:xfrm>
                <a:prstGeom prst="rect">
                  <a:avLst/>
                </a:prstGeom>
                <a:grpFill/>
                <a:ln w="9525">
                  <a:noFill/>
                  <a:miter lim="800000"/>
                  <a:headEnd/>
                  <a:tailEnd/>
                </a:ln>
              </p:spPr>
              <p:txBody>
                <a:bodyPr vert="horz" wrap="square" lIns="91429" tIns="45715" rIns="91429" bIns="45715" numCol="1" anchor="t" anchorCtr="0" compatLnSpc="1">
                  <a:prstTxWarp prst="textNoShape">
                    <a:avLst/>
                  </a:prstTxWarp>
                </a:bodyPr>
                <a:lstStyle/>
                <a:p>
                  <a:endParaRPr lang="en-US"/>
                </a:p>
              </p:txBody>
            </p:sp>
          </p:grpSp>
        </p:grpSp>
      </p:grpSp>
      <mc:AlternateContent xmlns:mc="http://schemas.openxmlformats.org/markup-compatibility/2006">
        <mc:Choice xmlns:a14="http://schemas.microsoft.com/office/drawing/2010/main" Requires="a14">
          <p:sp>
            <p:nvSpPr>
              <p:cNvPr id="21" name="Rectangle 20"/>
              <p:cNvSpPr/>
              <p:nvPr/>
            </p:nvSpPr>
            <p:spPr>
              <a:xfrm>
                <a:off x="1056238" y="3581400"/>
                <a:ext cx="22032362" cy="1985608"/>
              </a:xfrm>
              <a:prstGeom prst="rect">
                <a:avLst/>
              </a:prstGeom>
            </p:spPr>
            <p:txBody>
              <a:bodyPr wrap="square">
                <a:spAutoFit/>
              </a:bodyPr>
              <a:lstStyle/>
              <a:p>
                <a:pPr>
                  <a:lnSpc>
                    <a:spcPct val="150000"/>
                  </a:lnSpc>
                  <a:spcAft>
                    <a:spcPts val="800"/>
                  </a:spcAft>
                </a:pPr>
                <a:r>
                  <a:rPr lang="vi-VN" sz="4400" b="1" u="none" strike="noStrike" spc="0" dirty="0">
                    <a:solidFill>
                      <a:srgbClr val="000000"/>
                    </a:solidFill>
                    <a:effectLst/>
                    <a:latin typeface="Tahoma" panose="020B0604030504040204" pitchFamily="34" charset="0"/>
                    <a:ea typeface="Tahoma" panose="020B0604030504040204" pitchFamily="34" charset="0"/>
                    <a:cs typeface="Tahoma" panose="020B0604030504040204" pitchFamily="34" charset="0"/>
                  </a:rPr>
                  <a:t>Trong các dãy số </a:t>
                </a:r>
                <a14:m>
                  <m:oMath xmlns:m="http://schemas.openxmlformats.org/officeDocument/2006/math">
                    <m:d>
                      <m:d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𝐮</m:t>
                            </m:r>
                          </m:e>
                          <m:sub>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𝐧</m:t>
                            </m:r>
                          </m:sub>
                        </m:sSub>
                      </m:e>
                    </m:d>
                  </m:oMath>
                </a14:m>
                <a:r>
                  <a:rPr lang="vi-VN" sz="4400" b="1" u="none" strike="noStrike" spc="0" dirty="0">
                    <a:solidFill>
                      <a:srgbClr val="000000"/>
                    </a:solidFill>
                    <a:effectLst/>
                    <a:latin typeface="Tahoma" panose="020B0604030504040204" pitchFamily="34" charset="0"/>
                    <a:ea typeface="Tahoma" panose="020B0604030504040204" pitchFamily="34" charset="0"/>
                    <a:cs typeface="Tahoma" panose="020B0604030504040204" pitchFamily="34" charset="0"/>
                  </a:rPr>
                  <a:t> sau đây, dãy số nào là cấp số cộng? Tính số hạng đầu và công sai của nó.</a:t>
                </a:r>
                <a:endParaRPr lang="en-US" sz="4400" b="1" dirty="0">
                  <a:latin typeface="Tahoma" pitchFamily="34" charset="0"/>
                  <a:ea typeface="Tahoma" pitchFamily="34" charset="0"/>
                  <a:cs typeface="Tahoma" pitchFamily="34" charset="0"/>
                </a:endParaRPr>
              </a:p>
            </p:txBody>
          </p:sp>
        </mc:Choice>
        <mc:Fallback>
          <p:sp>
            <p:nvSpPr>
              <p:cNvPr id="21" name="Rectangle 20"/>
              <p:cNvSpPr>
                <a:spLocks noRot="1" noChangeAspect="1" noMove="1" noResize="1" noEditPoints="1" noAdjustHandles="1" noChangeArrowheads="1" noChangeShapeType="1" noTextEdit="1"/>
              </p:cNvSpPr>
              <p:nvPr/>
            </p:nvSpPr>
            <p:spPr>
              <a:xfrm>
                <a:off x="1056238" y="3581400"/>
                <a:ext cx="22032362" cy="1985608"/>
              </a:xfrm>
              <a:prstGeom prst="rect">
                <a:avLst/>
              </a:prstGeom>
              <a:blipFill>
                <a:blip r:embed="rId2"/>
                <a:stretch>
                  <a:fillRect l="-1107" r="-1687" b="-1384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Rectangle 22"/>
              <p:cNvSpPr/>
              <p:nvPr/>
            </p:nvSpPr>
            <p:spPr>
              <a:xfrm>
                <a:off x="2333516" y="5189225"/>
                <a:ext cx="16945084" cy="1135375"/>
              </a:xfrm>
              <a:prstGeom prst="rect">
                <a:avLst/>
              </a:prstGeom>
            </p:spPr>
            <p:txBody>
              <a:bodyPr wrap="square">
                <a:spAutoFit/>
              </a:bodyPr>
              <a:lstStyle/>
              <a:p>
                <a:pPr>
                  <a:lnSpc>
                    <a:spcPct val="107000"/>
                  </a:lnSpc>
                  <a:spcAft>
                    <a:spcPts val="800"/>
                  </a:spcAft>
                  <a:tabLst>
                    <a:tab pos="630555" algn="l"/>
                  </a:tabLst>
                </a:pPr>
                <a:r>
                  <a:rPr lang="vi-VN" sz="4400" b="1" u="none" strike="noStrike" spc="0" dirty="0">
                    <a:solidFill>
                      <a:srgbClr val="000000"/>
                    </a:solidFill>
                    <a:effectLst/>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sSub>
                      <m:sSub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𝐮</m:t>
                        </m:r>
                      </m:e>
                      <m:sub>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𝐧</m:t>
                        </m:r>
                      </m:sub>
                    </m:sSub>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𝟓</m:t>
                    </m:r>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𝟐𝐧</m:t>
                    </m:r>
                  </m:oMath>
                </a14:m>
                <a:r>
                  <a:rPr lang="vi-VN" sz="4400" b="1" u="none" strike="noStrike" spc="0" dirty="0">
                    <a:solidFill>
                      <a:srgbClr val="000000"/>
                    </a:solidFill>
                    <a:effectLst/>
                    <a:latin typeface="Tahoma" panose="020B0604030504040204" pitchFamily="34" charset="0"/>
                    <a:ea typeface="Tahoma" panose="020B0604030504040204" pitchFamily="34" charset="0"/>
                    <a:cs typeface="Tahoma" panose="020B0604030504040204" pitchFamily="34" charset="0"/>
                  </a:rPr>
                  <a:t>	b) </a:t>
                </a:r>
                <a14:m>
                  <m:oMath xmlns:m="http://schemas.openxmlformats.org/officeDocument/2006/math">
                    <m:sSub>
                      <m:sSub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𝐮</m:t>
                        </m:r>
                      </m:e>
                      <m:sub>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𝐧</m:t>
                        </m:r>
                      </m:sub>
                    </m:sSub>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𝐧</m:t>
                        </m:r>
                      </m:num>
                      <m:den>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𝟐</m:t>
                        </m:r>
                      </m:den>
                    </m:f>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𝟏</m:t>
                    </m:r>
                  </m:oMath>
                </a14:m>
                <a:r>
                  <a:rPr lang="vi-VN" sz="4400" b="1" u="none" strike="noStrike" spc="0" dirty="0">
                    <a:solidFill>
                      <a:srgbClr val="000000"/>
                    </a:solidFill>
                    <a:effectLst/>
                    <a:latin typeface="Tahoma" panose="020B0604030504040204" pitchFamily="34" charset="0"/>
                    <a:ea typeface="Tahoma" panose="020B0604030504040204" pitchFamily="34" charset="0"/>
                    <a:cs typeface="Tahoma" panose="020B0604030504040204" pitchFamily="34" charset="0"/>
                  </a:rPr>
                  <a:t>	c) </a:t>
                </a:r>
                <a14:m>
                  <m:oMath xmlns:m="http://schemas.openxmlformats.org/officeDocument/2006/math">
                    <m:sSub>
                      <m:sSub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𝐮</m:t>
                        </m:r>
                      </m:e>
                      <m:sub>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𝐧</m:t>
                        </m:r>
                      </m:sub>
                    </m:sSub>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sSup>
                      <m:sSup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𝟑</m:t>
                        </m:r>
                      </m:e>
                      <m:sup>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𝐧</m:t>
                        </m:r>
                      </m:sup>
                    </m:sSup>
                  </m:oMath>
                </a14:m>
                <a:r>
                  <a:rPr lang="vi-VN" sz="4400" b="1" u="none" strike="noStrike" spc="0" dirty="0">
                    <a:solidFill>
                      <a:srgbClr val="000000"/>
                    </a:solidFill>
                    <a:effectLst/>
                    <a:latin typeface="Tahoma" panose="020B0604030504040204" pitchFamily="34" charset="0"/>
                    <a:ea typeface="Tahoma" panose="020B0604030504040204" pitchFamily="34" charset="0"/>
                    <a:cs typeface="Tahoma" panose="020B0604030504040204" pitchFamily="34" charset="0"/>
                  </a:rPr>
                  <a:t>	d) </a:t>
                </a:r>
                <a14:m>
                  <m:oMath xmlns:m="http://schemas.openxmlformats.org/officeDocument/2006/math">
                    <m:sSub>
                      <m:sSub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𝐮</m:t>
                        </m:r>
                      </m:e>
                      <m:sub>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𝐧</m:t>
                        </m:r>
                      </m:sub>
                    </m:sSub>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4400" b="1" i="1">
                            <a:effectLst/>
                            <a:latin typeface="Cambria Math" panose="02040503050406030204" pitchFamily="18" charset="0"/>
                            <a:ea typeface="Calibri" panose="020F0502020204030204" pitchFamily="34" charset="0"/>
                            <a:cs typeface="Times New Roman" panose="02020603050405020304" pitchFamily="18" charset="0"/>
                          </a:rPr>
                        </m:ctrlPr>
                      </m:fPr>
                      <m:num>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𝟕</m:t>
                        </m:r>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m:t>
                        </m:r>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𝟑𝐧</m:t>
                        </m:r>
                      </m:num>
                      <m:den>
                        <m:r>
                          <a:rPr lang="vi-VN" sz="4400" b="1" i="0" u="none" strike="noStrike" spc="0">
                            <a:solidFill>
                              <a:srgbClr val="000000"/>
                            </a:solidFill>
                            <a:effectLst/>
                            <a:latin typeface="Cambria Math" panose="02040503050406030204" pitchFamily="18" charset="0"/>
                            <a:ea typeface="Malgun Gothic" panose="020B0503020000020004" pitchFamily="34" charset="-127"/>
                            <a:cs typeface="Times New Roman" panose="02020603050405020304" pitchFamily="18" charset="0"/>
                          </a:rPr>
                          <m:t>𝟐</m:t>
                        </m:r>
                      </m:den>
                    </m:f>
                  </m:oMath>
                </a14:m>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p:sp>
            <p:nvSpPr>
              <p:cNvPr id="23" name="Rectangle 22"/>
              <p:cNvSpPr>
                <a:spLocks noRot="1" noChangeAspect="1" noMove="1" noResize="1" noEditPoints="1" noAdjustHandles="1" noChangeArrowheads="1" noChangeShapeType="1" noTextEdit="1"/>
              </p:cNvSpPr>
              <p:nvPr/>
            </p:nvSpPr>
            <p:spPr>
              <a:xfrm>
                <a:off x="2333516" y="5189225"/>
                <a:ext cx="16945084" cy="1135375"/>
              </a:xfrm>
              <a:prstGeom prst="rect">
                <a:avLst/>
              </a:prstGeom>
              <a:blipFill>
                <a:blip r:embed="rId3"/>
                <a:stretch>
                  <a:fillRect l="-1475" b="-962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4" name="TextBox 23"/>
              <p:cNvSpPr txBox="1"/>
              <p:nvPr/>
            </p:nvSpPr>
            <p:spPr>
              <a:xfrm>
                <a:off x="4114800" y="10297263"/>
                <a:ext cx="14900163" cy="769441"/>
              </a:xfrm>
              <a:prstGeom prst="rect">
                <a:avLst/>
              </a:prstGeom>
              <a:noFill/>
            </p:spPr>
            <p:txBody>
              <a:bodyPr wrap="square" rtlCol="0">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a) </a:t>
                </a:r>
                <a14:m>
                  <m:oMath xmlns:m="http://schemas.openxmlformats.org/officeDocument/2006/math">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𝐧</m:t>
                        </m:r>
                        <m:r>
                          <a:rPr lang="vi-VN" sz="4400" b="1" i="0">
                            <a:latin typeface="Cambria Math"/>
                          </a:rPr>
                          <m:t>+</m:t>
                        </m:r>
                        <m:r>
                          <a:rPr lang="vi-VN" sz="4400" b="1" i="0">
                            <a:latin typeface="Cambria Math"/>
                          </a:rPr>
                          <m:t>𝟏</m:t>
                        </m:r>
                      </m:sub>
                    </m:sSub>
                    <m:r>
                      <a:rPr lang="vi-VN" sz="4400" b="1" i="0">
                        <a:latin typeface="Cambria Math"/>
                      </a:rPr>
                      <m:t>−</m:t>
                    </m:r>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𝐧</m:t>
                        </m:r>
                      </m:sub>
                    </m:sSub>
                    <m:r>
                      <a:rPr lang="vi-VN" sz="4400" b="1" i="0">
                        <a:latin typeface="Cambria Math"/>
                      </a:rPr>
                      <m:t>=</m:t>
                    </m:r>
                    <m:r>
                      <a:rPr lang="vi-VN" sz="4400" b="1" i="0">
                        <a:latin typeface="Cambria Math"/>
                      </a:rPr>
                      <m:t>𝟓</m:t>
                    </m:r>
                    <m:r>
                      <a:rPr lang="vi-VN" sz="4400" b="1" i="0">
                        <a:latin typeface="Cambria Math"/>
                      </a:rPr>
                      <m:t>−</m:t>
                    </m:r>
                    <m:r>
                      <a:rPr lang="vi-VN" sz="4400" b="1" i="0">
                        <a:latin typeface="Cambria Math"/>
                      </a:rPr>
                      <m:t>𝟐</m:t>
                    </m:r>
                    <m:d>
                      <m:dPr>
                        <m:ctrlPr>
                          <a:rPr lang="en-US" sz="4400" b="1" i="1">
                            <a:latin typeface="Cambria Math" panose="02040503050406030204" pitchFamily="18" charset="0"/>
                          </a:rPr>
                        </m:ctrlPr>
                      </m:dPr>
                      <m:e>
                        <m:r>
                          <a:rPr lang="vi-VN" sz="4400" b="1" i="0">
                            <a:latin typeface="Cambria Math"/>
                          </a:rPr>
                          <m:t>𝐧</m:t>
                        </m:r>
                        <m:r>
                          <a:rPr lang="vi-VN" sz="4400" b="1" i="0">
                            <a:latin typeface="Cambria Math"/>
                          </a:rPr>
                          <m:t>+</m:t>
                        </m:r>
                        <m:r>
                          <a:rPr lang="vi-VN" sz="4400" b="1" i="0">
                            <a:latin typeface="Cambria Math"/>
                          </a:rPr>
                          <m:t>𝟏</m:t>
                        </m:r>
                      </m:e>
                    </m:d>
                    <m:r>
                      <a:rPr lang="vi-VN" sz="4400" b="1" i="0">
                        <a:latin typeface="Cambria Math"/>
                      </a:rPr>
                      <m:t>−</m:t>
                    </m:r>
                    <m:d>
                      <m:dPr>
                        <m:ctrlPr>
                          <a:rPr lang="en-US" sz="4400" b="1" i="1">
                            <a:latin typeface="Cambria Math" panose="02040503050406030204" pitchFamily="18" charset="0"/>
                          </a:rPr>
                        </m:ctrlPr>
                      </m:dPr>
                      <m:e>
                        <m:r>
                          <a:rPr lang="vi-VN" sz="4400" b="1" i="0">
                            <a:latin typeface="Cambria Math"/>
                          </a:rPr>
                          <m:t>𝟓</m:t>
                        </m:r>
                        <m:r>
                          <a:rPr lang="vi-VN" sz="4400" b="1" i="0">
                            <a:latin typeface="Cambria Math"/>
                          </a:rPr>
                          <m:t>−</m:t>
                        </m:r>
                        <m:r>
                          <a:rPr lang="vi-VN" sz="4400" b="1" i="0">
                            <a:latin typeface="Cambria Math"/>
                          </a:rPr>
                          <m:t>𝟐𝐧</m:t>
                        </m:r>
                      </m:e>
                    </m:d>
                    <m:r>
                      <a:rPr lang="vi-VN" sz="4400" b="1" i="0">
                        <a:latin typeface="Cambria Math"/>
                      </a:rPr>
                      <m:t>=−</m:t>
                    </m:r>
                    <m:r>
                      <a:rPr lang="vi-VN" sz="4400" b="1" i="0">
                        <a:latin typeface="Cambria Math"/>
                      </a:rPr>
                      <m:t>𝟐</m:t>
                    </m:r>
                    <m:r>
                      <a:rPr lang="vi-VN" sz="4400" b="1" i="0">
                        <a:latin typeface="Cambria Math"/>
                      </a:rPr>
                      <m:t>,∀</m:t>
                    </m:r>
                    <m:r>
                      <a:rPr lang="vi-VN" sz="4400" b="1" i="0">
                        <a:latin typeface="Cambria Math"/>
                      </a:rPr>
                      <m:t>𝐧</m:t>
                    </m:r>
                    <m:r>
                      <a:rPr lang="vi-VN" sz="4400" b="1" i="0">
                        <a:latin typeface="Cambria Math"/>
                      </a:rPr>
                      <m:t>∈</m:t>
                    </m:r>
                    <m:sSup>
                      <m:sSupPr>
                        <m:ctrlPr>
                          <a:rPr lang="en-US" sz="4400" b="1" i="1">
                            <a:latin typeface="Cambria Math" panose="02040503050406030204" pitchFamily="18" charset="0"/>
                          </a:rPr>
                        </m:ctrlPr>
                      </m:sSupPr>
                      <m:e>
                        <m:r>
                          <a:rPr lang="vi-VN" sz="4400" b="1" i="0">
                            <a:latin typeface="Cambria Math"/>
                          </a:rPr>
                          <m:t>ℕ</m:t>
                        </m:r>
                      </m:e>
                      <m:sup>
                        <m:r>
                          <a:rPr lang="vi-VN" sz="4400" b="1" i="0">
                            <a:latin typeface="Cambria Math"/>
                          </a:rPr>
                          <m:t>∗</m:t>
                        </m:r>
                      </m:sup>
                    </m:sSup>
                  </m:oMath>
                </a14:m>
                <a:r>
                  <a:rPr lang="vi-VN" sz="4400" b="1" dirty="0">
                    <a:latin typeface="Tahoma" panose="020B0604030504040204" pitchFamily="34" charset="0"/>
                    <a:ea typeface="Tahoma" panose="020B0604030504040204" pitchFamily="34" charset="0"/>
                    <a:cs typeface="Tahoma" panose="020B0604030504040204" pitchFamily="34" charset="0"/>
                  </a:rPr>
                  <a:t>, </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24" name="TextBox 23"/>
              <p:cNvSpPr txBox="1">
                <a:spLocks noRot="1" noChangeAspect="1" noMove="1" noResize="1" noEditPoints="1" noAdjustHandles="1" noChangeArrowheads="1" noChangeShapeType="1" noTextEdit="1"/>
              </p:cNvSpPr>
              <p:nvPr/>
            </p:nvSpPr>
            <p:spPr>
              <a:xfrm>
                <a:off x="4114800" y="10297263"/>
                <a:ext cx="14900163" cy="769441"/>
              </a:xfrm>
              <a:prstGeom prst="rect">
                <a:avLst/>
              </a:prstGeom>
              <a:blipFill>
                <a:blip r:embed="rId4"/>
                <a:stretch>
                  <a:fillRect l="-1637" t="-16667" b="-3650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5" name="Rectangle 24"/>
              <p:cNvSpPr/>
              <p:nvPr/>
            </p:nvSpPr>
            <p:spPr>
              <a:xfrm>
                <a:off x="4294795" y="6826274"/>
                <a:ext cx="13612205" cy="769441"/>
              </a:xfrm>
              <a:prstGeom prst="rect">
                <a:avLst/>
              </a:prstGeom>
            </p:spPr>
            <p:txBody>
              <a:bodyPr wrap="square">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Phương pháp chung: Xét hiệu </a:t>
                </a:r>
                <a14:m>
                  <m:oMath xmlns:m="http://schemas.openxmlformats.org/officeDocument/2006/math">
                    <m:r>
                      <a:rPr lang="vi-VN" sz="4400" b="1" i="0">
                        <a:latin typeface="Cambria Math"/>
                      </a:rPr>
                      <m:t>𝐇</m:t>
                    </m:r>
                    <m:r>
                      <a:rPr lang="vi-VN" sz="4400" b="1" i="0">
                        <a:latin typeface="Cambria Math"/>
                      </a:rPr>
                      <m:t>=</m:t>
                    </m:r>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𝐧</m:t>
                        </m:r>
                        <m:r>
                          <a:rPr lang="vi-VN" sz="4400" b="1" i="0">
                            <a:latin typeface="Cambria Math"/>
                          </a:rPr>
                          <m:t>+</m:t>
                        </m:r>
                        <m:r>
                          <a:rPr lang="vi-VN" sz="4400" b="1" i="0">
                            <a:latin typeface="Cambria Math"/>
                          </a:rPr>
                          <m:t>𝟏</m:t>
                        </m:r>
                      </m:sub>
                    </m:sSub>
                    <m:r>
                      <a:rPr lang="vi-VN" sz="4400" b="1" i="0">
                        <a:latin typeface="Cambria Math"/>
                      </a:rPr>
                      <m:t>−</m:t>
                    </m:r>
                    <m:sSub>
                      <m:sSubPr>
                        <m:ctrlPr>
                          <a:rPr lang="en-US" sz="4400" b="1" i="1">
                            <a:latin typeface="Cambria Math" panose="02040503050406030204" pitchFamily="18" charset="0"/>
                          </a:rPr>
                        </m:ctrlPr>
                      </m:sSubPr>
                      <m:e>
                        <m:r>
                          <a:rPr lang="vi-VN" sz="4400" b="1" i="0">
                            <a:latin typeface="Cambria Math"/>
                          </a:rPr>
                          <m:t>𝐮</m:t>
                        </m:r>
                      </m:e>
                      <m:sub>
                        <m:r>
                          <a:rPr lang="vi-VN" sz="4400" b="1" i="0">
                            <a:latin typeface="Cambria Math"/>
                          </a:rPr>
                          <m:t>𝐧</m:t>
                        </m:r>
                      </m:sub>
                    </m:sSub>
                  </m:oMath>
                </a14:m>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25" name="Rectangle 24"/>
              <p:cNvSpPr>
                <a:spLocks noRot="1" noChangeAspect="1" noMove="1" noResize="1" noEditPoints="1" noAdjustHandles="1" noChangeArrowheads="1" noChangeShapeType="1" noTextEdit="1"/>
              </p:cNvSpPr>
              <p:nvPr/>
            </p:nvSpPr>
            <p:spPr>
              <a:xfrm>
                <a:off x="4294795" y="6826274"/>
                <a:ext cx="13612205" cy="769441"/>
              </a:xfrm>
              <a:prstGeom prst="rect">
                <a:avLst/>
              </a:prstGeom>
              <a:blipFill>
                <a:blip r:embed="rId5"/>
                <a:stretch>
                  <a:fillRect l="-1836" t="-17460" b="-3650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Rectangle 25"/>
              <p:cNvSpPr/>
              <p:nvPr/>
            </p:nvSpPr>
            <p:spPr>
              <a:xfrm>
                <a:off x="4830292" y="7983271"/>
                <a:ext cx="18410708" cy="769441"/>
              </a:xfrm>
              <a:prstGeom prst="rect">
                <a:avLst/>
              </a:prstGeom>
            </p:spPr>
            <p:txBody>
              <a:bodyPr wrap="square">
                <a:spAutoFit/>
              </a:bodyPr>
              <a:lstStyle/>
              <a:p>
                <a:pPr lvl="0"/>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Nếu </a:t>
                </a:r>
                <a14:m>
                  <m:oMath xmlns:m="http://schemas.openxmlformats.org/officeDocument/2006/math">
                    <m:r>
                      <a:rPr lang="vi-VN" sz="4400" b="1" i="0">
                        <a:latin typeface="Cambria Math"/>
                      </a:rPr>
                      <m:t>𝐇</m:t>
                    </m:r>
                  </m:oMath>
                </a14:m>
                <a:r>
                  <a:rPr lang="vi-VN" sz="4400" b="1" dirty="0">
                    <a:latin typeface="Tahoma" panose="020B0604030504040204" pitchFamily="34" charset="0"/>
                    <a:ea typeface="Tahoma" panose="020B0604030504040204" pitchFamily="34" charset="0"/>
                    <a:cs typeface="Tahoma" panose="020B0604030504040204" pitchFamily="34" charset="0"/>
                  </a:rPr>
                  <a:t> là hằng số thì dãy số là cấp số cộng</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26" name="Rectangle 25"/>
              <p:cNvSpPr>
                <a:spLocks noRot="1" noChangeAspect="1" noMove="1" noResize="1" noEditPoints="1" noAdjustHandles="1" noChangeArrowheads="1" noChangeShapeType="1" noTextEdit="1"/>
              </p:cNvSpPr>
              <p:nvPr/>
            </p:nvSpPr>
            <p:spPr>
              <a:xfrm>
                <a:off x="4830292" y="7983271"/>
                <a:ext cx="18410708" cy="769441"/>
              </a:xfrm>
              <a:prstGeom prst="rect">
                <a:avLst/>
              </a:prstGeom>
              <a:blipFill>
                <a:blip r:embed="rId6"/>
                <a:stretch>
                  <a:fillRect l="-1324" t="-17460" b="-3650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Rectangle 26"/>
              <p:cNvSpPr/>
              <p:nvPr/>
            </p:nvSpPr>
            <p:spPr>
              <a:xfrm>
                <a:off x="4830292" y="9140267"/>
                <a:ext cx="15418614" cy="769441"/>
              </a:xfrm>
              <a:prstGeom prst="rect">
                <a:avLst/>
              </a:prstGeom>
            </p:spPr>
            <p:txBody>
              <a:bodyPr wrap="square">
                <a:spAutoFit/>
              </a:bodyPr>
              <a:lstStyle/>
              <a:p>
                <a:pPr lvl="0"/>
                <a:r>
                  <a:rPr lang="en-US" sz="4400" b="1" dirty="0">
                    <a:latin typeface="Tahoma" panose="020B0604030504040204" pitchFamily="34" charset="0"/>
                    <a:ea typeface="Tahoma" panose="020B0604030504040204" pitchFamily="34" charset="0"/>
                    <a:cs typeface="Tahoma" panose="020B0604030504040204" pitchFamily="34" charset="0"/>
                  </a:rPr>
                  <a:t>- </a:t>
                </a:r>
                <a:r>
                  <a:rPr lang="vi-VN" sz="4400" b="1" dirty="0">
                    <a:latin typeface="Tahoma" panose="020B0604030504040204" pitchFamily="34" charset="0"/>
                    <a:ea typeface="Tahoma" panose="020B0604030504040204" pitchFamily="34" charset="0"/>
                    <a:cs typeface="Tahoma" panose="020B0604030504040204" pitchFamily="34" charset="0"/>
                  </a:rPr>
                  <a:t>Nếu </a:t>
                </a:r>
                <a14:m>
                  <m:oMath xmlns:m="http://schemas.openxmlformats.org/officeDocument/2006/math">
                    <m:r>
                      <a:rPr lang="vi-VN" sz="4400" b="1" i="0">
                        <a:latin typeface="Cambria Math"/>
                      </a:rPr>
                      <m:t>𝐇</m:t>
                    </m:r>
                    <m:r>
                      <a:rPr lang="vi-VN" sz="4400" b="1" i="0">
                        <a:latin typeface="Cambria Math"/>
                      </a:rPr>
                      <m:t>=</m:t>
                    </m:r>
                    <m:r>
                      <a:rPr lang="vi-VN" sz="4400" b="1" i="0">
                        <a:latin typeface="Cambria Math"/>
                      </a:rPr>
                      <m:t>𝐟</m:t>
                    </m:r>
                    <m:d>
                      <m:dPr>
                        <m:ctrlPr>
                          <a:rPr lang="en-US" sz="4400" b="1" i="1">
                            <a:latin typeface="Cambria Math" panose="02040503050406030204" pitchFamily="18" charset="0"/>
                          </a:rPr>
                        </m:ctrlPr>
                      </m:dPr>
                      <m:e>
                        <m:r>
                          <a:rPr lang="vi-VN" sz="4400" b="1" i="0">
                            <a:latin typeface="Cambria Math"/>
                          </a:rPr>
                          <m:t>𝐧</m:t>
                        </m:r>
                      </m:e>
                    </m:d>
                  </m:oMath>
                </a14:m>
                <a:r>
                  <a:rPr lang="vi-VN" sz="4400" b="1" dirty="0">
                    <a:latin typeface="Tahoma" panose="020B0604030504040204" pitchFamily="34" charset="0"/>
                    <a:ea typeface="Tahoma" panose="020B0604030504040204" pitchFamily="34" charset="0"/>
                    <a:cs typeface="Tahoma" panose="020B0604030504040204" pitchFamily="34" charset="0"/>
                  </a:rPr>
                  <a:t> thì dãy số không phải là cấp số cộng</a:t>
                </a:r>
                <a:endParaRPr lang="en-US" sz="4400" b="1" dirty="0">
                  <a:latin typeface="Tahoma" panose="020B0604030504040204" pitchFamily="34" charset="0"/>
                  <a:ea typeface="Tahoma" panose="020B0604030504040204" pitchFamily="34" charset="0"/>
                  <a:cs typeface="Tahoma" panose="020B0604030504040204" pitchFamily="34" charset="0"/>
                </a:endParaRPr>
              </a:p>
            </p:txBody>
          </p:sp>
        </mc:Choice>
        <mc:Fallback>
          <p:sp>
            <p:nvSpPr>
              <p:cNvPr id="27" name="Rectangle 26"/>
              <p:cNvSpPr>
                <a:spLocks noRot="1" noChangeAspect="1" noMove="1" noResize="1" noEditPoints="1" noAdjustHandles="1" noChangeArrowheads="1" noChangeShapeType="1" noTextEdit="1"/>
              </p:cNvSpPr>
              <p:nvPr/>
            </p:nvSpPr>
            <p:spPr>
              <a:xfrm>
                <a:off x="4830292" y="9140267"/>
                <a:ext cx="15418614" cy="769441"/>
              </a:xfrm>
              <a:prstGeom prst="rect">
                <a:avLst/>
              </a:prstGeom>
              <a:blipFill>
                <a:blip r:embed="rId7"/>
                <a:stretch>
                  <a:fillRect l="-1581" t="-16535" b="-354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TextBox 27"/>
              <p:cNvSpPr txBox="1"/>
              <p:nvPr/>
            </p:nvSpPr>
            <p:spPr>
              <a:xfrm>
                <a:off x="4114800" y="11454259"/>
                <a:ext cx="13947435" cy="769441"/>
              </a:xfrm>
              <a:prstGeom prst="rect">
                <a:avLst/>
              </a:prstGeom>
              <a:noFill/>
            </p:spPr>
            <p:txBody>
              <a:bodyPr wrap="square" rtlCol="0">
                <a:spAutoFit/>
              </a:bodyPr>
              <a:lstStyle/>
              <a:p>
                <a:r>
                  <a:rPr lang="vi-VN" sz="4400" b="1" dirty="0">
                    <a:latin typeface="Tahoma" panose="020B0604030504040204" pitchFamily="34" charset="0"/>
                    <a:ea typeface="Tahoma" panose="020B0604030504040204" pitchFamily="34" charset="0"/>
                    <a:cs typeface="Tahoma" panose="020B0604030504040204" pitchFamily="34" charset="0"/>
                  </a:rPr>
                  <a:t>vậy dãy số </a:t>
                </a:r>
                <a14:m>
                  <m:oMath xmlns:m="http://schemas.openxmlformats.org/officeDocument/2006/math">
                    <m:d>
                      <m:dPr>
                        <m:ctrlPr>
                          <a:rPr lang="en-US" sz="4400" b="1" i="1">
                            <a:latin typeface="Cambria Math" panose="02040503050406030204" pitchFamily="18" charset="0"/>
                          </a:rPr>
                        </m:ctrlPr>
                      </m:dPr>
                      <m:e>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𝐧</m:t>
                            </m:r>
                          </m:sub>
                        </m:sSub>
                      </m:e>
                    </m:d>
                  </m:oMath>
                </a14:m>
                <a:r>
                  <a:rPr lang="vi-VN" sz="4400" b="1" dirty="0">
                    <a:latin typeface="Tahoma" panose="020B0604030504040204" pitchFamily="34" charset="0"/>
                    <a:ea typeface="Tahoma" panose="020B0604030504040204" pitchFamily="34" charset="0"/>
                    <a:cs typeface="Tahoma" panose="020B0604030504040204" pitchFamily="34" charset="0"/>
                  </a:rPr>
                  <a:t> là cấp số cộng có </a:t>
                </a:r>
                <a14:m>
                  <m:oMath xmlns:m="http://schemas.openxmlformats.org/officeDocument/2006/math">
                    <m:sSub>
                      <m:sSubPr>
                        <m:ctrlPr>
                          <a:rPr lang="en-US" sz="4400" b="1" i="1">
                            <a:latin typeface="Cambria Math" panose="02040503050406030204" pitchFamily="18" charset="0"/>
                          </a:rPr>
                        </m:ctrlPr>
                      </m:sSubPr>
                      <m:e>
                        <m:r>
                          <a:rPr lang="vi-VN" sz="4400" b="1" i="0">
                            <a:latin typeface="Cambria Math" panose="02040503050406030204" pitchFamily="18" charset="0"/>
                          </a:rPr>
                          <m:t>𝐮</m:t>
                        </m:r>
                      </m:e>
                      <m:sub>
                        <m:r>
                          <a:rPr lang="vi-VN" sz="4400" b="1" i="0">
                            <a:latin typeface="Cambria Math" panose="02040503050406030204" pitchFamily="18" charset="0"/>
                          </a:rPr>
                          <m:t>𝟏</m:t>
                        </m:r>
                      </m:sub>
                    </m:sSub>
                    <m:r>
                      <a:rPr lang="vi-VN" sz="4400" b="1" i="0">
                        <a:latin typeface="Cambria Math" panose="02040503050406030204" pitchFamily="18" charset="0"/>
                      </a:rPr>
                      <m:t>=</m:t>
                    </m:r>
                    <m:r>
                      <a:rPr lang="vi-VN" sz="4400" b="1" i="0">
                        <a:latin typeface="Cambria Math" panose="02040503050406030204" pitchFamily="18" charset="0"/>
                      </a:rPr>
                      <m:t>𝟑</m:t>
                    </m:r>
                    <m:r>
                      <a:rPr lang="vi-VN" sz="4400" b="1" i="0">
                        <a:latin typeface="Cambria Math" panose="02040503050406030204" pitchFamily="18" charset="0"/>
                      </a:rPr>
                      <m:t>,</m:t>
                    </m:r>
                    <m:r>
                      <a:rPr lang="vi-VN" sz="4400" b="1" i="0">
                        <a:latin typeface="Cambria Math" panose="02040503050406030204" pitchFamily="18" charset="0"/>
                      </a:rPr>
                      <m:t>𝐝</m:t>
                    </m:r>
                    <m:r>
                      <a:rPr lang="vi-VN" sz="4400" b="1" i="0">
                        <a:latin typeface="Cambria Math" panose="02040503050406030204" pitchFamily="18" charset="0"/>
                      </a:rPr>
                      <m:t>=−</m:t>
                    </m:r>
                    <m:r>
                      <a:rPr lang="vi-VN" sz="4400" b="1" i="0">
                        <a:latin typeface="Cambria Math" panose="02040503050406030204" pitchFamily="18" charset="0"/>
                      </a:rPr>
                      <m:t>𝟐</m:t>
                    </m:r>
                  </m:oMath>
                </a14:m>
                <a:endParaRPr lang="en-US" sz="4400" b="1" dirty="0">
                  <a:latin typeface="Tahoma" pitchFamily="34" charset="0"/>
                  <a:ea typeface="Tahoma" pitchFamily="34" charset="0"/>
                  <a:cs typeface="Tahoma" pitchFamily="34" charset="0"/>
                </a:endParaRPr>
              </a:p>
            </p:txBody>
          </p:sp>
        </mc:Choice>
        <mc:Fallback>
          <p:sp>
            <p:nvSpPr>
              <p:cNvPr id="28" name="TextBox 27"/>
              <p:cNvSpPr txBox="1">
                <a:spLocks noRot="1" noChangeAspect="1" noMove="1" noResize="1" noEditPoints="1" noAdjustHandles="1" noChangeArrowheads="1" noChangeShapeType="1" noTextEdit="1"/>
              </p:cNvSpPr>
              <p:nvPr/>
            </p:nvSpPr>
            <p:spPr>
              <a:xfrm>
                <a:off x="4114800" y="11454259"/>
                <a:ext cx="13947435" cy="769441"/>
              </a:xfrm>
              <a:prstGeom prst="rect">
                <a:avLst/>
              </a:prstGeom>
              <a:blipFill>
                <a:blip r:embed="rId8"/>
                <a:stretch>
                  <a:fillRect l="-1748" t="-17460" b="-36508"/>
                </a:stretch>
              </a:blipFill>
            </p:spPr>
            <p:txBody>
              <a:bodyPr/>
              <a:lstStyle/>
              <a:p>
                <a:r>
                  <a:rPr lang="en-US">
                    <a:noFill/>
                  </a:rPr>
                  <a:t> </a:t>
                </a:r>
              </a:p>
            </p:txBody>
          </p:sp>
        </mc:Fallback>
      </mc:AlternateContent>
      <p:sp>
        <p:nvSpPr>
          <p:cNvPr id="38" name="Rounded Rectangle 37"/>
          <p:cNvSpPr/>
          <p:nvPr/>
        </p:nvSpPr>
        <p:spPr>
          <a:xfrm>
            <a:off x="8243397" y="854683"/>
            <a:ext cx="5714999" cy="1281870"/>
          </a:xfrm>
          <a:prstGeom prst="roundRect">
            <a:avLst/>
          </a:prstGeom>
          <a:solidFill>
            <a:schemeClr val="accent4">
              <a:lumMod val="20000"/>
              <a:lumOff val="80000"/>
            </a:schemeClr>
          </a:solidFill>
          <a:ln w="57150">
            <a:solidFill>
              <a:srgbClr val="FF0000"/>
            </a:solidFill>
          </a:ln>
          <a:effectLst>
            <a:outerShdw blurRad="57150" dist="19050" dir="5400000" algn="ctr" rotWithShape="0">
              <a:srgbClr val="000000">
                <a:alpha val="63000"/>
              </a:srgbClr>
            </a:outerShdw>
          </a:effectLst>
        </p:spPr>
        <p:txBody>
          <a:bodyPr rtlCol="0" anchor="ctr"/>
          <a:lstStyle>
            <a:defPPr>
              <a:defRPr lang="vi-V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14309">
              <a:defRPr/>
            </a:pPr>
            <a:r>
              <a:rPr lang="en-US" sz="4400" b="1" dirty="0" smtClean="0">
                <a:solidFill>
                  <a:schemeClr val="tx1"/>
                </a:solidFill>
                <a:latin typeface="Tahoma" panose="020B0604030504040204" pitchFamily="34" charset="0"/>
                <a:ea typeface="Tahoma" panose="020B0604030504040204" pitchFamily="34" charset="0"/>
                <a:cs typeface="Tahoma" panose="020B0604030504040204" pitchFamily="34" charset="0"/>
              </a:rPr>
              <a:t>III. BÀI TẬP SGK</a:t>
            </a:r>
            <a:endParaRPr lang="en-US" sz="4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24526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par>
                                <p:cTn id="11" presetID="22" presetClass="entr" presetSubtype="8"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150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left)">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left)">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4" grpId="0"/>
      <p:bldP spid="25" grpId="0"/>
      <p:bldP spid="26" grpId="0"/>
      <p:bldP spid="27" grpId="0"/>
      <p:bldP spid="28"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2081</TotalTime>
  <Words>991</Words>
  <Application>Microsoft Office PowerPoint</Application>
  <PresentationFormat>Custom</PresentationFormat>
  <Paragraphs>178</Paragraphs>
  <Slides>20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Malgun Gothic</vt:lpstr>
      <vt:lpstr>Arial</vt:lpstr>
      <vt:lpstr>Calibri</vt:lpstr>
      <vt:lpstr>Calibri Light</vt:lpstr>
      <vt:lpstr>Cambria Math</vt:lpstr>
      <vt:lpstr>Tahoma</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LENOVO</dc:creator>
  <cp:lastModifiedBy>ADMIN</cp:lastModifiedBy>
  <cp:revision>300</cp:revision>
  <dcterms:created xsi:type="dcterms:W3CDTF">2013-08-31T11:42:51Z</dcterms:created>
  <dcterms:modified xsi:type="dcterms:W3CDTF">2023-05-10T07:26:33Z</dcterms:modified>
</cp:coreProperties>
</file>