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1"/>
  </p:notesMasterIdLst>
  <p:sldIdLst>
    <p:sldId id="306" r:id="rId2"/>
    <p:sldId id="301" r:id="rId3"/>
    <p:sldId id="300" r:id="rId4"/>
    <p:sldId id="258" r:id="rId5"/>
    <p:sldId id="286" r:id="rId6"/>
    <p:sldId id="259" r:id="rId7"/>
    <p:sldId id="262" r:id="rId8"/>
    <p:sldId id="289" r:id="rId9"/>
    <p:sldId id="263" r:id="rId10"/>
    <p:sldId id="264" r:id="rId11"/>
    <p:sldId id="265" r:id="rId12"/>
    <p:sldId id="268" r:id="rId13"/>
    <p:sldId id="270" r:id="rId14"/>
    <p:sldId id="292" r:id="rId15"/>
    <p:sldId id="285" r:id="rId16"/>
    <p:sldId id="296" r:id="rId17"/>
    <p:sldId id="303" r:id="rId18"/>
    <p:sldId id="305" r:id="rId19"/>
    <p:sldId id="30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EFBCE-72ED-4984-BAAC-64274C91126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37D20-9F0B-4097-94AB-DD07EAF09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1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2E0C95-A1C8-4DA3-BF93-0627988DBA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6B8B2-5389-43FA-ADCE-988318A47FD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46619F30-9808-46C0-B39B-55BB4077E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EF2B3613-E1BB-4094-A0F8-84F55B992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D74E85-DDCF-4CC6-8E60-28028FE191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444AA2-8ABE-4AA3-9172-EBE4821B0C5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9FDCAAAE-AA07-4966-BFCA-70C611EB1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B25F891-F100-4464-B482-325FD131F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D432D8-B821-465F-A793-69EAA1DCC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1C079-020A-4889-B8B4-E689939B029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640473F-D9BB-4928-AC8C-7B80095BF5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C1991AD-F3C6-4C20-8352-F3F73C1482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EC2ABC-1321-42A6-B9D9-82E6C2C31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CF70F-9DB0-4D52-B1C1-4C22D066AB99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E7EE8E-2E2B-4EED-BD53-7663B30F3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1BD71-9F0B-492A-840B-81085FCC7A7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4527578C-D474-404C-A280-8BAB9472A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2757868E-6912-4C5B-84F6-6213BF7B3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4EABF9-9D2B-45F9-B2FD-953A03E3E7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48794-4367-4810-891F-29D4DA36BE38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B3D157-8D9F-44C9-9A32-70BD8DA2C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943C2-9881-435D-9D96-EE9C6242FF3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C3ABA81-A388-4E2E-AABC-5B55729D2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CE4885A-DC92-446B-8255-FA4894B08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CF22BE9-D715-4E0D-B2E6-0F674A6E58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A3F36-1390-4902-BB8E-4E4C474A4AF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2C590DA1-0450-4A30-9786-B55228C81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A2BA0C1-6DED-4D52-A584-08BBC0634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D059A2-919F-48F2-99D8-28DD03B89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539DB-26A9-4B51-B5DD-D8F6997C4DE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69C6D96-9384-4B95-BF33-2F715EFEE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2C1E7B8-7D76-4EF4-B893-1071C3510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AD95AA-7930-4ABE-9E89-68030967D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882AD-9E3C-4A42-831E-4CFC060DFA8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1B95C74-EADF-482C-AFAC-8A54E683F5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6473475-198D-4D6D-9B3D-9C8F5EE01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2D09D1-6212-4A74-846A-20588EFD0D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0C897-07C2-4E0C-B3CB-CF54236D21B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0473E451-58A3-4BDD-9EC7-E5A772A93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FDC70F7-28C8-4B43-9499-8C35B5293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D9D49F-D2AD-4101-AD0B-65E4496B26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BAAEF-3AC3-4FFA-AFA3-A2AF3D6038F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EF025B1-1A87-46AA-A8FA-2CEC9A12D2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A380C89-3879-4B1E-86D7-31FEF4EBF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9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2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278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3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66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58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26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9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C36DCF-DAA4-4E8E-B9FE-0120DF564D2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882651" y="228600"/>
            <a:ext cx="11106149" cy="579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244D5-C0CD-4E26-9D15-F479F25E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E46FB-2BB2-4EA7-8297-D86CD8D9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9921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AC3E7-9B24-41D3-A58F-57B06C43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992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E878ABA-BC45-4769-9E43-583033F20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78076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7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5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2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7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8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77B0E7-B458-4EC5-AB89-9529DF8B838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00AB3-E790-474D-B2EE-E3CE43B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1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>
            <a:extLst>
              <a:ext uri="{FF2B5EF4-FFF2-40B4-BE49-F238E27FC236}">
                <a16:creationId xmlns:a16="http://schemas.microsoft.com/office/drawing/2014/main" id="{C675C242-9A7C-482F-A649-394F99E10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752601"/>
            <a:ext cx="6934200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latin typeface="Times New Roman" panose="02020603050405020304" pitchFamily="18" charset="0"/>
              </a:rPr>
              <a:t>Câu 1</a:t>
            </a:r>
            <a:r>
              <a:rPr lang="en-US" altLang="en-US" sz="2800">
                <a:latin typeface="Times New Roman" panose="02020603050405020304" pitchFamily="18" charset="0"/>
              </a:rPr>
              <a:t>: Chiếu một tia sáng từ môi trường trong suốt có chiết suất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 đến môi trường có chiết suất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. Góc tới là i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, góc giới hạn phản xạ toàn phần i</a:t>
            </a:r>
            <a:r>
              <a:rPr lang="en-US" altLang="en-US" sz="2800" baseline="-25000">
                <a:latin typeface="Times New Roman" panose="02020603050405020304" pitchFamily="18" charset="0"/>
              </a:rPr>
              <a:t>gh</a:t>
            </a:r>
            <a:r>
              <a:rPr lang="en-US" altLang="en-US" sz="2800">
                <a:latin typeface="Times New Roman" panose="02020603050405020304" pitchFamily="18" charset="0"/>
              </a:rPr>
              <a:t>. Điều kiện để có hiện tượng phản xạ toàn phần:</a:t>
            </a: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altLang="en-US" sz="2800">
                <a:latin typeface="Times New Roman" panose="02020603050405020304" pitchFamily="18" charset="0"/>
              </a:rPr>
              <a:t>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1 </a:t>
            </a:r>
            <a:r>
              <a:rPr lang="en-US" altLang="en-US" sz="2800">
                <a:latin typeface="Times New Roman" panose="02020603050405020304" pitchFamily="18" charset="0"/>
              </a:rPr>
              <a:t>&lt;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2 </a:t>
            </a:r>
            <a:r>
              <a:rPr lang="en-US" altLang="en-US" sz="2800">
                <a:latin typeface="Times New Roman" panose="02020603050405020304" pitchFamily="18" charset="0"/>
              </a:rPr>
              <a:t>và i</a:t>
            </a:r>
            <a:r>
              <a:rPr lang="en-US" altLang="en-US" sz="2800" baseline="-25000">
                <a:latin typeface="Times New Roman" panose="02020603050405020304" pitchFamily="18" charset="0"/>
              </a:rPr>
              <a:t>1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2800">
                <a:latin typeface="Times New Roman" panose="02020603050405020304" pitchFamily="18" charset="0"/>
              </a:rPr>
              <a:t> i</a:t>
            </a:r>
            <a:r>
              <a:rPr lang="en-US" altLang="en-US" sz="2800" baseline="-25000">
                <a:latin typeface="Times New Roman" panose="02020603050405020304" pitchFamily="18" charset="0"/>
              </a:rPr>
              <a:t>gh</a:t>
            </a: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altLang="en-US" sz="2800">
                <a:latin typeface="Times New Roman" panose="02020603050405020304" pitchFamily="18" charset="0"/>
              </a:rPr>
              <a:t>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1 </a:t>
            </a:r>
            <a:r>
              <a:rPr lang="en-US" altLang="en-US" sz="2800">
                <a:latin typeface="Times New Roman" panose="02020603050405020304" pitchFamily="18" charset="0"/>
              </a:rPr>
              <a:t>&gt;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 và i</a:t>
            </a:r>
            <a:r>
              <a:rPr lang="en-US" altLang="en-US" sz="2800" baseline="-25000">
                <a:latin typeface="Times New Roman" panose="02020603050405020304" pitchFamily="18" charset="0"/>
              </a:rPr>
              <a:t>1 </a:t>
            </a:r>
            <a:r>
              <a:rPr lang="en-US" altLang="en-US">
                <a:latin typeface="Times New Roman" panose="02020603050405020304" pitchFamily="18" charset="0"/>
              </a:rPr>
              <a:t>≥</a:t>
            </a:r>
            <a:r>
              <a:rPr lang="en-US" altLang="en-US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i</a:t>
            </a:r>
            <a:r>
              <a:rPr lang="en-US" altLang="en-US" sz="2800" baseline="-25000">
                <a:latin typeface="Times New Roman" panose="02020603050405020304" pitchFamily="18" charset="0"/>
              </a:rPr>
              <a:t>gh</a:t>
            </a: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altLang="en-US" sz="2800">
                <a:latin typeface="Times New Roman" panose="02020603050405020304" pitchFamily="18" charset="0"/>
              </a:rPr>
              <a:t>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1</a:t>
            </a:r>
            <a:r>
              <a:rPr lang="en-US" altLang="en-US" sz="2800">
                <a:latin typeface="Times New Roman" panose="02020603050405020304" pitchFamily="18" charset="0"/>
              </a:rPr>
              <a:t>&gt;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 và i</a:t>
            </a:r>
            <a:r>
              <a:rPr lang="en-US" altLang="en-US" sz="2800" baseline="-25000">
                <a:latin typeface="Times New Roman" panose="02020603050405020304" pitchFamily="18" charset="0"/>
              </a:rPr>
              <a:t>1 </a:t>
            </a:r>
            <a:r>
              <a:rPr lang="en-US" altLang="en-US">
                <a:latin typeface="Times New Roman" panose="02020603050405020304" pitchFamily="18" charset="0"/>
              </a:rPr>
              <a:t>≥</a:t>
            </a:r>
            <a:r>
              <a:rPr lang="en-US" altLang="en-US" sz="2800">
                <a:latin typeface="Times New Roman" panose="02020603050405020304" pitchFamily="18" charset="0"/>
              </a:rPr>
              <a:t> i</a:t>
            </a:r>
            <a:r>
              <a:rPr lang="en-US" altLang="en-US" sz="2800" baseline="-25000">
                <a:latin typeface="Times New Roman" panose="02020603050405020304" pitchFamily="18" charset="0"/>
              </a:rPr>
              <a:t>gh</a:t>
            </a:r>
          </a:p>
          <a:p>
            <a:pPr>
              <a:spcBef>
                <a:spcPct val="50000"/>
              </a:spcBef>
              <a:buFontTx/>
              <a:buAutoNum type="alphaUcPeriod"/>
            </a:pPr>
            <a:r>
              <a:rPr lang="en-US" altLang="en-US" sz="2800">
                <a:latin typeface="Times New Roman" panose="02020603050405020304" pitchFamily="18" charset="0"/>
              </a:rPr>
              <a:t>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1 </a:t>
            </a:r>
            <a:r>
              <a:rPr lang="en-US" altLang="en-US" sz="2800">
                <a:latin typeface="Times New Roman" panose="02020603050405020304" pitchFamily="18" charset="0"/>
              </a:rPr>
              <a:t>&lt; n</a:t>
            </a:r>
            <a:r>
              <a:rPr lang="en-US" altLang="en-US" sz="2800" baseline="-25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 và i</a:t>
            </a:r>
            <a:r>
              <a:rPr lang="en-US" altLang="en-US" sz="2800" baseline="-25000">
                <a:latin typeface="Times New Roman" panose="02020603050405020304" pitchFamily="18" charset="0"/>
              </a:rPr>
              <a:t>1 </a:t>
            </a:r>
            <a:r>
              <a:rPr lang="en-US" altLang="en-US">
                <a:latin typeface="Times New Roman" panose="02020603050405020304" pitchFamily="18" charset="0"/>
              </a:rPr>
              <a:t>&lt;</a:t>
            </a:r>
            <a:r>
              <a:rPr lang="en-US" altLang="en-US" sz="2800">
                <a:latin typeface="Times New Roman" panose="02020603050405020304" pitchFamily="18" charset="0"/>
              </a:rPr>
              <a:t> i</a:t>
            </a:r>
            <a:r>
              <a:rPr lang="en-US" altLang="en-US" sz="2800" baseline="-25000">
                <a:latin typeface="Times New Roman" panose="02020603050405020304" pitchFamily="18" charset="0"/>
              </a:rPr>
              <a:t>gh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5715" name="Oval 3">
            <a:extLst>
              <a:ext uri="{FF2B5EF4-FFF2-40B4-BE49-F238E27FC236}">
                <a16:creationId xmlns:a16="http://schemas.microsoft.com/office/drawing/2014/main" id="{DE2B3784-8C54-4110-98F2-AC182B53D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00600"/>
            <a:ext cx="533400" cy="457200"/>
          </a:xfrm>
          <a:prstGeom prst="ellipse">
            <a:avLst/>
          </a:prstGeom>
          <a:noFill/>
          <a:ln w="3175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5716" name="Group 4">
            <a:extLst>
              <a:ext uri="{FF2B5EF4-FFF2-40B4-BE49-F238E27FC236}">
                <a16:creationId xmlns:a16="http://schemas.microsoft.com/office/drawing/2014/main" id="{390AB02E-6F77-4487-B89D-1D68D7C51DC5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0"/>
            <a:ext cx="7467600" cy="1600200"/>
            <a:chOff x="1008" y="0"/>
            <a:chExt cx="4704" cy="1008"/>
          </a:xfrm>
        </p:grpSpPr>
        <p:sp>
          <p:nvSpPr>
            <p:cNvPr id="115717" name="AutoShape 5">
              <a:extLst>
                <a:ext uri="{FF2B5EF4-FFF2-40B4-BE49-F238E27FC236}">
                  <a16:creationId xmlns:a16="http://schemas.microsoft.com/office/drawing/2014/main" id="{998BB8E1-3CA4-45BB-8587-62410ECF6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0"/>
              <a:ext cx="4704" cy="1008"/>
            </a:xfrm>
            <a:prstGeom prst="ribbon">
              <a:avLst>
                <a:gd name="adj1" fmla="val 20588"/>
                <a:gd name="adj2" fmla="val 7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18" name="Text Box 6">
              <a:extLst>
                <a:ext uri="{FF2B5EF4-FFF2-40B4-BE49-F238E27FC236}">
                  <a16:creationId xmlns:a16="http://schemas.microsoft.com/office/drawing/2014/main" id="{C284F477-33CA-48CD-A9B0-1BF63B82E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84"/>
              <a:ext cx="36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KIỂM TRA KIẾN THỨC CŨ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7">
            <a:extLst>
              <a:ext uri="{FF2B5EF4-FFF2-40B4-BE49-F238E27FC236}">
                <a16:creationId xmlns:a16="http://schemas.microsoft.com/office/drawing/2014/main" id="{94D464F6-5507-45AA-BDA6-0D883CACD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116139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/>
              <a:t>I-CẤU TẠO CỦA LĂNG KÍNH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03949D2C-915B-4A0A-A630-8218F1C02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97225"/>
            <a:ext cx="1981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Times New Roman" panose="02020603050405020304" pitchFamily="18" charset="0"/>
              </a:rPr>
              <a:t>II- ĐƯỜNG TRUYỀN </a:t>
            </a:r>
          </a:p>
          <a:p>
            <a:r>
              <a:rPr lang="en-US" altLang="en-US" sz="1600" b="1">
                <a:latin typeface="Times New Roman" panose="02020603050405020304" pitchFamily="18" charset="0"/>
              </a:rPr>
              <a:t>CỦA TIA SÁNG QUA LĂNG  KÍNH</a:t>
            </a:r>
          </a:p>
        </p:txBody>
      </p:sp>
      <p:sp>
        <p:nvSpPr>
          <p:cNvPr id="22543" name="Text Box 15">
            <a:extLst>
              <a:ext uri="{FF2B5EF4-FFF2-40B4-BE49-F238E27FC236}">
                <a16:creationId xmlns:a16="http://schemas.microsoft.com/office/drawing/2014/main" id="{5C655424-2396-4945-8FB2-900B18705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81201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u="sng"/>
              <a:t>1. Tác dụng tán sắc ánh sáng trắng</a:t>
            </a:r>
          </a:p>
        </p:txBody>
      </p:sp>
      <p:grpSp>
        <p:nvGrpSpPr>
          <p:cNvPr id="22556" name="Group 28">
            <a:extLst>
              <a:ext uri="{FF2B5EF4-FFF2-40B4-BE49-F238E27FC236}">
                <a16:creationId xmlns:a16="http://schemas.microsoft.com/office/drawing/2014/main" id="{C8F8BAD8-C4C6-4614-9318-D78912A06F37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76200"/>
            <a:ext cx="6477000" cy="1143000"/>
            <a:chOff x="1440" y="48"/>
            <a:chExt cx="4080" cy="720"/>
          </a:xfrm>
        </p:grpSpPr>
        <p:sp>
          <p:nvSpPr>
            <p:cNvPr id="22557" name="WordArt 29">
              <a:extLst>
                <a:ext uri="{FF2B5EF4-FFF2-40B4-BE49-F238E27FC236}">
                  <a16:creationId xmlns:a16="http://schemas.microsoft.com/office/drawing/2014/main" id="{1A848908-F9E4-46D1-9F12-31C8EE0ADEF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36" y="48"/>
              <a:ext cx="2784" cy="72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cs typeface="Times New Roman" panose="02020603050405020304" pitchFamily="18" charset="0"/>
                </a:rPr>
                <a:t>LĂNG KÍNH</a:t>
              </a:r>
            </a:p>
          </p:txBody>
        </p:sp>
        <p:sp>
          <p:nvSpPr>
            <p:cNvPr id="22558" name="Text Box 30">
              <a:extLst>
                <a:ext uri="{FF2B5EF4-FFF2-40B4-BE49-F238E27FC236}">
                  <a16:creationId xmlns:a16="http://schemas.microsoft.com/office/drawing/2014/main" id="{FC90644C-BF7D-4947-9D8C-6BA2E5E32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"/>
              <a:ext cx="13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b="1" u="sng"/>
                <a:t>Bài 28</a:t>
              </a:r>
              <a:r>
                <a:rPr lang="en-US" altLang="en-US" sz="4000" b="1" u="sng">
                  <a:latin typeface=".VnArabia" panose="020B7200000000000000" pitchFamily="34" charset="0"/>
                </a:rPr>
                <a:t>  :                </a:t>
              </a:r>
            </a:p>
          </p:txBody>
        </p:sp>
      </p:grpSp>
      <p:sp>
        <p:nvSpPr>
          <p:cNvPr id="22562" name="Text Box 34">
            <a:extLst>
              <a:ext uri="{FF2B5EF4-FFF2-40B4-BE49-F238E27FC236}">
                <a16:creationId xmlns:a16="http://schemas.microsoft.com/office/drawing/2014/main" id="{1CBF976F-33FD-4B91-BCAB-2C357B0F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95400"/>
            <a:ext cx="754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u="sng"/>
              <a:t>II-ĐƯỜNG TRUYỀN CỦA TIA SÁNG QUA LĂNG KÍNH</a:t>
            </a:r>
          </a:p>
        </p:txBody>
      </p:sp>
      <p:pic>
        <p:nvPicPr>
          <p:cNvPr id="22566" name="Picture 38" descr="prism">
            <a:extLst>
              <a:ext uri="{FF2B5EF4-FFF2-40B4-BE49-F238E27FC236}">
                <a16:creationId xmlns:a16="http://schemas.microsoft.com/office/drawing/2014/main" id="{D5DA4844-1EDC-42FF-83B6-9C49C248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0"/>
          <a:stretch>
            <a:fillRect/>
          </a:stretch>
        </p:blipFill>
        <p:spPr bwMode="auto">
          <a:xfrm>
            <a:off x="3276600" y="2667000"/>
            <a:ext cx="72517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8">
            <a:extLst>
              <a:ext uri="{FF2B5EF4-FFF2-40B4-BE49-F238E27FC236}">
                <a16:creationId xmlns:a16="http://schemas.microsoft.com/office/drawing/2014/main" id="{59D46686-355A-41E4-957D-407918B17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68625"/>
            <a:ext cx="1981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Times New Roman" panose="02020603050405020304" pitchFamily="18" charset="0"/>
              </a:rPr>
              <a:t>II- ĐƯỜNG TRUYỀN </a:t>
            </a:r>
          </a:p>
          <a:p>
            <a:r>
              <a:rPr lang="en-US" altLang="en-US" sz="1600" b="1">
                <a:latin typeface="Times New Roman" panose="02020603050405020304" pitchFamily="18" charset="0"/>
              </a:rPr>
              <a:t>CỦA TIA SÁNG QUA LĂNG  KÍNH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id="{5FAFA89A-C19F-48DA-9419-6D5A5CE46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87451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u="sng"/>
              <a:t>2. Đường truyền của tia sáng qua lăng kính</a:t>
            </a:r>
          </a:p>
        </p:txBody>
      </p:sp>
      <p:grpSp>
        <p:nvGrpSpPr>
          <p:cNvPr id="23590" name="Group 38">
            <a:extLst>
              <a:ext uri="{FF2B5EF4-FFF2-40B4-BE49-F238E27FC236}">
                <a16:creationId xmlns:a16="http://schemas.microsoft.com/office/drawing/2014/main" id="{6732E3F8-90E1-4791-A7DC-AF45E841636C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76200"/>
            <a:ext cx="6477000" cy="1143000"/>
            <a:chOff x="1440" y="48"/>
            <a:chExt cx="4080" cy="720"/>
          </a:xfrm>
        </p:grpSpPr>
        <p:sp>
          <p:nvSpPr>
            <p:cNvPr id="23591" name="WordArt 39">
              <a:extLst>
                <a:ext uri="{FF2B5EF4-FFF2-40B4-BE49-F238E27FC236}">
                  <a16:creationId xmlns:a16="http://schemas.microsoft.com/office/drawing/2014/main" id="{788885CD-4B9F-4BCD-8D27-07DC70B1FAA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36" y="48"/>
              <a:ext cx="2784" cy="72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cs typeface="Times New Roman" panose="02020603050405020304" pitchFamily="18" charset="0"/>
                </a:rPr>
                <a:t>LĂNG KÍNH</a:t>
              </a:r>
            </a:p>
          </p:txBody>
        </p:sp>
        <p:sp>
          <p:nvSpPr>
            <p:cNvPr id="23592" name="Text Box 40">
              <a:extLst>
                <a:ext uri="{FF2B5EF4-FFF2-40B4-BE49-F238E27FC236}">
                  <a16:creationId xmlns:a16="http://schemas.microsoft.com/office/drawing/2014/main" id="{1CDECECF-F9C4-41DB-AB99-82E8FD5A5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"/>
              <a:ext cx="13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b="1" u="sng"/>
                <a:t>Bài 28</a:t>
              </a:r>
              <a:r>
                <a:rPr lang="en-US" altLang="en-US" sz="4000" b="1" u="sng">
                  <a:latin typeface=".VnArabia" panose="020B7200000000000000" pitchFamily="34" charset="0"/>
                </a:rPr>
                <a:t>  :                </a:t>
              </a:r>
            </a:p>
          </p:txBody>
        </p:sp>
      </p:grpSp>
      <p:grpSp>
        <p:nvGrpSpPr>
          <p:cNvPr id="23601" name="Group 49">
            <a:extLst>
              <a:ext uri="{FF2B5EF4-FFF2-40B4-BE49-F238E27FC236}">
                <a16:creationId xmlns:a16="http://schemas.microsoft.com/office/drawing/2014/main" id="{43AD9C33-69F2-462A-8667-836FA69D94A2}"/>
              </a:ext>
            </a:extLst>
          </p:cNvPr>
          <p:cNvGrpSpPr>
            <a:grpSpLocks/>
          </p:cNvGrpSpPr>
          <p:nvPr/>
        </p:nvGrpSpPr>
        <p:grpSpPr bwMode="auto">
          <a:xfrm>
            <a:off x="8381997" y="4572006"/>
            <a:ext cx="812800" cy="430213"/>
            <a:chOff x="3550" y="2704"/>
            <a:chExt cx="512" cy="271"/>
          </a:xfrm>
        </p:grpSpPr>
        <p:grpSp>
          <p:nvGrpSpPr>
            <p:cNvPr id="23602" name="Group 50">
              <a:extLst>
                <a:ext uri="{FF2B5EF4-FFF2-40B4-BE49-F238E27FC236}">
                  <a16:creationId xmlns:a16="http://schemas.microsoft.com/office/drawing/2014/main" id="{FCD6A0E9-351E-4FF0-9E22-4652B1B72D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" y="2802"/>
              <a:ext cx="316" cy="173"/>
              <a:chOff x="3562" y="2802"/>
              <a:chExt cx="316" cy="173"/>
            </a:xfrm>
          </p:grpSpPr>
          <p:sp>
            <p:nvSpPr>
              <p:cNvPr id="23603" name="Arc 51">
                <a:extLst>
                  <a:ext uri="{FF2B5EF4-FFF2-40B4-BE49-F238E27FC236}">
                    <a16:creationId xmlns:a16="http://schemas.microsoft.com/office/drawing/2014/main" id="{B2800397-83D4-4148-96DF-D5CDF813D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2802"/>
                <a:ext cx="273" cy="173"/>
              </a:xfrm>
              <a:custGeom>
                <a:avLst/>
                <a:gdLst>
                  <a:gd name="G0" fmla="+- 0 0 0"/>
                  <a:gd name="G1" fmla="+- 6746 0 0"/>
                  <a:gd name="G2" fmla="+- 21600 0 0"/>
                  <a:gd name="T0" fmla="*/ 20520 w 21600"/>
                  <a:gd name="T1" fmla="*/ 0 h 13811"/>
                  <a:gd name="T2" fmla="*/ 20412 w 21600"/>
                  <a:gd name="T3" fmla="*/ 13811 h 13811"/>
                  <a:gd name="T4" fmla="*/ 0 w 21600"/>
                  <a:gd name="T5" fmla="*/ 6746 h 13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3811" fill="none" extrusionOk="0">
                    <a:moveTo>
                      <a:pt x="20519" y="0"/>
                    </a:moveTo>
                    <a:cubicBezTo>
                      <a:pt x="21235" y="2177"/>
                      <a:pt x="21600" y="4454"/>
                      <a:pt x="21600" y="6746"/>
                    </a:cubicBezTo>
                    <a:cubicBezTo>
                      <a:pt x="21600" y="9150"/>
                      <a:pt x="21198" y="11538"/>
                      <a:pt x="20411" y="13810"/>
                    </a:cubicBezTo>
                  </a:path>
                  <a:path w="21600" h="13811" stroke="0" extrusionOk="0">
                    <a:moveTo>
                      <a:pt x="20519" y="0"/>
                    </a:moveTo>
                    <a:cubicBezTo>
                      <a:pt x="21235" y="2177"/>
                      <a:pt x="21600" y="4454"/>
                      <a:pt x="21600" y="6746"/>
                    </a:cubicBezTo>
                    <a:cubicBezTo>
                      <a:pt x="21600" y="9150"/>
                      <a:pt x="21198" y="11538"/>
                      <a:pt x="20411" y="13810"/>
                    </a:cubicBezTo>
                    <a:lnTo>
                      <a:pt x="0" y="6746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4" name="Line 52">
                <a:extLst>
                  <a:ext uri="{FF2B5EF4-FFF2-40B4-BE49-F238E27FC236}">
                    <a16:creationId xmlns:a16="http://schemas.microsoft.com/office/drawing/2014/main" id="{E974B922-BF83-4BF3-B053-BF9A0122C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" y="2886"/>
                <a:ext cx="9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05" name="Text Box 53">
              <a:extLst>
                <a:ext uri="{FF2B5EF4-FFF2-40B4-BE49-F238E27FC236}">
                  <a16:creationId xmlns:a16="http://schemas.microsoft.com/office/drawing/2014/main" id="{2686B872-19C2-4007-9C52-ACAE2CC0C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5" y="2704"/>
              <a:ext cx="20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i</a:t>
              </a:r>
              <a:r>
                <a:rPr lang="en-US" altLang="en-US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2</a:t>
              </a:r>
            </a:p>
          </p:txBody>
        </p:sp>
      </p:grpSp>
      <p:sp>
        <p:nvSpPr>
          <p:cNvPr id="23606" name="AutoShape 54">
            <a:extLst>
              <a:ext uri="{FF2B5EF4-FFF2-40B4-BE49-F238E27FC236}">
                <a16:creationId xmlns:a16="http://schemas.microsoft.com/office/drawing/2014/main" id="{232152D5-F033-4B52-868F-427577214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209800"/>
            <a:ext cx="5181600" cy="4114800"/>
          </a:xfrm>
          <a:prstGeom prst="flowChartExtra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Line 55">
            <a:extLst>
              <a:ext uri="{FF2B5EF4-FFF2-40B4-BE49-F238E27FC236}">
                <a16:creationId xmlns:a16="http://schemas.microsoft.com/office/drawing/2014/main" id="{DE4B65AE-3498-49A9-88F9-AAB96AD41FD0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4953000" y="3276600"/>
            <a:ext cx="1676400" cy="2895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Line 56">
            <a:extLst>
              <a:ext uri="{FF2B5EF4-FFF2-40B4-BE49-F238E27FC236}">
                <a16:creationId xmlns:a16="http://schemas.microsoft.com/office/drawing/2014/main" id="{DEFE056E-8407-4BEE-8EAF-3EF9321079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2946400"/>
            <a:ext cx="4419600" cy="15557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9" name="Line 57">
            <a:extLst>
              <a:ext uri="{FF2B5EF4-FFF2-40B4-BE49-F238E27FC236}">
                <a16:creationId xmlns:a16="http://schemas.microsoft.com/office/drawing/2014/main" id="{228A0DC9-51F9-4301-9785-2A2C5D2E0791}"/>
              </a:ext>
            </a:extLst>
          </p:cNvPr>
          <p:cNvSpPr>
            <a:spLocks noChangeShapeType="1"/>
          </p:cNvSpPr>
          <p:nvPr/>
        </p:nvSpPr>
        <p:spPr bwMode="auto">
          <a:xfrm rot="1218912">
            <a:off x="6815139" y="4419600"/>
            <a:ext cx="1601787" cy="1143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10" name="Group 58">
            <a:extLst>
              <a:ext uri="{FF2B5EF4-FFF2-40B4-BE49-F238E27FC236}">
                <a16:creationId xmlns:a16="http://schemas.microsoft.com/office/drawing/2014/main" id="{BD6F5A3C-9EB8-4B47-9857-5BAA50A1A75C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343401"/>
            <a:ext cx="3262894" cy="708025"/>
            <a:chOff x="1901" y="2578"/>
            <a:chExt cx="1824" cy="446"/>
          </a:xfrm>
        </p:grpSpPr>
        <p:grpSp>
          <p:nvGrpSpPr>
            <p:cNvPr id="23611" name="Group 59">
              <a:extLst>
                <a:ext uri="{FF2B5EF4-FFF2-40B4-BE49-F238E27FC236}">
                  <a16:creationId xmlns:a16="http://schemas.microsoft.com/office/drawing/2014/main" id="{FA5B3B39-124A-478A-917D-B807F5CAED65}"/>
                </a:ext>
              </a:extLst>
            </p:cNvPr>
            <p:cNvGrpSpPr>
              <a:grpSpLocks/>
            </p:cNvGrpSpPr>
            <p:nvPr/>
          </p:nvGrpSpPr>
          <p:grpSpPr bwMode="auto">
            <a:xfrm rot="1218912">
              <a:off x="1901" y="2578"/>
              <a:ext cx="1711" cy="446"/>
              <a:chOff x="431" y="2704"/>
              <a:chExt cx="1496" cy="499"/>
            </a:xfrm>
          </p:grpSpPr>
          <p:sp>
            <p:nvSpPr>
              <p:cNvPr id="23612" name="Line 60">
                <a:extLst>
                  <a:ext uri="{FF2B5EF4-FFF2-40B4-BE49-F238E27FC236}">
                    <a16:creationId xmlns:a16="http://schemas.microsoft.com/office/drawing/2014/main" id="{CF3DF1D9-2BC0-450B-B506-956B6D3CB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" y="2704"/>
                <a:ext cx="1496" cy="4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3" name="Line 61">
                <a:extLst>
                  <a:ext uri="{FF2B5EF4-FFF2-40B4-BE49-F238E27FC236}">
                    <a16:creationId xmlns:a16="http://schemas.microsoft.com/office/drawing/2014/main" id="{709241BB-4C5E-4A62-9167-CB59C65B5E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1" y="2931"/>
                <a:ext cx="136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14" name="Text Box 62">
              <a:extLst>
                <a:ext uri="{FF2B5EF4-FFF2-40B4-BE49-F238E27FC236}">
                  <a16:creationId xmlns:a16="http://schemas.microsoft.com/office/drawing/2014/main" id="{CD9E9D2E-64B2-45D5-B50C-BBFF2CEF7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614"/>
              <a:ext cx="17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J</a:t>
              </a:r>
            </a:p>
          </p:txBody>
        </p:sp>
      </p:grpSp>
      <p:sp>
        <p:nvSpPr>
          <p:cNvPr id="23620" name="Text Box 68">
            <a:extLst>
              <a:ext uri="{FF2B5EF4-FFF2-40B4-BE49-F238E27FC236}">
                <a16:creationId xmlns:a16="http://schemas.microsoft.com/office/drawing/2014/main" id="{8208B711-B5A3-46E8-A99B-AC2A9DDF0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876" y="4724400"/>
            <a:ext cx="348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vo" pitchFamily="2" charset="0"/>
              </a:rPr>
              <a:t>r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vo" pitchFamily="2" charset="0"/>
              </a:rPr>
              <a:t>2</a:t>
            </a:r>
          </a:p>
        </p:txBody>
      </p:sp>
      <p:grpSp>
        <p:nvGrpSpPr>
          <p:cNvPr id="23621" name="Group 69">
            <a:extLst>
              <a:ext uri="{FF2B5EF4-FFF2-40B4-BE49-F238E27FC236}">
                <a16:creationId xmlns:a16="http://schemas.microsoft.com/office/drawing/2014/main" id="{0CB2D99E-F490-4258-9675-3BB5419E271F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572006"/>
            <a:ext cx="909638" cy="369888"/>
            <a:chOff x="1945" y="2704"/>
            <a:chExt cx="573" cy="233"/>
          </a:xfrm>
        </p:grpSpPr>
        <p:grpSp>
          <p:nvGrpSpPr>
            <p:cNvPr id="23622" name="Group 70">
              <a:extLst>
                <a:ext uri="{FF2B5EF4-FFF2-40B4-BE49-F238E27FC236}">
                  <a16:creationId xmlns:a16="http://schemas.microsoft.com/office/drawing/2014/main" id="{7B982F51-4AA6-4CA3-8BDB-9AEFFA11C0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5" y="2722"/>
              <a:ext cx="273" cy="156"/>
              <a:chOff x="1945" y="2722"/>
              <a:chExt cx="273" cy="156"/>
            </a:xfrm>
          </p:grpSpPr>
          <p:sp>
            <p:nvSpPr>
              <p:cNvPr id="23623" name="Arc 71">
                <a:extLst>
                  <a:ext uri="{FF2B5EF4-FFF2-40B4-BE49-F238E27FC236}">
                    <a16:creationId xmlns:a16="http://schemas.microsoft.com/office/drawing/2014/main" id="{C0645417-0315-4035-9441-5FA566E3E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" y="2722"/>
                <a:ext cx="244" cy="13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58 w 21558"/>
                  <a:gd name="T1" fmla="*/ 1350 h 12331"/>
                  <a:gd name="T2" fmla="*/ 17734 w 21558"/>
                  <a:gd name="T3" fmla="*/ 12331 h 12331"/>
                  <a:gd name="T4" fmla="*/ 0 w 21558"/>
                  <a:gd name="T5" fmla="*/ 0 h 12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8" h="12331" fill="none" extrusionOk="0">
                    <a:moveTo>
                      <a:pt x="21557" y="1349"/>
                    </a:moveTo>
                    <a:cubicBezTo>
                      <a:pt x="21310" y="5291"/>
                      <a:pt x="19988" y="9089"/>
                      <a:pt x="17734" y="12331"/>
                    </a:cubicBezTo>
                  </a:path>
                  <a:path w="21558" h="12331" stroke="0" extrusionOk="0">
                    <a:moveTo>
                      <a:pt x="21557" y="1349"/>
                    </a:moveTo>
                    <a:cubicBezTo>
                      <a:pt x="21310" y="5291"/>
                      <a:pt x="19988" y="9089"/>
                      <a:pt x="17734" y="1233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4" name="Arc 72">
                <a:extLst>
                  <a:ext uri="{FF2B5EF4-FFF2-40B4-BE49-F238E27FC236}">
                    <a16:creationId xmlns:a16="http://schemas.microsoft.com/office/drawing/2014/main" id="{BF0FAE9F-A5B6-4192-A2BB-48616DD63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" y="2734"/>
                <a:ext cx="272" cy="14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558 w 21558"/>
                  <a:gd name="T1" fmla="*/ 1350 h 11436"/>
                  <a:gd name="T2" fmla="*/ 18324 w 21558"/>
                  <a:gd name="T3" fmla="*/ 11436 h 11436"/>
                  <a:gd name="T4" fmla="*/ 0 w 21558"/>
                  <a:gd name="T5" fmla="*/ 0 h 1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58" h="11436" fill="none" extrusionOk="0">
                    <a:moveTo>
                      <a:pt x="21557" y="1349"/>
                    </a:moveTo>
                    <a:cubicBezTo>
                      <a:pt x="21333" y="4928"/>
                      <a:pt x="20222" y="8394"/>
                      <a:pt x="18324" y="11436"/>
                    </a:cubicBezTo>
                  </a:path>
                  <a:path w="21558" h="11436" stroke="0" extrusionOk="0">
                    <a:moveTo>
                      <a:pt x="21557" y="1349"/>
                    </a:moveTo>
                    <a:cubicBezTo>
                      <a:pt x="21333" y="4928"/>
                      <a:pt x="20222" y="8394"/>
                      <a:pt x="18324" y="11436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25" name="Text Box 73">
              <a:extLst>
                <a:ext uri="{FF2B5EF4-FFF2-40B4-BE49-F238E27FC236}">
                  <a16:creationId xmlns:a16="http://schemas.microsoft.com/office/drawing/2014/main" id="{C9F4934A-E999-4776-B57B-BEBCE0F72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" y="2704"/>
              <a:ext cx="2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r</a:t>
              </a:r>
              <a:r>
                <a:rPr lang="en-US" altLang="en-US" b="1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1</a:t>
              </a:r>
            </a:p>
          </p:txBody>
        </p:sp>
      </p:grpSp>
      <p:sp>
        <p:nvSpPr>
          <p:cNvPr id="23631" name="Text Box 79">
            <a:extLst>
              <a:ext uri="{FF2B5EF4-FFF2-40B4-BE49-F238E27FC236}">
                <a16:creationId xmlns:a16="http://schemas.microsoft.com/office/drawing/2014/main" id="{EB8BE56D-C591-417D-8D4D-DBE5F73EFC6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9753600" y="403860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NI-Avo" pitchFamily="2" charset="0"/>
              </a:rPr>
              <a:t>D</a:t>
            </a:r>
          </a:p>
        </p:txBody>
      </p:sp>
      <p:sp>
        <p:nvSpPr>
          <p:cNvPr id="23632" name="Text Box 80">
            <a:extLst>
              <a:ext uri="{FF2B5EF4-FFF2-40B4-BE49-F238E27FC236}">
                <a16:creationId xmlns:a16="http://schemas.microsoft.com/office/drawing/2014/main" id="{58BAAC42-25D1-49CC-8184-0B0AD152D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17526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latin typeface="Arial" panose="020B0604020202020204" pitchFamily="34" charset="0"/>
              </a:rPr>
              <a:t>A</a:t>
            </a:r>
          </a:p>
        </p:txBody>
      </p:sp>
      <p:grpSp>
        <p:nvGrpSpPr>
          <p:cNvPr id="23633" name="Group 81">
            <a:extLst>
              <a:ext uri="{FF2B5EF4-FFF2-40B4-BE49-F238E27FC236}">
                <a16:creationId xmlns:a16="http://schemas.microsoft.com/office/drawing/2014/main" id="{D7E33090-7BFA-4D22-BFD1-5C466635AD08}"/>
              </a:ext>
            </a:extLst>
          </p:cNvPr>
          <p:cNvGrpSpPr>
            <a:grpSpLocks/>
          </p:cNvGrpSpPr>
          <p:nvPr/>
        </p:nvGrpSpPr>
        <p:grpSpPr bwMode="auto">
          <a:xfrm>
            <a:off x="2951444" y="3975100"/>
            <a:ext cx="2592107" cy="1695450"/>
            <a:chOff x="363" y="2387"/>
            <a:chExt cx="1607" cy="1068"/>
          </a:xfrm>
        </p:grpSpPr>
        <p:grpSp>
          <p:nvGrpSpPr>
            <p:cNvPr id="23634" name="Group 82">
              <a:extLst>
                <a:ext uri="{FF2B5EF4-FFF2-40B4-BE49-F238E27FC236}">
                  <a16:creationId xmlns:a16="http://schemas.microsoft.com/office/drawing/2014/main" id="{B832F0AC-78A5-4182-A439-2AE60E8FFD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" y="2715"/>
              <a:ext cx="1463" cy="488"/>
              <a:chOff x="431" y="2704"/>
              <a:chExt cx="1496" cy="499"/>
            </a:xfrm>
          </p:grpSpPr>
          <p:sp>
            <p:nvSpPr>
              <p:cNvPr id="23635" name="Line 83">
                <a:extLst>
                  <a:ext uri="{FF2B5EF4-FFF2-40B4-BE49-F238E27FC236}">
                    <a16:creationId xmlns:a16="http://schemas.microsoft.com/office/drawing/2014/main" id="{3B39A3D0-86B3-410A-AE8A-4EC249B6A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" y="2704"/>
                <a:ext cx="1496" cy="4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6" name="Line 84">
                <a:extLst>
                  <a:ext uri="{FF2B5EF4-FFF2-40B4-BE49-F238E27FC236}">
                    <a16:creationId xmlns:a16="http://schemas.microsoft.com/office/drawing/2014/main" id="{2CA3CD4F-2E85-400A-862F-36B9B763E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1" y="2931"/>
                <a:ext cx="136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37" name="Text Box 85">
              <a:extLst>
                <a:ext uri="{FF2B5EF4-FFF2-40B4-BE49-F238E27FC236}">
                  <a16:creationId xmlns:a16="http://schemas.microsoft.com/office/drawing/2014/main" id="{13F5BF49-9AD7-44E4-B982-FD745B86E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" y="3203"/>
              <a:ext cx="1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S</a:t>
              </a:r>
            </a:p>
          </p:txBody>
        </p:sp>
        <p:sp>
          <p:nvSpPr>
            <p:cNvPr id="23638" name="Text Box 86">
              <a:extLst>
                <a:ext uri="{FF2B5EF4-FFF2-40B4-BE49-F238E27FC236}">
                  <a16:creationId xmlns:a16="http://schemas.microsoft.com/office/drawing/2014/main" id="{8EED5C49-7B75-4ADE-8B3D-DDA2441A9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1" y="2387"/>
              <a:ext cx="1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I</a:t>
              </a:r>
            </a:p>
          </p:txBody>
        </p:sp>
      </p:grpSp>
      <p:sp>
        <p:nvSpPr>
          <p:cNvPr id="23639" name="Text Box 87">
            <a:extLst>
              <a:ext uri="{FF2B5EF4-FFF2-40B4-BE49-F238E27FC236}">
                <a16:creationId xmlns:a16="http://schemas.microsoft.com/office/drawing/2014/main" id="{5546A478-B464-4D34-A058-4C03FC1DA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536" y="5562600"/>
            <a:ext cx="7120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vo" pitchFamily="2" charset="0"/>
              </a:rPr>
              <a:t>n &gt;1</a:t>
            </a:r>
          </a:p>
        </p:txBody>
      </p:sp>
      <p:grpSp>
        <p:nvGrpSpPr>
          <p:cNvPr id="23640" name="Group 88">
            <a:extLst>
              <a:ext uri="{FF2B5EF4-FFF2-40B4-BE49-F238E27FC236}">
                <a16:creationId xmlns:a16="http://schemas.microsoft.com/office/drawing/2014/main" id="{A2C439A5-3E48-411F-9F7B-372DAF35085D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267200"/>
            <a:ext cx="2465388" cy="1627188"/>
            <a:chOff x="2779" y="2496"/>
            <a:chExt cx="1553" cy="1025"/>
          </a:xfrm>
        </p:grpSpPr>
        <p:sp>
          <p:nvSpPr>
            <p:cNvPr id="23641" name="Line 89">
              <a:extLst>
                <a:ext uri="{FF2B5EF4-FFF2-40B4-BE49-F238E27FC236}">
                  <a16:creationId xmlns:a16="http://schemas.microsoft.com/office/drawing/2014/main" id="{8D261FB3-4DDB-4D05-8C06-210ACAF090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223" y="2198"/>
              <a:ext cx="811" cy="140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Text Box 90">
              <a:extLst>
                <a:ext uri="{FF2B5EF4-FFF2-40B4-BE49-F238E27FC236}">
                  <a16:creationId xmlns:a16="http://schemas.microsoft.com/office/drawing/2014/main" id="{FF931F2F-2EDF-4368-9098-300635714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" y="3271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H</a:t>
              </a:r>
            </a:p>
          </p:txBody>
        </p:sp>
      </p:grpSp>
      <p:sp>
        <p:nvSpPr>
          <p:cNvPr id="23643" name="Text Box 91">
            <a:extLst>
              <a:ext uri="{FF2B5EF4-FFF2-40B4-BE49-F238E27FC236}">
                <a16:creationId xmlns:a16="http://schemas.microsoft.com/office/drawing/2014/main" id="{F4C61098-6E8B-4A5E-A241-41BF28D16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35814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K</a:t>
            </a:r>
          </a:p>
        </p:txBody>
      </p:sp>
      <p:grpSp>
        <p:nvGrpSpPr>
          <p:cNvPr id="23593" name="Group 41">
            <a:extLst>
              <a:ext uri="{FF2B5EF4-FFF2-40B4-BE49-F238E27FC236}">
                <a16:creationId xmlns:a16="http://schemas.microsoft.com/office/drawing/2014/main" id="{7DFB06B6-C3AC-4465-8EDF-5C5CAB3E1800}"/>
              </a:ext>
            </a:extLst>
          </p:cNvPr>
          <p:cNvGrpSpPr>
            <a:grpSpLocks/>
          </p:cNvGrpSpPr>
          <p:nvPr/>
        </p:nvGrpSpPr>
        <p:grpSpPr bwMode="auto">
          <a:xfrm>
            <a:off x="4495801" y="4191000"/>
            <a:ext cx="587375" cy="457200"/>
            <a:chOff x="1360" y="2536"/>
            <a:chExt cx="541" cy="244"/>
          </a:xfrm>
        </p:grpSpPr>
        <p:sp>
          <p:nvSpPr>
            <p:cNvPr id="23594" name="Arc 42">
              <a:extLst>
                <a:ext uri="{FF2B5EF4-FFF2-40B4-BE49-F238E27FC236}">
                  <a16:creationId xmlns:a16="http://schemas.microsoft.com/office/drawing/2014/main" id="{3F5DC836-98F9-4036-93D6-53EFC046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2587"/>
              <a:ext cx="244" cy="193"/>
            </a:xfrm>
            <a:custGeom>
              <a:avLst/>
              <a:gdLst>
                <a:gd name="G0" fmla="+- 21600 0 0"/>
                <a:gd name="G1" fmla="+- 9997 0 0"/>
                <a:gd name="G2" fmla="+- 21600 0 0"/>
                <a:gd name="T0" fmla="*/ 1203 w 21600"/>
                <a:gd name="T1" fmla="*/ 17105 h 17105"/>
                <a:gd name="T2" fmla="*/ 2453 w 21600"/>
                <a:gd name="T3" fmla="*/ 0 h 17105"/>
                <a:gd name="T4" fmla="*/ 21600 w 21600"/>
                <a:gd name="T5" fmla="*/ 9997 h 1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7105" fill="none" extrusionOk="0">
                  <a:moveTo>
                    <a:pt x="1203" y="17104"/>
                  </a:moveTo>
                  <a:cubicBezTo>
                    <a:pt x="406" y="14819"/>
                    <a:pt x="0" y="12416"/>
                    <a:pt x="0" y="9997"/>
                  </a:cubicBezTo>
                  <a:cubicBezTo>
                    <a:pt x="0" y="6515"/>
                    <a:pt x="841" y="3085"/>
                    <a:pt x="2452" y="-1"/>
                  </a:cubicBezTo>
                </a:path>
                <a:path w="21600" h="17105" stroke="0" extrusionOk="0">
                  <a:moveTo>
                    <a:pt x="1203" y="17104"/>
                  </a:moveTo>
                  <a:cubicBezTo>
                    <a:pt x="406" y="14819"/>
                    <a:pt x="0" y="12416"/>
                    <a:pt x="0" y="9997"/>
                  </a:cubicBezTo>
                  <a:cubicBezTo>
                    <a:pt x="0" y="6515"/>
                    <a:pt x="841" y="3085"/>
                    <a:pt x="2452" y="-1"/>
                  </a:cubicBezTo>
                  <a:lnTo>
                    <a:pt x="21600" y="99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Text Box 43">
              <a:extLst>
                <a:ext uri="{FF2B5EF4-FFF2-40B4-BE49-F238E27FC236}">
                  <a16:creationId xmlns:a16="http://schemas.microsoft.com/office/drawing/2014/main" id="{0682E551-6DA1-42D0-833C-372E78366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0" y="2536"/>
              <a:ext cx="351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i</a:t>
              </a:r>
              <a:r>
                <a:rPr lang="en-US" altLang="en-US" b="1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1</a:t>
              </a:r>
            </a:p>
          </p:txBody>
        </p:sp>
      </p:grpSp>
      <p:sp>
        <p:nvSpPr>
          <p:cNvPr id="23647" name="Freeform 95">
            <a:extLst>
              <a:ext uri="{FF2B5EF4-FFF2-40B4-BE49-F238E27FC236}">
                <a16:creationId xmlns:a16="http://schemas.microsoft.com/office/drawing/2014/main" id="{535F322A-ACC4-4A3B-83F1-9761FE747EAB}"/>
              </a:ext>
            </a:extLst>
          </p:cNvPr>
          <p:cNvSpPr>
            <a:spLocks/>
          </p:cNvSpPr>
          <p:nvPr/>
        </p:nvSpPr>
        <p:spPr bwMode="auto">
          <a:xfrm>
            <a:off x="4876800" y="4267200"/>
            <a:ext cx="165100" cy="304800"/>
          </a:xfrm>
          <a:custGeom>
            <a:avLst/>
            <a:gdLst>
              <a:gd name="T0" fmla="*/ 104 w 104"/>
              <a:gd name="T1" fmla="*/ 0 h 192"/>
              <a:gd name="T2" fmla="*/ 8 w 104"/>
              <a:gd name="T3" fmla="*/ 96 h 192"/>
              <a:gd name="T4" fmla="*/ 56 w 10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192">
                <a:moveTo>
                  <a:pt x="104" y="0"/>
                </a:moveTo>
                <a:cubicBezTo>
                  <a:pt x="60" y="32"/>
                  <a:pt x="16" y="64"/>
                  <a:pt x="8" y="96"/>
                </a:cubicBezTo>
                <a:cubicBezTo>
                  <a:pt x="0" y="128"/>
                  <a:pt x="48" y="176"/>
                  <a:pt x="56" y="192"/>
                </a:cubicBezTo>
              </a:path>
            </a:pathLst>
          </a:custGeom>
          <a:noFill/>
          <a:ln w="19050" cap="sq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652" name="Group 100">
            <a:extLst>
              <a:ext uri="{FF2B5EF4-FFF2-40B4-BE49-F238E27FC236}">
                <a16:creationId xmlns:a16="http://schemas.microsoft.com/office/drawing/2014/main" id="{EF6495C3-9C4D-48CA-8076-4764551A857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4876800"/>
            <a:ext cx="152400" cy="152400"/>
            <a:chOff x="1104" y="3696"/>
            <a:chExt cx="96" cy="96"/>
          </a:xfrm>
        </p:grpSpPr>
        <p:sp>
          <p:nvSpPr>
            <p:cNvPr id="23648" name="Freeform 96">
              <a:extLst>
                <a:ext uri="{FF2B5EF4-FFF2-40B4-BE49-F238E27FC236}">
                  <a16:creationId xmlns:a16="http://schemas.microsoft.com/office/drawing/2014/main" id="{46959D68-1641-4F17-9156-C4C5ED711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3696"/>
              <a:ext cx="48" cy="96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48 h 96"/>
                <a:gd name="T4" fmla="*/ 48 w 48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19050" cap="sq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97">
              <a:extLst>
                <a:ext uri="{FF2B5EF4-FFF2-40B4-BE49-F238E27FC236}">
                  <a16:creationId xmlns:a16="http://schemas.microsoft.com/office/drawing/2014/main" id="{629D71E0-D891-471E-8B56-60903BF4D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3696"/>
              <a:ext cx="48" cy="96"/>
            </a:xfrm>
            <a:custGeom>
              <a:avLst/>
              <a:gdLst>
                <a:gd name="T0" fmla="*/ 48 w 48"/>
                <a:gd name="T1" fmla="*/ 0 h 96"/>
                <a:gd name="T2" fmla="*/ 0 w 48"/>
                <a:gd name="T3" fmla="*/ 48 h 96"/>
                <a:gd name="T4" fmla="*/ 48 w 48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96">
                  <a:moveTo>
                    <a:pt x="48" y="0"/>
                  </a:moveTo>
                  <a:cubicBezTo>
                    <a:pt x="24" y="16"/>
                    <a:pt x="0" y="32"/>
                    <a:pt x="0" y="48"/>
                  </a:cubicBezTo>
                  <a:cubicBezTo>
                    <a:pt x="0" y="64"/>
                    <a:pt x="24" y="80"/>
                    <a:pt x="48" y="96"/>
                  </a:cubicBezTo>
                </a:path>
              </a:pathLst>
            </a:custGeom>
            <a:noFill/>
            <a:ln w="190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96" name="Group 44">
            <a:extLst>
              <a:ext uri="{FF2B5EF4-FFF2-40B4-BE49-F238E27FC236}">
                <a16:creationId xmlns:a16="http://schemas.microsoft.com/office/drawing/2014/main" id="{9D491623-6377-4E67-A754-4D443ACAEA52}"/>
              </a:ext>
            </a:extLst>
          </p:cNvPr>
          <p:cNvGrpSpPr>
            <a:grpSpLocks/>
          </p:cNvGrpSpPr>
          <p:nvPr/>
        </p:nvGrpSpPr>
        <p:grpSpPr bwMode="auto">
          <a:xfrm>
            <a:off x="8377239" y="5257801"/>
            <a:ext cx="2311400" cy="601663"/>
            <a:chOff x="3576" y="3122"/>
            <a:chExt cx="1456" cy="379"/>
          </a:xfrm>
        </p:grpSpPr>
        <p:grpSp>
          <p:nvGrpSpPr>
            <p:cNvPr id="23597" name="Group 45">
              <a:extLst>
                <a:ext uri="{FF2B5EF4-FFF2-40B4-BE49-F238E27FC236}">
                  <a16:creationId xmlns:a16="http://schemas.microsoft.com/office/drawing/2014/main" id="{7B9CB080-CF10-47B5-8CC6-A818F4B384CD}"/>
                </a:ext>
              </a:extLst>
            </p:cNvPr>
            <p:cNvGrpSpPr>
              <a:grpSpLocks/>
            </p:cNvGrpSpPr>
            <p:nvPr/>
          </p:nvGrpSpPr>
          <p:grpSpPr bwMode="auto">
            <a:xfrm rot="1218912" flipV="1">
              <a:off x="3576" y="3122"/>
              <a:ext cx="1361" cy="98"/>
              <a:chOff x="431" y="2704"/>
              <a:chExt cx="1496" cy="499"/>
            </a:xfrm>
          </p:grpSpPr>
          <p:sp>
            <p:nvSpPr>
              <p:cNvPr id="23598" name="Line 46">
                <a:extLst>
                  <a:ext uri="{FF2B5EF4-FFF2-40B4-BE49-F238E27FC236}">
                    <a16:creationId xmlns:a16="http://schemas.microsoft.com/office/drawing/2014/main" id="{50C07CD1-A491-49D2-AB6E-68333C654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" y="2704"/>
                <a:ext cx="1496" cy="49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Line 47">
                <a:extLst>
                  <a:ext uri="{FF2B5EF4-FFF2-40B4-BE49-F238E27FC236}">
                    <a16:creationId xmlns:a16="http://schemas.microsoft.com/office/drawing/2014/main" id="{244D002C-19CF-47A4-B222-C004425DA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1" y="2931"/>
                <a:ext cx="136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00" name="Text Box 48">
              <a:extLst>
                <a:ext uri="{FF2B5EF4-FFF2-40B4-BE49-F238E27FC236}">
                  <a16:creationId xmlns:a16="http://schemas.microsoft.com/office/drawing/2014/main" id="{A5F46D0B-FC80-4883-8B00-D0680EA1E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1" y="3249"/>
              <a:ext cx="2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VNI-Avo" pitchFamily="2" charset="0"/>
                </a:rPr>
                <a:t>R</a:t>
              </a:r>
            </a:p>
          </p:txBody>
        </p:sp>
      </p:grpSp>
      <p:sp>
        <p:nvSpPr>
          <p:cNvPr id="23654" name="Freeform 102">
            <a:extLst>
              <a:ext uri="{FF2B5EF4-FFF2-40B4-BE49-F238E27FC236}">
                <a16:creationId xmlns:a16="http://schemas.microsoft.com/office/drawing/2014/main" id="{A1073844-DDB7-4720-84A9-8CBCEC3DA94C}"/>
              </a:ext>
            </a:extLst>
          </p:cNvPr>
          <p:cNvSpPr>
            <a:spLocks/>
          </p:cNvSpPr>
          <p:nvPr/>
        </p:nvSpPr>
        <p:spPr bwMode="auto">
          <a:xfrm>
            <a:off x="9220200" y="3200400"/>
            <a:ext cx="457200" cy="1981200"/>
          </a:xfrm>
          <a:custGeom>
            <a:avLst/>
            <a:gdLst>
              <a:gd name="T0" fmla="*/ 0 w 288"/>
              <a:gd name="T1" fmla="*/ 0 h 1248"/>
              <a:gd name="T2" fmla="*/ 288 w 288"/>
              <a:gd name="T3" fmla="*/ 624 h 1248"/>
              <a:gd name="T4" fmla="*/ 0 w 288"/>
              <a:gd name="T5" fmla="*/ 1248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8" h="1248">
                <a:moveTo>
                  <a:pt x="0" y="0"/>
                </a:moveTo>
                <a:cubicBezTo>
                  <a:pt x="144" y="208"/>
                  <a:pt x="288" y="416"/>
                  <a:pt x="288" y="624"/>
                </a:cubicBezTo>
                <a:cubicBezTo>
                  <a:pt x="288" y="832"/>
                  <a:pt x="144" y="1040"/>
                  <a:pt x="0" y="1248"/>
                </a:cubicBezTo>
              </a:path>
            </a:pathLst>
          </a:custGeom>
          <a:noFill/>
          <a:ln w="19050" cap="sq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704" name="Group 152">
            <a:extLst>
              <a:ext uri="{FF2B5EF4-FFF2-40B4-BE49-F238E27FC236}">
                <a16:creationId xmlns:a16="http://schemas.microsoft.com/office/drawing/2014/main" id="{CC6EBE92-DF23-42F4-9C50-97572FF6C981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752600"/>
            <a:ext cx="3352800" cy="2057400"/>
            <a:chOff x="912" y="2208"/>
            <a:chExt cx="3216" cy="1200"/>
          </a:xfrm>
        </p:grpSpPr>
        <p:sp>
          <p:nvSpPr>
            <p:cNvPr id="23705" name="AutoShape 153">
              <a:extLst>
                <a:ext uri="{FF2B5EF4-FFF2-40B4-BE49-F238E27FC236}">
                  <a16:creationId xmlns:a16="http://schemas.microsoft.com/office/drawing/2014/main" id="{A134FD4E-4596-4BC0-A086-10965D18B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08"/>
              <a:ext cx="3216" cy="1200"/>
            </a:xfrm>
            <a:prstGeom prst="cloudCallout">
              <a:avLst>
                <a:gd name="adj1" fmla="val -34421"/>
                <a:gd name="adj2" fmla="val 97167"/>
              </a:avLst>
            </a:prstGeom>
            <a:solidFill>
              <a:schemeClr val="accent1"/>
            </a:solidFill>
            <a:ln w="9525" cap="sq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altLang="en-US"/>
            </a:p>
          </p:txBody>
        </p:sp>
        <p:sp>
          <p:nvSpPr>
            <p:cNvPr id="23706" name="Text Box 154">
              <a:extLst>
                <a:ext uri="{FF2B5EF4-FFF2-40B4-BE49-F238E27FC236}">
                  <a16:creationId xmlns:a16="http://schemas.microsoft.com/office/drawing/2014/main" id="{8D03A148-9FA7-4C68-86FF-5D70F3278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9" y="2496"/>
              <a:ext cx="2561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Nhận xét về hướng truyền ánh sáng tại I?</a:t>
              </a:r>
            </a:p>
          </p:txBody>
        </p:sp>
      </p:grpSp>
      <p:sp>
        <p:nvSpPr>
          <p:cNvPr id="23707" name="Text Box 155">
            <a:extLst>
              <a:ext uri="{FF2B5EF4-FFF2-40B4-BE49-F238E27FC236}">
                <a16:creationId xmlns:a16="http://schemas.microsoft.com/office/drawing/2014/main" id="{003EB48A-62BF-4255-B190-E7981F039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116139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/>
              <a:t>I-CẤU TẠO CỦA LĂNG KÍNH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3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23620" grpId="0"/>
      <p:bldP spid="23631" grpId="0"/>
      <p:bldP spid="23632" grpId="0"/>
      <p:bldP spid="23639" grpId="0"/>
      <p:bldP spid="236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>
            <a:extLst>
              <a:ext uri="{FF2B5EF4-FFF2-40B4-BE49-F238E27FC236}">
                <a16:creationId xmlns:a16="http://schemas.microsoft.com/office/drawing/2014/main" id="{35514488-55A2-4A30-8D86-249E7B27B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68625"/>
            <a:ext cx="1981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II- ĐƯỜNG TRUYỀN </a:t>
            </a:r>
          </a:p>
          <a:p>
            <a:r>
              <a:rPr lang="en-US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CỦA TIA SÁNG QUA LĂNG  KÍNH</a:t>
            </a: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id="{052048FE-1415-4A3C-8BAB-921DD9636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600576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/>
              <a:t>III - CÁC CÔNG THỨC LĂNG KÍNH</a:t>
            </a: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1E1F4FE8-DBD1-44D9-B93F-5A6BEF51C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1462088"/>
            <a:ext cx="5019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u="sng"/>
              <a:t>III - CÁC CÔNG THỨC LĂNG KÍNH</a:t>
            </a:r>
          </a:p>
        </p:txBody>
      </p:sp>
      <p:grpSp>
        <p:nvGrpSpPr>
          <p:cNvPr id="26680" name="Group 56">
            <a:extLst>
              <a:ext uri="{FF2B5EF4-FFF2-40B4-BE49-F238E27FC236}">
                <a16:creationId xmlns:a16="http://schemas.microsoft.com/office/drawing/2014/main" id="{B6A653FC-8C3F-4001-A934-1AF8DDEC1969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209800"/>
            <a:ext cx="2743200" cy="2667000"/>
            <a:chOff x="1200" y="2640"/>
            <a:chExt cx="1728" cy="1680"/>
          </a:xfrm>
        </p:grpSpPr>
        <p:sp>
          <p:nvSpPr>
            <p:cNvPr id="26678" name="AutoShape 54">
              <a:extLst>
                <a:ext uri="{FF2B5EF4-FFF2-40B4-BE49-F238E27FC236}">
                  <a16:creationId xmlns:a16="http://schemas.microsoft.com/office/drawing/2014/main" id="{643B4E3B-D341-45D5-AAB3-0207A0A7C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640"/>
              <a:ext cx="1728" cy="1680"/>
            </a:xfrm>
            <a:prstGeom prst="verticalScroll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CCECFF"/>
                </a:gs>
              </a:gsLst>
              <a:lin ang="5400000" scaled="1"/>
            </a:gradFill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Text Box 55">
              <a:extLst>
                <a:ext uri="{FF2B5EF4-FFF2-40B4-BE49-F238E27FC236}">
                  <a16:creationId xmlns:a16="http://schemas.microsoft.com/office/drawing/2014/main" id="{1DDDCC28-6270-45C2-90CB-35C5D1515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832"/>
              <a:ext cx="124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sin i</a:t>
              </a:r>
              <a:r>
                <a:rPr lang="en-US" altLang="en-US" baseline="-25000"/>
                <a:t>1</a:t>
              </a:r>
              <a:r>
                <a:rPr lang="en-US" altLang="en-US"/>
                <a:t> = nsin r</a:t>
              </a:r>
              <a:r>
                <a:rPr lang="en-US" altLang="en-US" baseline="-25000"/>
                <a:t>1</a:t>
              </a:r>
            </a:p>
            <a:p>
              <a:r>
                <a:rPr lang="en-US" altLang="en-US"/>
                <a:t>sin i</a:t>
              </a:r>
              <a:r>
                <a:rPr lang="en-US" altLang="en-US" baseline="-25000"/>
                <a:t>2</a:t>
              </a:r>
              <a:r>
                <a:rPr lang="en-US" altLang="en-US"/>
                <a:t> = nsin r</a:t>
              </a:r>
              <a:r>
                <a:rPr lang="en-US" altLang="en-US" baseline="-25000"/>
                <a:t>2</a:t>
              </a:r>
              <a:endParaRPr lang="en-US" altLang="en-US"/>
            </a:p>
            <a:p>
              <a:r>
                <a:rPr lang="en-US" altLang="en-US"/>
                <a:t>A = r</a:t>
              </a:r>
              <a:r>
                <a:rPr lang="en-US" altLang="en-US" baseline="-25000"/>
                <a:t>1 </a:t>
              </a:r>
              <a:r>
                <a:rPr lang="en-US" altLang="en-US"/>
                <a:t>+ r</a:t>
              </a:r>
              <a:r>
                <a:rPr lang="en-US" altLang="en-US" baseline="-25000"/>
                <a:t>2</a:t>
              </a:r>
              <a:endParaRPr lang="en-US" altLang="en-US"/>
            </a:p>
            <a:p>
              <a:r>
                <a:rPr lang="en-US" altLang="en-US"/>
                <a:t>D = i</a:t>
              </a:r>
              <a:r>
                <a:rPr lang="en-US" altLang="en-US" baseline="-25000"/>
                <a:t>1</a:t>
              </a:r>
              <a:r>
                <a:rPr lang="en-US" altLang="en-US"/>
                <a:t> + i</a:t>
              </a:r>
              <a:r>
                <a:rPr lang="en-US" altLang="en-US" baseline="-25000"/>
                <a:t>2</a:t>
              </a:r>
              <a:r>
                <a:rPr lang="en-US" altLang="en-US"/>
                <a:t> - A</a:t>
              </a:r>
            </a:p>
          </p:txBody>
        </p:sp>
      </p:grpSp>
      <p:grpSp>
        <p:nvGrpSpPr>
          <p:cNvPr id="26686" name="Group 62">
            <a:extLst>
              <a:ext uri="{FF2B5EF4-FFF2-40B4-BE49-F238E27FC236}">
                <a16:creationId xmlns:a16="http://schemas.microsoft.com/office/drawing/2014/main" id="{61D8D0DF-352E-47FA-861F-2C23C7AA64FB}"/>
              </a:ext>
            </a:extLst>
          </p:cNvPr>
          <p:cNvGrpSpPr>
            <a:grpSpLocks/>
          </p:cNvGrpSpPr>
          <p:nvPr/>
        </p:nvGrpSpPr>
        <p:grpSpPr bwMode="auto">
          <a:xfrm>
            <a:off x="6146800" y="1905001"/>
            <a:ext cx="4387850" cy="3135313"/>
            <a:chOff x="2912" y="1200"/>
            <a:chExt cx="2764" cy="1975"/>
          </a:xfrm>
        </p:grpSpPr>
        <p:sp>
          <p:nvSpPr>
            <p:cNvPr id="26636" name="AutoShape 12">
              <a:extLst>
                <a:ext uri="{FF2B5EF4-FFF2-40B4-BE49-F238E27FC236}">
                  <a16:creationId xmlns:a16="http://schemas.microsoft.com/office/drawing/2014/main" id="{F2D0064A-7BC6-4D95-BB37-7485EB2E6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4" y="1392"/>
              <a:ext cx="1884" cy="1644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Line 13">
              <a:extLst>
                <a:ext uri="{FF2B5EF4-FFF2-40B4-BE49-F238E27FC236}">
                  <a16:creationId xmlns:a16="http://schemas.microsoft.com/office/drawing/2014/main" id="{62C4F83D-6DB2-4A97-8A24-25457A225F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2184"/>
              <a:ext cx="728" cy="39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4">
              <a:extLst>
                <a:ext uri="{FF2B5EF4-FFF2-40B4-BE49-F238E27FC236}">
                  <a16:creationId xmlns:a16="http://schemas.microsoft.com/office/drawing/2014/main" id="{4C52C68C-F648-4E7F-B0F4-0F831F82D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4" y="2304"/>
              <a:ext cx="792" cy="6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5">
              <a:extLst>
                <a:ext uri="{FF2B5EF4-FFF2-40B4-BE49-F238E27FC236}">
                  <a16:creationId xmlns:a16="http://schemas.microsoft.com/office/drawing/2014/main" id="{B72CA85A-8270-4C35-8EC0-234CD8E92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8" y="2324"/>
              <a:ext cx="384" cy="20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6">
              <a:extLst>
                <a:ext uri="{FF2B5EF4-FFF2-40B4-BE49-F238E27FC236}">
                  <a16:creationId xmlns:a16="http://schemas.microsoft.com/office/drawing/2014/main" id="{AB161E81-C65C-4078-A6C4-EF712570C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2" y="1688"/>
              <a:ext cx="1044" cy="5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7">
              <a:extLst>
                <a:ext uri="{FF2B5EF4-FFF2-40B4-BE49-F238E27FC236}">
                  <a16:creationId xmlns:a16="http://schemas.microsoft.com/office/drawing/2014/main" id="{EE6C4A52-0330-4492-9E67-DE3C908D2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0" y="2176"/>
              <a:ext cx="960" cy="12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8">
              <a:extLst>
                <a:ext uri="{FF2B5EF4-FFF2-40B4-BE49-F238E27FC236}">
                  <a16:creationId xmlns:a16="http://schemas.microsoft.com/office/drawing/2014/main" id="{19DC2F48-10EF-4A1C-B63B-53B8AAA4A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" y="1656"/>
              <a:ext cx="792" cy="6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9">
              <a:extLst>
                <a:ext uri="{FF2B5EF4-FFF2-40B4-BE49-F238E27FC236}">
                  <a16:creationId xmlns:a16="http://schemas.microsoft.com/office/drawing/2014/main" id="{622215D1-7CD5-47E2-84D2-32620F2B9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6" y="2152"/>
              <a:ext cx="848" cy="5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20">
              <a:extLst>
                <a:ext uri="{FF2B5EF4-FFF2-40B4-BE49-F238E27FC236}">
                  <a16:creationId xmlns:a16="http://schemas.microsoft.com/office/drawing/2014/main" id="{AF7D33F3-DE12-4782-B507-0FE9F2397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0" y="1960"/>
              <a:ext cx="1320" cy="7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Text Box 21">
              <a:extLst>
                <a:ext uri="{FF2B5EF4-FFF2-40B4-BE49-F238E27FC236}">
                  <a16:creationId xmlns:a16="http://schemas.microsoft.com/office/drawing/2014/main" id="{AD66EAD2-9100-49D0-B323-C35FE6CDD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200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latin typeface="Garamond" panose="02020404030301010803" pitchFamily="18" charset="0"/>
                </a:rPr>
                <a:t>A</a:t>
              </a:r>
            </a:p>
          </p:txBody>
        </p:sp>
        <p:sp>
          <p:nvSpPr>
            <p:cNvPr id="26646" name="Text Box 22">
              <a:extLst>
                <a:ext uri="{FF2B5EF4-FFF2-40B4-BE49-F238E27FC236}">
                  <a16:creationId xmlns:a16="http://schemas.microsoft.com/office/drawing/2014/main" id="{227C39F2-FBB5-4C7A-9A29-63D6572BF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8" y="292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latin typeface="Garamond" panose="02020404030301010803" pitchFamily="18" charset="0"/>
                </a:rPr>
                <a:t>B</a:t>
              </a:r>
            </a:p>
          </p:txBody>
        </p:sp>
        <p:sp>
          <p:nvSpPr>
            <p:cNvPr id="26647" name="Text Box 23">
              <a:extLst>
                <a:ext uri="{FF2B5EF4-FFF2-40B4-BE49-F238E27FC236}">
                  <a16:creationId xmlns:a16="http://schemas.microsoft.com/office/drawing/2014/main" id="{0121DF4D-3539-4781-8114-074D02204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4" y="294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latin typeface="Garamond" panose="02020404030301010803" pitchFamily="18" charset="0"/>
                </a:rPr>
                <a:t>C</a:t>
              </a:r>
            </a:p>
          </p:txBody>
        </p:sp>
        <p:sp>
          <p:nvSpPr>
            <p:cNvPr id="26648" name="Line 24">
              <a:extLst>
                <a:ext uri="{FF2B5EF4-FFF2-40B4-BE49-F238E27FC236}">
                  <a16:creationId xmlns:a16="http://schemas.microsoft.com/office/drawing/2014/main" id="{603AE1AD-4223-4FC5-8AEF-7872EC445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2224"/>
              <a:ext cx="280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25">
              <a:extLst>
                <a:ext uri="{FF2B5EF4-FFF2-40B4-BE49-F238E27FC236}">
                  <a16:creationId xmlns:a16="http://schemas.microsoft.com/office/drawing/2014/main" id="{EC617FDE-ABAE-44CA-AD9A-1EEDFDBC2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4" y="2600"/>
              <a:ext cx="248" cy="1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Text Box 26">
              <a:extLst>
                <a:ext uri="{FF2B5EF4-FFF2-40B4-BE49-F238E27FC236}">
                  <a16:creationId xmlns:a16="http://schemas.microsoft.com/office/drawing/2014/main" id="{9996D27F-750C-4731-AEEE-4E063126C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0" y="1928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latin typeface="Garamond" panose="02020404030301010803" pitchFamily="18" charset="0"/>
                </a:rPr>
                <a:t>I</a:t>
              </a:r>
            </a:p>
          </p:txBody>
        </p:sp>
        <p:sp>
          <p:nvSpPr>
            <p:cNvPr id="26651" name="Text Box 27">
              <a:extLst>
                <a:ext uri="{FF2B5EF4-FFF2-40B4-BE49-F238E27FC236}">
                  <a16:creationId xmlns:a16="http://schemas.microsoft.com/office/drawing/2014/main" id="{0BAB5D35-9316-42EC-A117-422755D01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" y="2000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latin typeface="Garamond" panose="02020404030301010803" pitchFamily="18" charset="0"/>
                </a:rPr>
                <a:t>J </a:t>
              </a:r>
            </a:p>
          </p:txBody>
        </p:sp>
        <p:sp>
          <p:nvSpPr>
            <p:cNvPr id="26652" name="Text Box 28">
              <a:extLst>
                <a:ext uri="{FF2B5EF4-FFF2-40B4-BE49-F238E27FC236}">
                  <a16:creationId xmlns:a16="http://schemas.microsoft.com/office/drawing/2014/main" id="{CA570F81-2ACA-41AB-B702-3F550E396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2" y="272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latin typeface="Garamond" panose="02020404030301010803" pitchFamily="18" charset="0"/>
                </a:rPr>
                <a:t>S</a:t>
              </a:r>
            </a:p>
          </p:txBody>
        </p:sp>
        <p:sp>
          <p:nvSpPr>
            <p:cNvPr id="26654" name="Arc 30">
              <a:extLst>
                <a:ext uri="{FF2B5EF4-FFF2-40B4-BE49-F238E27FC236}">
                  <a16:creationId xmlns:a16="http://schemas.microsoft.com/office/drawing/2014/main" id="{3C38C9BB-1A4B-43F5-A224-EC19F2250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76" y="2087"/>
              <a:ext cx="56" cy="145"/>
            </a:xfrm>
            <a:custGeom>
              <a:avLst/>
              <a:gdLst>
                <a:gd name="G0" fmla="+- 0 0 0"/>
                <a:gd name="G1" fmla="+- 20564 0 0"/>
                <a:gd name="G2" fmla="+- 21600 0 0"/>
                <a:gd name="T0" fmla="*/ 6609 w 21600"/>
                <a:gd name="T1" fmla="*/ 0 h 20564"/>
                <a:gd name="T2" fmla="*/ 21600 w 21600"/>
                <a:gd name="T3" fmla="*/ 20564 h 20564"/>
                <a:gd name="T4" fmla="*/ 0 w 21600"/>
                <a:gd name="T5" fmla="*/ 20564 h 20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64" fill="none" extrusionOk="0">
                  <a:moveTo>
                    <a:pt x="6609" y="-1"/>
                  </a:moveTo>
                  <a:cubicBezTo>
                    <a:pt x="15542" y="2870"/>
                    <a:pt x="21600" y="11180"/>
                    <a:pt x="21600" y="20564"/>
                  </a:cubicBezTo>
                </a:path>
                <a:path w="21600" h="20564" stroke="0" extrusionOk="0">
                  <a:moveTo>
                    <a:pt x="6609" y="-1"/>
                  </a:moveTo>
                  <a:cubicBezTo>
                    <a:pt x="15542" y="2870"/>
                    <a:pt x="21600" y="11180"/>
                    <a:pt x="21600" y="20564"/>
                  </a:cubicBezTo>
                  <a:lnTo>
                    <a:pt x="0" y="20564"/>
                  </a:lnTo>
                  <a:close/>
                </a:path>
              </a:pathLst>
            </a:custGeom>
            <a:noFill/>
            <a:ln w="19050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Text Box 31">
              <a:extLst>
                <a:ext uri="{FF2B5EF4-FFF2-40B4-BE49-F238E27FC236}">
                  <a16:creationId xmlns:a16="http://schemas.microsoft.com/office/drawing/2014/main" id="{726D4E43-ED03-46CD-AF31-FC38540B8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064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latin typeface="Garamond" panose="02020404030301010803" pitchFamily="18" charset="0"/>
                </a:rPr>
                <a:t>i</a:t>
              </a:r>
              <a:r>
                <a:rPr lang="en-US" altLang="en-US" baseline="-25000">
                  <a:latin typeface="Garamond" panose="02020404030301010803" pitchFamily="18" charset="0"/>
                </a:rPr>
                <a:t>1</a:t>
              </a:r>
              <a:endParaRPr lang="en-US" altLang="en-US">
                <a:latin typeface="Garamond" panose="02020404030301010803" pitchFamily="18" charset="0"/>
              </a:endParaRPr>
            </a:p>
          </p:txBody>
        </p:sp>
        <p:grpSp>
          <p:nvGrpSpPr>
            <p:cNvPr id="26656" name="Group 32">
              <a:extLst>
                <a:ext uri="{FF2B5EF4-FFF2-40B4-BE49-F238E27FC236}">
                  <a16:creationId xmlns:a16="http://schemas.microsoft.com/office/drawing/2014/main" id="{31FFCB08-096F-43F9-BF67-63C4E4BED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2215"/>
              <a:ext cx="304" cy="233"/>
              <a:chOff x="4928" y="2151"/>
              <a:chExt cx="312" cy="265"/>
            </a:xfrm>
          </p:grpSpPr>
          <p:sp>
            <p:nvSpPr>
              <p:cNvPr id="26657" name="Arc 33">
                <a:extLst>
                  <a:ext uri="{FF2B5EF4-FFF2-40B4-BE49-F238E27FC236}">
                    <a16:creationId xmlns:a16="http://schemas.microsoft.com/office/drawing/2014/main" id="{5F5FDBDF-399E-4396-8862-B94F4038E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" y="2192"/>
                <a:ext cx="112" cy="22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8" name="Text Box 34">
                <a:extLst>
                  <a:ext uri="{FF2B5EF4-FFF2-40B4-BE49-F238E27FC236}">
                    <a16:creationId xmlns:a16="http://schemas.microsoft.com/office/drawing/2014/main" id="{CC003F34-E4CD-454D-8A30-CDFEA8A286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6" y="2151"/>
                <a:ext cx="224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en-US">
                    <a:solidFill>
                      <a:srgbClr val="FFFF00"/>
                    </a:solidFill>
                    <a:latin typeface="Garamond" panose="02020404030301010803" pitchFamily="18" charset="0"/>
                  </a:rPr>
                  <a:t>i</a:t>
                </a:r>
                <a:r>
                  <a:rPr lang="en-US" altLang="en-US" baseline="-25000">
                    <a:solidFill>
                      <a:srgbClr val="FFFF00"/>
                    </a:solidFill>
                    <a:latin typeface="Garamond" panose="02020404030301010803" pitchFamily="18" charset="0"/>
                  </a:rPr>
                  <a:t>2</a:t>
                </a:r>
                <a:endParaRPr lang="en-US" altLang="en-US">
                  <a:solidFill>
                    <a:srgbClr val="FFFF00"/>
                  </a:solidFill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26659" name="Text Box 35">
              <a:extLst>
                <a:ext uri="{FF2B5EF4-FFF2-40B4-BE49-F238E27FC236}">
                  <a16:creationId xmlns:a16="http://schemas.microsoft.com/office/drawing/2014/main" id="{41554A3B-D299-4CD5-AF7B-929619F27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" y="1680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0000"/>
                  </a:solidFill>
                  <a:latin typeface="Garamond" panose="02020404030301010803" pitchFamily="18" charset="0"/>
                </a:rPr>
                <a:t>D</a:t>
              </a:r>
            </a:p>
          </p:txBody>
        </p:sp>
        <p:sp>
          <p:nvSpPr>
            <p:cNvPr id="26660" name="Arc 36">
              <a:extLst>
                <a:ext uri="{FF2B5EF4-FFF2-40B4-BE49-F238E27FC236}">
                  <a16:creationId xmlns:a16="http://schemas.microsoft.com/office/drawing/2014/main" id="{BB231370-E28C-467B-BB99-22DDBBC25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1816"/>
              <a:ext cx="56" cy="24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Text Box 38">
              <a:extLst>
                <a:ext uri="{FF2B5EF4-FFF2-40B4-BE49-F238E27FC236}">
                  <a16:creationId xmlns:a16="http://schemas.microsoft.com/office/drawing/2014/main" id="{8E5BEAA4-D45F-4E8E-8682-E8FB5D7A5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7" y="2212"/>
              <a:ext cx="21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FF00"/>
                  </a:solidFill>
                  <a:latin typeface="Garamond" panose="02020404030301010803" pitchFamily="18" charset="0"/>
                </a:rPr>
                <a:t>r</a:t>
              </a:r>
              <a:r>
                <a:rPr lang="en-US" altLang="en-US" baseline="-25000">
                  <a:solidFill>
                    <a:srgbClr val="FFFF00"/>
                  </a:solidFill>
                  <a:latin typeface="Garamond" panose="02020404030301010803" pitchFamily="18" charset="0"/>
                </a:rPr>
                <a:t>1</a:t>
              </a:r>
              <a:endParaRPr lang="en-US" altLang="en-US">
                <a:solidFill>
                  <a:srgbClr val="FFFF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663" name="Arc 39">
              <a:extLst>
                <a:ext uri="{FF2B5EF4-FFF2-40B4-BE49-F238E27FC236}">
                  <a16:creationId xmlns:a16="http://schemas.microsoft.com/office/drawing/2014/main" id="{007CDE71-CDF6-4472-8701-D021C5A6C86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48" y="2224"/>
              <a:ext cx="151" cy="111"/>
            </a:xfrm>
            <a:custGeom>
              <a:avLst/>
              <a:gdLst>
                <a:gd name="G0" fmla="+- 0 0 0"/>
                <a:gd name="G1" fmla="+- 20583 0 0"/>
                <a:gd name="G2" fmla="+- 21600 0 0"/>
                <a:gd name="T0" fmla="*/ 6549 w 21600"/>
                <a:gd name="T1" fmla="*/ 0 h 20583"/>
                <a:gd name="T2" fmla="*/ 21600 w 21600"/>
                <a:gd name="T3" fmla="*/ 20583 h 20583"/>
                <a:gd name="T4" fmla="*/ 0 w 21600"/>
                <a:gd name="T5" fmla="*/ 20583 h 20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583" fill="none" extrusionOk="0">
                  <a:moveTo>
                    <a:pt x="6549" y="-1"/>
                  </a:moveTo>
                  <a:cubicBezTo>
                    <a:pt x="15512" y="2851"/>
                    <a:pt x="21600" y="11176"/>
                    <a:pt x="21600" y="20583"/>
                  </a:cubicBezTo>
                </a:path>
                <a:path w="21600" h="20583" stroke="0" extrusionOk="0">
                  <a:moveTo>
                    <a:pt x="6549" y="-1"/>
                  </a:moveTo>
                  <a:cubicBezTo>
                    <a:pt x="15512" y="2851"/>
                    <a:pt x="21600" y="11176"/>
                    <a:pt x="21600" y="20583"/>
                  </a:cubicBezTo>
                  <a:lnTo>
                    <a:pt x="0" y="20583"/>
                  </a:lnTo>
                  <a:close/>
                </a:path>
              </a:pathLst>
            </a:cu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Text Box 41">
              <a:extLst>
                <a:ext uri="{FF2B5EF4-FFF2-40B4-BE49-F238E27FC236}">
                  <a16:creationId xmlns:a16="http://schemas.microsoft.com/office/drawing/2014/main" id="{5DB8C797-8275-42E1-934D-8CD6B482C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8" y="2216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solidFill>
                    <a:srgbClr val="FFFF00"/>
                  </a:solidFill>
                  <a:latin typeface="Garamond" panose="02020404030301010803" pitchFamily="18" charset="0"/>
                </a:rPr>
                <a:t>r</a:t>
              </a:r>
              <a:r>
                <a:rPr lang="en-US" altLang="en-US" baseline="-25000">
                  <a:solidFill>
                    <a:srgbClr val="FFFF00"/>
                  </a:solidFill>
                  <a:latin typeface="Garamond" panose="02020404030301010803" pitchFamily="18" charset="0"/>
                </a:rPr>
                <a:t>2</a:t>
              </a:r>
              <a:endParaRPr lang="en-US" altLang="en-US">
                <a:solidFill>
                  <a:srgbClr val="FFFF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666" name="Arc 42">
              <a:extLst>
                <a:ext uri="{FF2B5EF4-FFF2-40B4-BE49-F238E27FC236}">
                  <a16:creationId xmlns:a16="http://schemas.microsoft.com/office/drawing/2014/main" id="{FCF83DCA-CA55-4892-AC33-B29B0C02DF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04" y="2296"/>
              <a:ext cx="72" cy="1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Freeform 43">
              <a:extLst>
                <a:ext uri="{FF2B5EF4-FFF2-40B4-BE49-F238E27FC236}">
                  <a16:creationId xmlns:a16="http://schemas.microsoft.com/office/drawing/2014/main" id="{D9377E23-EC06-4275-8181-E8579574D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" y="2244"/>
              <a:ext cx="128" cy="68"/>
            </a:xfrm>
            <a:custGeom>
              <a:avLst/>
              <a:gdLst>
                <a:gd name="T0" fmla="*/ 0 w 120"/>
                <a:gd name="T1" fmla="*/ 16 h 64"/>
                <a:gd name="T2" fmla="*/ 84 w 120"/>
                <a:gd name="T3" fmla="*/ 64 h 64"/>
                <a:gd name="T4" fmla="*/ 120 w 120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64">
                  <a:moveTo>
                    <a:pt x="0" y="16"/>
                  </a:moveTo>
                  <a:lnTo>
                    <a:pt x="84" y="64"/>
                  </a:lnTo>
                  <a:lnTo>
                    <a:pt x="120" y="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44">
              <a:extLst>
                <a:ext uri="{FF2B5EF4-FFF2-40B4-BE49-F238E27FC236}">
                  <a16:creationId xmlns:a16="http://schemas.microsoft.com/office/drawing/2014/main" id="{1AB0154E-30C8-4545-B665-08CB81A7CF3C}"/>
                </a:ext>
              </a:extLst>
            </p:cNvPr>
            <p:cNvSpPr>
              <a:spLocks/>
            </p:cNvSpPr>
            <p:nvPr/>
          </p:nvSpPr>
          <p:spPr bwMode="auto">
            <a:xfrm rot="1708094">
              <a:off x="4812" y="2372"/>
              <a:ext cx="128" cy="68"/>
            </a:xfrm>
            <a:custGeom>
              <a:avLst/>
              <a:gdLst>
                <a:gd name="T0" fmla="*/ 0 w 120"/>
                <a:gd name="T1" fmla="*/ 16 h 64"/>
                <a:gd name="T2" fmla="*/ 84 w 120"/>
                <a:gd name="T3" fmla="*/ 64 h 64"/>
                <a:gd name="T4" fmla="*/ 120 w 120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64">
                  <a:moveTo>
                    <a:pt x="0" y="16"/>
                  </a:moveTo>
                  <a:lnTo>
                    <a:pt x="84" y="64"/>
                  </a:lnTo>
                  <a:lnTo>
                    <a:pt x="120" y="0"/>
                  </a:lnTo>
                </a:path>
              </a:pathLst>
            </a:custGeom>
            <a:noFill/>
            <a:ln w="12700" cmpd="sng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Text Box 47">
              <a:extLst>
                <a:ext uri="{FF2B5EF4-FFF2-40B4-BE49-F238E27FC236}">
                  <a16:creationId xmlns:a16="http://schemas.microsoft.com/office/drawing/2014/main" id="{943B0425-087C-40D9-8D08-B3B0DF0BF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6" y="2515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latin typeface="VNI-Times" pitchFamily="2" charset="0"/>
                </a:rPr>
                <a:t>M</a:t>
              </a:r>
            </a:p>
          </p:txBody>
        </p:sp>
        <p:sp>
          <p:nvSpPr>
            <p:cNvPr id="26672" name="Arc 48">
              <a:extLst>
                <a:ext uri="{FF2B5EF4-FFF2-40B4-BE49-F238E27FC236}">
                  <a16:creationId xmlns:a16="http://schemas.microsoft.com/office/drawing/2014/main" id="{BF5A341F-2DF7-431D-AE8B-23631B967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1536"/>
              <a:ext cx="192" cy="96"/>
            </a:xfrm>
            <a:custGeom>
              <a:avLst/>
              <a:gdLst>
                <a:gd name="G0" fmla="+- 18481 0 0"/>
                <a:gd name="G1" fmla="+- 8697 0 0"/>
                <a:gd name="G2" fmla="+- 21600 0 0"/>
                <a:gd name="T0" fmla="*/ 38253 w 40081"/>
                <a:gd name="T1" fmla="*/ 0 h 30297"/>
                <a:gd name="T2" fmla="*/ 0 w 40081"/>
                <a:gd name="T3" fmla="*/ 19877 h 30297"/>
                <a:gd name="T4" fmla="*/ 18481 w 40081"/>
                <a:gd name="T5" fmla="*/ 8697 h 30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081" h="30297" fill="none" extrusionOk="0">
                  <a:moveTo>
                    <a:pt x="38252" y="0"/>
                  </a:moveTo>
                  <a:cubicBezTo>
                    <a:pt x="39458" y="2741"/>
                    <a:pt x="40081" y="5702"/>
                    <a:pt x="40081" y="8697"/>
                  </a:cubicBezTo>
                  <a:cubicBezTo>
                    <a:pt x="40081" y="20626"/>
                    <a:pt x="30410" y="30297"/>
                    <a:pt x="18481" y="30297"/>
                  </a:cubicBezTo>
                  <a:cubicBezTo>
                    <a:pt x="10921" y="30297"/>
                    <a:pt x="3912" y="26345"/>
                    <a:pt x="-1" y="19877"/>
                  </a:cubicBezTo>
                </a:path>
                <a:path w="40081" h="30297" stroke="0" extrusionOk="0">
                  <a:moveTo>
                    <a:pt x="38252" y="0"/>
                  </a:moveTo>
                  <a:cubicBezTo>
                    <a:pt x="39458" y="2741"/>
                    <a:pt x="40081" y="5702"/>
                    <a:pt x="40081" y="8697"/>
                  </a:cubicBezTo>
                  <a:cubicBezTo>
                    <a:pt x="40081" y="20626"/>
                    <a:pt x="30410" y="30297"/>
                    <a:pt x="18481" y="30297"/>
                  </a:cubicBezTo>
                  <a:cubicBezTo>
                    <a:pt x="10921" y="30297"/>
                    <a:pt x="3912" y="26345"/>
                    <a:pt x="-1" y="19877"/>
                  </a:cubicBezTo>
                  <a:lnTo>
                    <a:pt x="18481" y="8697"/>
                  </a:lnTo>
                  <a:close/>
                </a:path>
              </a:pathLst>
            </a:cu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Text Box 57">
              <a:extLst>
                <a:ext uri="{FF2B5EF4-FFF2-40B4-BE49-F238E27FC236}">
                  <a16:creationId xmlns:a16="http://schemas.microsoft.com/office/drawing/2014/main" id="{6C7F5CE6-0701-4A80-8AAB-69FEED51F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240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>
                  <a:latin typeface="Garamond" panose="02020404030301010803" pitchFamily="18" charset="0"/>
                </a:rPr>
                <a:t>R</a:t>
              </a:r>
            </a:p>
          </p:txBody>
        </p:sp>
      </p:grpSp>
      <p:grpSp>
        <p:nvGrpSpPr>
          <p:cNvPr id="26683" name="Group 59">
            <a:extLst>
              <a:ext uri="{FF2B5EF4-FFF2-40B4-BE49-F238E27FC236}">
                <a16:creationId xmlns:a16="http://schemas.microsoft.com/office/drawing/2014/main" id="{6E28F6A1-0051-4C17-9CE2-2A37389A4009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76200"/>
            <a:ext cx="6477000" cy="1143000"/>
            <a:chOff x="1440" y="48"/>
            <a:chExt cx="4080" cy="720"/>
          </a:xfrm>
        </p:grpSpPr>
        <p:sp>
          <p:nvSpPr>
            <p:cNvPr id="26684" name="WordArt 60">
              <a:extLst>
                <a:ext uri="{FF2B5EF4-FFF2-40B4-BE49-F238E27FC236}">
                  <a16:creationId xmlns:a16="http://schemas.microsoft.com/office/drawing/2014/main" id="{6C8441F7-388B-4420-A7DF-F1ABA425C72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36" y="48"/>
              <a:ext cx="2784" cy="72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cs typeface="Times New Roman" panose="02020603050405020304" pitchFamily="18" charset="0"/>
                </a:rPr>
                <a:t>LĂNG KÍNH</a:t>
              </a:r>
            </a:p>
          </p:txBody>
        </p:sp>
        <p:sp>
          <p:nvSpPr>
            <p:cNvPr id="26685" name="Text Box 61">
              <a:extLst>
                <a:ext uri="{FF2B5EF4-FFF2-40B4-BE49-F238E27FC236}">
                  <a16:creationId xmlns:a16="http://schemas.microsoft.com/office/drawing/2014/main" id="{9FAD342B-350D-4505-8859-4C6711A02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"/>
              <a:ext cx="13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b="1" u="sng"/>
                <a:t>Bài 28</a:t>
              </a:r>
              <a:r>
                <a:rPr lang="en-US" altLang="en-US" sz="4000" b="1" u="sng">
                  <a:latin typeface=".VnArabia" panose="020B7200000000000000" pitchFamily="34" charset="0"/>
                </a:rPr>
                <a:t>  :                </a:t>
              </a:r>
            </a:p>
          </p:txBody>
        </p:sp>
      </p:grpSp>
      <p:sp>
        <p:nvSpPr>
          <p:cNvPr id="26687" name="Text Box 63">
            <a:extLst>
              <a:ext uri="{FF2B5EF4-FFF2-40B4-BE49-F238E27FC236}">
                <a16:creationId xmlns:a16="http://schemas.microsoft.com/office/drawing/2014/main" id="{0D1F9BB4-6C4A-41D8-A874-44E90D0AD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116139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/>
              <a:t>I-CẤU TẠO CỦA LĂNG KÍNH</a:t>
            </a:r>
          </a:p>
        </p:txBody>
      </p:sp>
      <p:grpSp>
        <p:nvGrpSpPr>
          <p:cNvPr id="26691" name="Group 67">
            <a:extLst>
              <a:ext uri="{FF2B5EF4-FFF2-40B4-BE49-F238E27FC236}">
                <a16:creationId xmlns:a16="http://schemas.microsoft.com/office/drawing/2014/main" id="{B5BB3A8B-F8F5-46B1-939D-B4CCFD4FF01F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4038601"/>
            <a:ext cx="1143000" cy="519113"/>
            <a:chOff x="3779" y="2557"/>
            <a:chExt cx="720" cy="327"/>
          </a:xfrm>
        </p:grpSpPr>
        <p:sp>
          <p:nvSpPr>
            <p:cNvPr id="26690" name="Oval 66">
              <a:extLst>
                <a:ext uri="{FF2B5EF4-FFF2-40B4-BE49-F238E27FC236}">
                  <a16:creationId xmlns:a16="http://schemas.microsoft.com/office/drawing/2014/main" id="{4DC251C4-E8AD-4725-928A-29B3913CA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640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 cap="sq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Text Box 64">
              <a:extLst>
                <a:ext uri="{FF2B5EF4-FFF2-40B4-BE49-F238E27FC236}">
                  <a16:creationId xmlns:a16="http://schemas.microsoft.com/office/drawing/2014/main" id="{B140328E-7759-419B-815D-CA32E51B8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" y="2557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sq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/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8">
            <a:extLst>
              <a:ext uri="{FF2B5EF4-FFF2-40B4-BE49-F238E27FC236}">
                <a16:creationId xmlns:a16="http://schemas.microsoft.com/office/drawing/2014/main" id="{3597E10A-A42F-4AFA-853B-4A1F01311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68625"/>
            <a:ext cx="1981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II- ĐƯỜNG TRUYỀN </a:t>
            </a:r>
          </a:p>
          <a:p>
            <a:r>
              <a:rPr lang="en-US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CỦA TIA SÁNG QUA LĂNG  KÍNH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328F78DB-39D0-4644-9F40-FE807E5FC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08501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/>
              <a:t>III - CÁC CÔNG THỨC LĂNG KÍNH</a:t>
            </a:r>
          </a:p>
        </p:txBody>
      </p:sp>
      <p:grpSp>
        <p:nvGrpSpPr>
          <p:cNvPr id="28687" name="Group 15">
            <a:extLst>
              <a:ext uri="{FF2B5EF4-FFF2-40B4-BE49-F238E27FC236}">
                <a16:creationId xmlns:a16="http://schemas.microsoft.com/office/drawing/2014/main" id="{A32FCADF-D791-4F82-935F-0932EC5EB84E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743200"/>
            <a:ext cx="2743200" cy="3733800"/>
            <a:chOff x="4032" y="1248"/>
            <a:chExt cx="1728" cy="2352"/>
          </a:xfrm>
        </p:grpSpPr>
        <p:sp>
          <p:nvSpPr>
            <p:cNvPr id="28683" name="AutoShape 11">
              <a:extLst>
                <a:ext uri="{FF2B5EF4-FFF2-40B4-BE49-F238E27FC236}">
                  <a16:creationId xmlns:a16="http://schemas.microsoft.com/office/drawing/2014/main" id="{68AB1A5C-D156-4088-B0CD-F60F8ECAD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48"/>
              <a:ext cx="1728" cy="2352"/>
            </a:xfrm>
            <a:prstGeom prst="verticalScroll">
              <a:avLst>
                <a:gd name="adj" fmla="val 125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FFFF99"/>
                </a:gs>
              </a:gsLst>
              <a:lin ang="5400000" scaled="1"/>
            </a:gradFill>
            <a:ln w="12700" cap="sq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/>
                <a:t>sin i</a:t>
              </a:r>
              <a:r>
                <a:rPr lang="en-US" altLang="en-US" baseline="-25000"/>
                <a:t>1</a:t>
              </a:r>
              <a:r>
                <a:rPr lang="en-US" altLang="en-US"/>
                <a:t> = nsin r</a:t>
              </a:r>
              <a:r>
                <a:rPr lang="en-US" altLang="en-US" baseline="-25000"/>
                <a:t>1</a:t>
              </a:r>
            </a:p>
            <a:p>
              <a:r>
                <a:rPr lang="en-US" altLang="en-US"/>
                <a:t>sin i</a:t>
              </a:r>
              <a:r>
                <a:rPr lang="en-US" altLang="en-US" baseline="-25000"/>
                <a:t>2</a:t>
              </a:r>
              <a:r>
                <a:rPr lang="en-US" altLang="en-US"/>
                <a:t> = nsin r</a:t>
              </a:r>
              <a:r>
                <a:rPr lang="en-US" altLang="en-US" baseline="-25000"/>
                <a:t>2</a:t>
              </a:r>
            </a:p>
            <a:p>
              <a:r>
                <a:rPr lang="en-US" altLang="en-US"/>
                <a:t>A = r</a:t>
              </a:r>
              <a:r>
                <a:rPr lang="en-US" altLang="en-US" baseline="-25000"/>
                <a:t>1</a:t>
              </a:r>
              <a:r>
                <a:rPr lang="en-US" altLang="en-US"/>
                <a:t> + r</a:t>
              </a:r>
              <a:r>
                <a:rPr lang="en-US" altLang="en-US" baseline="-25000"/>
                <a:t>2</a:t>
              </a:r>
            </a:p>
            <a:p>
              <a:r>
                <a:rPr lang="en-US" altLang="en-US"/>
                <a:t>D = i</a:t>
              </a:r>
              <a:r>
                <a:rPr lang="en-US" altLang="en-US" baseline="-25000"/>
                <a:t>1 </a:t>
              </a:r>
              <a:r>
                <a:rPr lang="en-US" altLang="en-US"/>
                <a:t>+ i</a:t>
              </a:r>
              <a:r>
                <a:rPr lang="en-US" altLang="en-US" baseline="-25000"/>
                <a:t>2 </a:t>
              </a:r>
              <a:r>
                <a:rPr lang="en-US" altLang="en-US"/>
                <a:t>- A</a:t>
              </a:r>
            </a:p>
          </p:txBody>
        </p:sp>
        <p:sp>
          <p:nvSpPr>
            <p:cNvPr id="28685" name="Text Box 13">
              <a:extLst>
                <a:ext uri="{FF2B5EF4-FFF2-40B4-BE49-F238E27FC236}">
                  <a16:creationId xmlns:a16="http://schemas.microsoft.com/office/drawing/2014/main" id="{FA8C835D-DE3A-40F0-B539-E05F00E69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440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 b="1">
                  <a:latin typeface=".VnAristoteH" panose="020B7200000000000000" pitchFamily="34" charset="0"/>
                </a:rPr>
                <a:t>Ghi Nhớ</a:t>
              </a:r>
            </a:p>
          </p:txBody>
        </p:sp>
      </p:grpSp>
      <p:sp>
        <p:nvSpPr>
          <p:cNvPr id="28686" name="Text Box 14">
            <a:extLst>
              <a:ext uri="{FF2B5EF4-FFF2-40B4-BE49-F238E27FC236}">
                <a16:creationId xmlns:a16="http://schemas.microsoft.com/office/drawing/2014/main" id="{823DDB57-8AED-467D-B764-EB8FFF496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667000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grpSp>
        <p:nvGrpSpPr>
          <p:cNvPr id="28695" name="Group 23">
            <a:extLst>
              <a:ext uri="{FF2B5EF4-FFF2-40B4-BE49-F238E27FC236}">
                <a16:creationId xmlns:a16="http://schemas.microsoft.com/office/drawing/2014/main" id="{66086A13-BC0D-48B4-8CFE-82C2ED50477E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295400"/>
            <a:ext cx="6565900" cy="1371600"/>
            <a:chOff x="1384" y="816"/>
            <a:chExt cx="4136" cy="864"/>
          </a:xfrm>
        </p:grpSpPr>
        <p:sp>
          <p:nvSpPr>
            <p:cNvPr id="28688" name="AutoShape 16">
              <a:extLst>
                <a:ext uri="{FF2B5EF4-FFF2-40B4-BE49-F238E27FC236}">
                  <a16:creationId xmlns:a16="http://schemas.microsoft.com/office/drawing/2014/main" id="{F804B9E6-3127-43FC-B700-6DB810303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816"/>
              <a:ext cx="4136" cy="864"/>
            </a:xfrm>
            <a:prstGeom prst="chevron">
              <a:avLst>
                <a:gd name="adj" fmla="val 119676"/>
              </a:avLst>
            </a:prstGeom>
            <a:solidFill>
              <a:srgbClr val="99CCFF"/>
            </a:solidFill>
            <a:ln w="12700" cap="sq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Text Box 17">
              <a:extLst>
                <a:ext uri="{FF2B5EF4-FFF2-40B4-BE49-F238E27FC236}">
                  <a16:creationId xmlns:a16="http://schemas.microsoft.com/office/drawing/2014/main" id="{79283663-F4D4-4022-9CA6-B721D8C7E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912"/>
              <a:ext cx="3024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/>
                <a:t>Trường hợp đặc biệt khi góc</a:t>
              </a:r>
            </a:p>
            <a:p>
              <a:r>
                <a:rPr lang="en-US" altLang="en-US" sz="2800"/>
                <a:t> i </a:t>
              </a:r>
              <a:r>
                <a:rPr lang="en-US" altLang="en-US" sz="2800" baseline="-25000"/>
                <a:t>1</a:t>
              </a:r>
              <a:r>
                <a:rPr lang="en-US" altLang="en-US" sz="2800"/>
                <a:t>và A nhỏ (&lt;10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)</a:t>
              </a:r>
            </a:p>
          </p:txBody>
        </p:sp>
      </p:grpSp>
      <p:grpSp>
        <p:nvGrpSpPr>
          <p:cNvPr id="28694" name="Group 22">
            <a:extLst>
              <a:ext uri="{FF2B5EF4-FFF2-40B4-BE49-F238E27FC236}">
                <a16:creationId xmlns:a16="http://schemas.microsoft.com/office/drawing/2014/main" id="{8093D3A8-B825-43EA-9DB2-38346DD8679A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2743200"/>
            <a:ext cx="2743200" cy="3733800"/>
            <a:chOff x="4032" y="1680"/>
            <a:chExt cx="1728" cy="2352"/>
          </a:xfrm>
        </p:grpSpPr>
        <p:sp>
          <p:nvSpPr>
            <p:cNvPr id="28692" name="AutoShape 20">
              <a:extLst>
                <a:ext uri="{FF2B5EF4-FFF2-40B4-BE49-F238E27FC236}">
                  <a16:creationId xmlns:a16="http://schemas.microsoft.com/office/drawing/2014/main" id="{D69C04CB-A2FE-407B-9A22-8794721D7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680"/>
              <a:ext cx="1728" cy="2352"/>
            </a:xfrm>
            <a:prstGeom prst="verticalScroll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chemeClr val="accent2"/>
                </a:gs>
              </a:gsLst>
              <a:lin ang="5400000" scaled="1"/>
            </a:gradFill>
            <a:ln w="12700" cap="sq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  <a:p>
              <a:r>
                <a:rPr lang="en-US" altLang="en-US"/>
                <a:t>i</a:t>
              </a:r>
              <a:r>
                <a:rPr lang="en-US" altLang="en-US" baseline="-25000"/>
                <a:t>1</a:t>
              </a:r>
              <a:r>
                <a:rPr lang="en-US" altLang="en-US"/>
                <a:t> &lt; 10</a:t>
              </a:r>
              <a:r>
                <a:rPr lang="en-US" altLang="en-US" baseline="30000"/>
                <a:t>0</a:t>
              </a:r>
              <a:r>
                <a:rPr lang="en-US" altLang="en-US"/>
                <a:t>; A &lt;10</a:t>
              </a:r>
              <a:r>
                <a:rPr lang="en-US" altLang="en-US" baseline="30000"/>
                <a:t>0</a:t>
              </a:r>
            </a:p>
            <a:p>
              <a:r>
                <a:rPr lang="en-US" altLang="en-US"/>
                <a:t>i</a:t>
              </a:r>
              <a:r>
                <a:rPr lang="en-US" altLang="en-US" baseline="-25000"/>
                <a:t>1</a:t>
              </a:r>
              <a:r>
                <a:rPr lang="en-US" altLang="en-US"/>
                <a:t> = nr</a:t>
              </a:r>
              <a:r>
                <a:rPr lang="en-US" altLang="en-US" baseline="-25000"/>
                <a:t>1</a:t>
              </a:r>
            </a:p>
            <a:p>
              <a:r>
                <a:rPr lang="en-US" altLang="en-US"/>
                <a:t>i</a:t>
              </a:r>
              <a:r>
                <a:rPr lang="en-US" altLang="en-US" baseline="-25000"/>
                <a:t>2</a:t>
              </a:r>
              <a:r>
                <a:rPr lang="en-US" altLang="en-US"/>
                <a:t> = nr</a:t>
              </a:r>
              <a:r>
                <a:rPr lang="en-US" altLang="en-US" baseline="-25000"/>
                <a:t>2</a:t>
              </a:r>
            </a:p>
            <a:p>
              <a:r>
                <a:rPr lang="en-US" altLang="en-US"/>
                <a:t>A = r</a:t>
              </a:r>
              <a:r>
                <a:rPr lang="en-US" altLang="en-US" baseline="-25000"/>
                <a:t>1</a:t>
              </a:r>
              <a:r>
                <a:rPr lang="en-US" altLang="en-US"/>
                <a:t> + r</a:t>
              </a:r>
              <a:r>
                <a:rPr lang="en-US" altLang="en-US" baseline="-25000"/>
                <a:t>2</a:t>
              </a:r>
            </a:p>
            <a:p>
              <a:r>
                <a:rPr lang="en-US" altLang="en-US"/>
                <a:t>D = (n - 1)A</a:t>
              </a:r>
            </a:p>
          </p:txBody>
        </p:sp>
        <p:sp>
          <p:nvSpPr>
            <p:cNvPr id="28693" name="Text Box 21">
              <a:extLst>
                <a:ext uri="{FF2B5EF4-FFF2-40B4-BE49-F238E27FC236}">
                  <a16:creationId xmlns:a16="http://schemas.microsoft.com/office/drawing/2014/main" id="{DEAE0FBD-BCB9-494F-B64C-86F70D6D5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872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 b="1">
                  <a:latin typeface=".VnAristoteH" panose="020B7200000000000000" pitchFamily="34" charset="0"/>
                </a:rPr>
                <a:t>Ghi nhớ</a:t>
              </a:r>
            </a:p>
          </p:txBody>
        </p:sp>
      </p:grpSp>
      <p:grpSp>
        <p:nvGrpSpPr>
          <p:cNvPr id="28696" name="Group 24">
            <a:extLst>
              <a:ext uri="{FF2B5EF4-FFF2-40B4-BE49-F238E27FC236}">
                <a16:creationId xmlns:a16="http://schemas.microsoft.com/office/drawing/2014/main" id="{0EC42471-BA21-4D68-BBFF-D28213991415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0"/>
            <a:ext cx="6477000" cy="1143000"/>
            <a:chOff x="1440" y="48"/>
            <a:chExt cx="4080" cy="720"/>
          </a:xfrm>
        </p:grpSpPr>
        <p:sp>
          <p:nvSpPr>
            <p:cNvPr id="28697" name="WordArt 25">
              <a:extLst>
                <a:ext uri="{FF2B5EF4-FFF2-40B4-BE49-F238E27FC236}">
                  <a16:creationId xmlns:a16="http://schemas.microsoft.com/office/drawing/2014/main" id="{8414D213-2B0B-4B43-89E6-0B2BF1E069F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36" y="48"/>
              <a:ext cx="2784" cy="72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cs typeface="Times New Roman" panose="02020603050405020304" pitchFamily="18" charset="0"/>
                </a:rPr>
                <a:t>LĂNG KÍNH</a:t>
              </a:r>
            </a:p>
          </p:txBody>
        </p:sp>
        <p:sp>
          <p:nvSpPr>
            <p:cNvPr id="28698" name="Text Box 26">
              <a:extLst>
                <a:ext uri="{FF2B5EF4-FFF2-40B4-BE49-F238E27FC236}">
                  <a16:creationId xmlns:a16="http://schemas.microsoft.com/office/drawing/2014/main" id="{A894FBAE-EE8D-49FB-86B8-0A8853153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"/>
              <a:ext cx="13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b="1" u="sng"/>
                <a:t>Bài 28</a:t>
              </a:r>
              <a:r>
                <a:rPr lang="en-US" altLang="en-US" sz="4000" b="1" u="sng">
                  <a:latin typeface=".VnArabia" panose="020B7200000000000000" pitchFamily="34" charset="0"/>
                </a:rPr>
                <a:t>  :                </a:t>
              </a:r>
            </a:p>
          </p:txBody>
        </p:sp>
      </p:grpSp>
      <p:sp>
        <p:nvSpPr>
          <p:cNvPr id="28699" name="Text Box 27">
            <a:extLst>
              <a:ext uri="{FF2B5EF4-FFF2-40B4-BE49-F238E27FC236}">
                <a16:creationId xmlns:a16="http://schemas.microsoft.com/office/drawing/2014/main" id="{B1652F9E-23D7-4448-B8FD-2C33B5AF7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116139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/>
              <a:t>I-CẤU TẠO CỦA LĂNG KÍNH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2" name="Group 4">
            <a:extLst>
              <a:ext uri="{FF2B5EF4-FFF2-40B4-BE49-F238E27FC236}">
                <a16:creationId xmlns:a16="http://schemas.microsoft.com/office/drawing/2014/main" id="{53008577-DEC5-4D53-892C-1326BA99B6F3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209800"/>
            <a:ext cx="8077200" cy="3352800"/>
            <a:chOff x="384" y="1104"/>
            <a:chExt cx="4605" cy="1263"/>
          </a:xfrm>
        </p:grpSpPr>
        <p:sp>
          <p:nvSpPr>
            <p:cNvPr id="73733" name="AutoShape 5">
              <a:extLst>
                <a:ext uri="{FF2B5EF4-FFF2-40B4-BE49-F238E27FC236}">
                  <a16:creationId xmlns:a16="http://schemas.microsoft.com/office/drawing/2014/main" id="{CF2E4E61-9C94-47AF-959A-27B806A23F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968961">
              <a:off x="417" y="1413"/>
              <a:ext cx="684" cy="624"/>
            </a:xfrm>
            <a:prstGeom prst="triangle">
              <a:avLst>
                <a:gd name="adj" fmla="val 50000"/>
              </a:avLst>
            </a:prstGeom>
            <a:solidFill>
              <a:srgbClr val="FFFFE7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4" name="Rectangle 6">
              <a:extLst>
                <a:ext uri="{FF2B5EF4-FFF2-40B4-BE49-F238E27FC236}">
                  <a16:creationId xmlns:a16="http://schemas.microsoft.com/office/drawing/2014/main" id="{58395A66-D555-4D9D-8653-959D681E0B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1401">
              <a:off x="4564" y="1401"/>
              <a:ext cx="425" cy="96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735" name="Group 7">
              <a:extLst>
                <a:ext uri="{FF2B5EF4-FFF2-40B4-BE49-F238E27FC236}">
                  <a16:creationId xmlns:a16="http://schemas.microsoft.com/office/drawing/2014/main" id="{8AFC65E2-91F4-4EB0-9172-7E5B015BFB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8" y="1334"/>
              <a:ext cx="798" cy="540"/>
              <a:chOff x="3768" y="1007"/>
              <a:chExt cx="798" cy="540"/>
            </a:xfrm>
          </p:grpSpPr>
          <p:sp>
            <p:nvSpPr>
              <p:cNvPr id="73736" name="Freeform 8">
                <a:extLst>
                  <a:ext uri="{FF2B5EF4-FFF2-40B4-BE49-F238E27FC236}">
                    <a16:creationId xmlns:a16="http://schemas.microsoft.com/office/drawing/2014/main" id="{5D78C4F3-0BAE-40D4-8C4E-42686D183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1319"/>
                <a:ext cx="774" cy="228"/>
              </a:xfrm>
              <a:custGeom>
                <a:avLst/>
                <a:gdLst>
                  <a:gd name="T0" fmla="*/ 0 w 774"/>
                  <a:gd name="T1" fmla="*/ 228 h 228"/>
                  <a:gd name="T2" fmla="*/ 774 w 774"/>
                  <a:gd name="T3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74" h="228">
                    <a:moveTo>
                      <a:pt x="0" y="228"/>
                    </a:moveTo>
                    <a:lnTo>
                      <a:pt x="774" y="0"/>
                    </a:lnTo>
                  </a:path>
                </a:pathLst>
              </a:custGeom>
              <a:noFill/>
              <a:ln w="38100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7" name="Freeform 9">
                <a:extLst>
                  <a:ext uri="{FF2B5EF4-FFF2-40B4-BE49-F238E27FC236}">
                    <a16:creationId xmlns:a16="http://schemas.microsoft.com/office/drawing/2014/main" id="{FF3755AD-7470-4CA7-B99B-076F768E5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1357"/>
                <a:ext cx="280" cy="84"/>
              </a:xfrm>
              <a:custGeom>
                <a:avLst/>
                <a:gdLst>
                  <a:gd name="T0" fmla="*/ 0 w 280"/>
                  <a:gd name="T1" fmla="*/ 84 h 84"/>
                  <a:gd name="T2" fmla="*/ 280 w 280"/>
                  <a:gd name="T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0" h="84">
                    <a:moveTo>
                      <a:pt x="0" y="84"/>
                    </a:moveTo>
                    <a:lnTo>
                      <a:pt x="280" y="0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8" name="Line 10">
                <a:extLst>
                  <a:ext uri="{FF2B5EF4-FFF2-40B4-BE49-F238E27FC236}">
                    <a16:creationId xmlns:a16="http://schemas.microsoft.com/office/drawing/2014/main" id="{EB1E116B-EF8B-4CC4-A857-D666D6F900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4" y="1007"/>
                <a:ext cx="672" cy="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39" name="Line 11">
                <a:extLst>
                  <a:ext uri="{FF2B5EF4-FFF2-40B4-BE49-F238E27FC236}">
                    <a16:creationId xmlns:a16="http://schemas.microsoft.com/office/drawing/2014/main" id="{A84C9207-C794-458E-9ED8-A016FE1CF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46" y="1115"/>
                <a:ext cx="240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3740" name="Picture 12">
              <a:extLst>
                <a:ext uri="{FF2B5EF4-FFF2-40B4-BE49-F238E27FC236}">
                  <a16:creationId xmlns:a16="http://schemas.microsoft.com/office/drawing/2014/main" id="{62958713-8B65-4784-A809-54161DA51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1116"/>
              <a:ext cx="1200" cy="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41" name="Rectangle 13">
              <a:extLst>
                <a:ext uri="{FF2B5EF4-FFF2-40B4-BE49-F238E27FC236}">
                  <a16:creationId xmlns:a16="http://schemas.microsoft.com/office/drawing/2014/main" id="{3D40C759-6D1A-4DAC-B31C-D0BBAE9D4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23824">
              <a:off x="2155" y="1232"/>
              <a:ext cx="772" cy="672"/>
            </a:xfrm>
            <a:prstGeom prst="rect">
              <a:avLst/>
            </a:prstGeom>
            <a:solidFill>
              <a:srgbClr val="FFFF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Text Box 14">
              <a:extLst>
                <a:ext uri="{FF2B5EF4-FFF2-40B4-BE49-F238E27FC236}">
                  <a16:creationId xmlns:a16="http://schemas.microsoft.com/office/drawing/2014/main" id="{BF940B65-51F1-4DEE-BEDA-2D6521E3C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1104"/>
              <a:ext cx="38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FFFF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73743" name="AutoShape 15">
              <a:extLst>
                <a:ext uri="{FF2B5EF4-FFF2-40B4-BE49-F238E27FC236}">
                  <a16:creationId xmlns:a16="http://schemas.microsoft.com/office/drawing/2014/main" id="{F1FE3D4A-3B3A-4827-9974-3E8A2FDCF8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76659">
              <a:off x="997" y="1441"/>
              <a:ext cx="676" cy="476"/>
            </a:xfrm>
            <a:prstGeom prst="triangle">
              <a:avLst>
                <a:gd name="adj" fmla="val 50000"/>
              </a:avLst>
            </a:prstGeom>
            <a:solidFill>
              <a:srgbClr val="FFFFE7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744" name="Picture 16">
              <a:extLst>
                <a:ext uri="{FF2B5EF4-FFF2-40B4-BE49-F238E27FC236}">
                  <a16:creationId xmlns:a16="http://schemas.microsoft.com/office/drawing/2014/main" id="{B70F7FC6-5624-4E52-BE56-73DD091130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10566">
              <a:off x="3249" y="1642"/>
              <a:ext cx="588" cy="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745" name="Freeform 17">
              <a:extLst>
                <a:ext uri="{FF2B5EF4-FFF2-40B4-BE49-F238E27FC236}">
                  <a16:creationId xmlns:a16="http://schemas.microsoft.com/office/drawing/2014/main" id="{6694A479-BBE9-4743-A159-F6B3A376D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340"/>
              <a:ext cx="240" cy="894"/>
            </a:xfrm>
            <a:custGeom>
              <a:avLst/>
              <a:gdLst>
                <a:gd name="T0" fmla="*/ 240 w 240"/>
                <a:gd name="T1" fmla="*/ 0 h 894"/>
                <a:gd name="T2" fmla="*/ 0 w 240"/>
                <a:gd name="T3" fmla="*/ 894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0" h="894">
                  <a:moveTo>
                    <a:pt x="240" y="0"/>
                  </a:moveTo>
                  <a:lnTo>
                    <a:pt x="0" y="894"/>
                  </a:lnTo>
                </a:path>
              </a:pathLst>
            </a:custGeom>
            <a:noFill/>
            <a:ln w="76200" cmpd="tri">
              <a:solidFill>
                <a:srgbClr val="FFCC99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6" name="Line 18">
              <a:extLst>
                <a:ext uri="{FF2B5EF4-FFF2-40B4-BE49-F238E27FC236}">
                  <a16:creationId xmlns:a16="http://schemas.microsoft.com/office/drawing/2014/main" id="{B3790EBD-88F2-4452-B3F4-7356F23EC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6" y="1318"/>
              <a:ext cx="0" cy="336"/>
            </a:xfrm>
            <a:prstGeom prst="line">
              <a:avLst/>
            </a:prstGeom>
            <a:noFill/>
            <a:ln w="38100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Line 19">
              <a:extLst>
                <a:ext uri="{FF2B5EF4-FFF2-40B4-BE49-F238E27FC236}">
                  <a16:creationId xmlns:a16="http://schemas.microsoft.com/office/drawing/2014/main" id="{36388DE1-E7D8-4465-999C-C780EBD0E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" y="1686"/>
              <a:ext cx="0" cy="336"/>
            </a:xfrm>
            <a:prstGeom prst="line">
              <a:avLst/>
            </a:prstGeom>
            <a:noFill/>
            <a:ln w="38100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8" name="Freeform 20">
              <a:extLst>
                <a:ext uri="{FF2B5EF4-FFF2-40B4-BE49-F238E27FC236}">
                  <a16:creationId xmlns:a16="http://schemas.microsoft.com/office/drawing/2014/main" id="{C5C3604D-9BF5-4C8B-88EA-28B71C2B0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305"/>
              <a:ext cx="645" cy="18"/>
            </a:xfrm>
            <a:custGeom>
              <a:avLst/>
              <a:gdLst>
                <a:gd name="T0" fmla="*/ 0 w 645"/>
                <a:gd name="T1" fmla="*/ 18 h 18"/>
                <a:gd name="T2" fmla="*/ 645 w 645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5" h="18">
                  <a:moveTo>
                    <a:pt x="0" y="18"/>
                  </a:moveTo>
                  <a:lnTo>
                    <a:pt x="645" y="0"/>
                  </a:lnTo>
                </a:path>
              </a:pathLst>
            </a:custGeom>
            <a:noFill/>
            <a:ln w="38100" cmpd="sng">
              <a:solidFill>
                <a:srgbClr val="FFCC99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9" name="Freeform 21">
              <a:extLst>
                <a:ext uri="{FF2B5EF4-FFF2-40B4-BE49-F238E27FC236}">
                  <a16:creationId xmlns:a16="http://schemas.microsoft.com/office/drawing/2014/main" id="{C1569D2B-7FD9-4622-9624-91465E44C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1945"/>
              <a:ext cx="1009" cy="62"/>
            </a:xfrm>
            <a:custGeom>
              <a:avLst/>
              <a:gdLst>
                <a:gd name="T0" fmla="*/ 0 w 1009"/>
                <a:gd name="T1" fmla="*/ 62 h 62"/>
                <a:gd name="T2" fmla="*/ 1009 w 1009"/>
                <a:gd name="T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09" h="62">
                  <a:moveTo>
                    <a:pt x="0" y="62"/>
                  </a:moveTo>
                  <a:lnTo>
                    <a:pt x="1009" y="0"/>
                  </a:lnTo>
                </a:path>
              </a:pathLst>
            </a:custGeom>
            <a:noFill/>
            <a:ln w="38100" cmpd="sng">
              <a:solidFill>
                <a:srgbClr val="FFCC99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0" name="Freeform 22">
              <a:extLst>
                <a:ext uri="{FF2B5EF4-FFF2-40B4-BE49-F238E27FC236}">
                  <a16:creationId xmlns:a16="http://schemas.microsoft.com/office/drawing/2014/main" id="{635C2DFF-29F4-4CB6-871A-F718A5E20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1132"/>
              <a:ext cx="2472" cy="214"/>
            </a:xfrm>
            <a:custGeom>
              <a:avLst/>
              <a:gdLst>
                <a:gd name="T0" fmla="*/ 0 w 2472"/>
                <a:gd name="T1" fmla="*/ 155 h 214"/>
                <a:gd name="T2" fmla="*/ 677 w 2472"/>
                <a:gd name="T3" fmla="*/ 0 h 214"/>
                <a:gd name="T4" fmla="*/ 1755 w 2472"/>
                <a:gd name="T5" fmla="*/ 100 h 214"/>
                <a:gd name="T6" fmla="*/ 2472 w 2472"/>
                <a:gd name="T7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2" h="214">
                  <a:moveTo>
                    <a:pt x="0" y="155"/>
                  </a:moveTo>
                  <a:lnTo>
                    <a:pt x="677" y="0"/>
                  </a:lnTo>
                  <a:lnTo>
                    <a:pt x="1755" y="100"/>
                  </a:lnTo>
                  <a:lnTo>
                    <a:pt x="2472" y="214"/>
                  </a:lnTo>
                </a:path>
              </a:pathLst>
            </a:custGeom>
            <a:noFill/>
            <a:ln w="38100" cap="flat" cmpd="sng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1" name="Freeform 23">
              <a:extLst>
                <a:ext uri="{FF2B5EF4-FFF2-40B4-BE49-F238E27FC236}">
                  <a16:creationId xmlns:a16="http://schemas.microsoft.com/office/drawing/2014/main" id="{24B7A2F3-6793-499E-8460-B4008E175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1836"/>
              <a:ext cx="1046" cy="382"/>
            </a:xfrm>
            <a:custGeom>
              <a:avLst/>
              <a:gdLst>
                <a:gd name="T0" fmla="*/ 0 w 1046"/>
                <a:gd name="T1" fmla="*/ 0 h 382"/>
                <a:gd name="T2" fmla="*/ 421 w 1046"/>
                <a:gd name="T3" fmla="*/ 246 h 382"/>
                <a:gd name="T4" fmla="*/ 1046 w 1046"/>
                <a:gd name="T5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6" h="382">
                  <a:moveTo>
                    <a:pt x="0" y="0"/>
                  </a:moveTo>
                  <a:lnTo>
                    <a:pt x="421" y="246"/>
                  </a:lnTo>
                  <a:lnTo>
                    <a:pt x="1046" y="382"/>
                  </a:lnTo>
                </a:path>
              </a:pathLst>
            </a:custGeom>
            <a:noFill/>
            <a:ln w="38100" cap="flat" cmpd="sng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2" name="Oval 24">
              <a:extLst>
                <a:ext uri="{FF2B5EF4-FFF2-40B4-BE49-F238E27FC236}">
                  <a16:creationId xmlns:a16="http://schemas.microsoft.com/office/drawing/2014/main" id="{17A2F198-B396-441E-8FD9-934298C9F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73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CC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3" name="Text Box 25">
              <a:extLst>
                <a:ext uri="{FF2B5EF4-FFF2-40B4-BE49-F238E27FC236}">
                  <a16:creationId xmlns:a16="http://schemas.microsoft.com/office/drawing/2014/main" id="{1DC67152-552C-4171-885A-133D04677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448"/>
              <a:ext cx="4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FFFF00"/>
                  </a:solidFill>
                  <a:latin typeface="Arial" panose="020B0604020202020204" pitchFamily="34" charset="0"/>
                </a:rPr>
                <a:t>J</a:t>
              </a:r>
            </a:p>
          </p:txBody>
        </p:sp>
        <p:grpSp>
          <p:nvGrpSpPr>
            <p:cNvPr id="73754" name="Group 26">
              <a:extLst>
                <a:ext uri="{FF2B5EF4-FFF2-40B4-BE49-F238E27FC236}">
                  <a16:creationId xmlns:a16="http://schemas.microsoft.com/office/drawing/2014/main" id="{5A37D0BE-38C3-4CB8-921A-F2F41C09C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586"/>
              <a:ext cx="750" cy="447"/>
              <a:chOff x="3696" y="1259"/>
              <a:chExt cx="750" cy="447"/>
            </a:xfrm>
          </p:grpSpPr>
          <p:sp>
            <p:nvSpPr>
              <p:cNvPr id="73755" name="Freeform 27">
                <a:extLst>
                  <a:ext uri="{FF2B5EF4-FFF2-40B4-BE49-F238E27FC236}">
                    <a16:creationId xmlns:a16="http://schemas.microsoft.com/office/drawing/2014/main" id="{0B7CD52A-F8BF-41A3-AC9B-4B3DBCB09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" y="1259"/>
                <a:ext cx="588" cy="408"/>
              </a:xfrm>
              <a:custGeom>
                <a:avLst/>
                <a:gdLst>
                  <a:gd name="T0" fmla="*/ 0 w 588"/>
                  <a:gd name="T1" fmla="*/ 0 h 408"/>
                  <a:gd name="T2" fmla="*/ 588 w 588"/>
                  <a:gd name="T3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88" h="408">
                    <a:moveTo>
                      <a:pt x="0" y="0"/>
                    </a:moveTo>
                    <a:lnTo>
                      <a:pt x="588" y="408"/>
                    </a:lnTo>
                  </a:path>
                </a:pathLst>
              </a:custGeom>
              <a:noFill/>
              <a:ln w="38100" cmpd="sng">
                <a:solidFill>
                  <a:srgbClr val="9933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" name="Freeform 28">
                <a:extLst>
                  <a:ext uri="{FF2B5EF4-FFF2-40B4-BE49-F238E27FC236}">
                    <a16:creationId xmlns:a16="http://schemas.microsoft.com/office/drawing/2014/main" id="{E5FBB2F3-68C9-4F82-8B57-268DBA81F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1451"/>
                <a:ext cx="216" cy="160"/>
              </a:xfrm>
              <a:custGeom>
                <a:avLst/>
                <a:gdLst>
                  <a:gd name="T0" fmla="*/ 0 w 216"/>
                  <a:gd name="T1" fmla="*/ 0 h 160"/>
                  <a:gd name="T2" fmla="*/ 216 w 216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" h="160">
                    <a:moveTo>
                      <a:pt x="0" y="0"/>
                    </a:moveTo>
                    <a:lnTo>
                      <a:pt x="216" y="160"/>
                    </a:lnTo>
                  </a:path>
                </a:pathLst>
              </a:custGeom>
              <a:noFill/>
              <a:ln w="28575" cmpd="sng">
                <a:solidFill>
                  <a:srgbClr val="9900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Freeform 29">
                <a:extLst>
                  <a:ext uri="{FF2B5EF4-FFF2-40B4-BE49-F238E27FC236}">
                    <a16:creationId xmlns:a16="http://schemas.microsoft.com/office/drawing/2014/main" id="{B2135A43-8DF3-47AA-835C-EC5D518D3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680"/>
                <a:ext cx="732" cy="26"/>
              </a:xfrm>
              <a:custGeom>
                <a:avLst/>
                <a:gdLst>
                  <a:gd name="T0" fmla="*/ 0 w 732"/>
                  <a:gd name="T1" fmla="*/ 26 h 26"/>
                  <a:gd name="T2" fmla="*/ 732 w 732"/>
                  <a:gd name="T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32" h="26">
                    <a:moveTo>
                      <a:pt x="0" y="26"/>
                    </a:moveTo>
                    <a:lnTo>
                      <a:pt x="732" y="0"/>
                    </a:lnTo>
                  </a:path>
                </a:pathLst>
              </a:custGeom>
              <a:noFill/>
              <a:ln w="38100" cmpd="sng">
                <a:solidFill>
                  <a:srgbClr val="9933FF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" name="Freeform 30">
                <a:extLst>
                  <a:ext uri="{FF2B5EF4-FFF2-40B4-BE49-F238E27FC236}">
                    <a16:creationId xmlns:a16="http://schemas.microsoft.com/office/drawing/2014/main" id="{94AF1C46-7960-49C6-85F1-63CF6C673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686"/>
                <a:ext cx="224" cy="8"/>
              </a:xfrm>
              <a:custGeom>
                <a:avLst/>
                <a:gdLst>
                  <a:gd name="T0" fmla="*/ 0 w 224"/>
                  <a:gd name="T1" fmla="*/ 8 h 8"/>
                  <a:gd name="T2" fmla="*/ 224 w 224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24" h="8">
                    <a:moveTo>
                      <a:pt x="0" y="8"/>
                    </a:moveTo>
                    <a:lnTo>
                      <a:pt x="224" y="0"/>
                    </a:lnTo>
                  </a:path>
                </a:pathLst>
              </a:custGeom>
              <a:noFill/>
              <a:ln w="28575" cmpd="sng">
                <a:solidFill>
                  <a:srgbClr val="9900FF"/>
                </a:solidFill>
                <a:round/>
                <a:headEnd type="none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59" name="AutoShape 31">
              <a:extLst>
                <a:ext uri="{FF2B5EF4-FFF2-40B4-BE49-F238E27FC236}">
                  <a16:creationId xmlns:a16="http://schemas.microsoft.com/office/drawing/2014/main" id="{3980251A-9FC4-4391-B7EB-2DFEA2CA87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92628">
              <a:off x="2496" y="1122"/>
              <a:ext cx="816" cy="768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0" name="Oval 32">
              <a:extLst>
                <a:ext uri="{FF2B5EF4-FFF2-40B4-BE49-F238E27FC236}">
                  <a16:creationId xmlns:a16="http://schemas.microsoft.com/office/drawing/2014/main" id="{2CBDCA10-E9DF-45A4-A1B0-1CC42FD8E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73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1" name="Text Box 33">
              <a:extLst>
                <a:ext uri="{FF2B5EF4-FFF2-40B4-BE49-F238E27FC236}">
                  <a16:creationId xmlns:a16="http://schemas.microsoft.com/office/drawing/2014/main" id="{0A2CCE2E-3EDB-4A85-9F57-25D353D92F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448"/>
              <a:ext cx="4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FFFF00"/>
                  </a:solidFill>
                  <a:latin typeface="Arial" panose="020B0604020202020204" pitchFamily="34" charset="0"/>
                </a:rPr>
                <a:t>J</a:t>
              </a:r>
            </a:p>
          </p:txBody>
        </p:sp>
        <p:sp>
          <p:nvSpPr>
            <p:cNvPr id="73762" name="Text Box 34">
              <a:extLst>
                <a:ext uri="{FF2B5EF4-FFF2-40B4-BE49-F238E27FC236}">
                  <a16:creationId xmlns:a16="http://schemas.microsoft.com/office/drawing/2014/main" id="{A694AF7E-0737-45D8-9F3F-F52D307DA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" y="2060"/>
              <a:ext cx="38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FFFF00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73763" name="Text Box 35">
              <a:extLst>
                <a:ext uri="{FF2B5EF4-FFF2-40B4-BE49-F238E27FC236}">
                  <a16:creationId xmlns:a16="http://schemas.microsoft.com/office/drawing/2014/main" id="{023462A0-7F85-43E9-8266-17B533CC50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" y="1958"/>
              <a:ext cx="38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FFFF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b="1" baseline="-2500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  <a:endParaRPr lang="en-US" altLang="en-US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64" name="Text Box 36">
              <a:extLst>
                <a:ext uri="{FF2B5EF4-FFF2-40B4-BE49-F238E27FC236}">
                  <a16:creationId xmlns:a16="http://schemas.microsoft.com/office/drawing/2014/main" id="{35DA36BC-DE74-4E53-BB6E-FA966DADC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6" y="2071"/>
              <a:ext cx="38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FFFF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baseline="-2500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  <a:endParaRPr lang="en-US" altLang="en-US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765" name="Text Box 37">
              <a:extLst>
                <a:ext uri="{FF2B5EF4-FFF2-40B4-BE49-F238E27FC236}">
                  <a16:creationId xmlns:a16="http://schemas.microsoft.com/office/drawing/2014/main" id="{6AA671AE-9740-498E-9C16-3C1832E2A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6" y="2202"/>
              <a:ext cx="38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FFFF00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  <p:sp>
          <p:nvSpPr>
            <p:cNvPr id="73766" name="Text Box 38">
              <a:extLst>
                <a:ext uri="{FF2B5EF4-FFF2-40B4-BE49-F238E27FC236}">
                  <a16:creationId xmlns:a16="http://schemas.microsoft.com/office/drawing/2014/main" id="{8477B0CA-38F1-400D-9386-0EA8CC3BF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" y="1405"/>
              <a:ext cx="38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FFFF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73767" name="Text Box 39">
              <a:extLst>
                <a:ext uri="{FF2B5EF4-FFF2-40B4-BE49-F238E27FC236}">
                  <a16:creationId xmlns:a16="http://schemas.microsoft.com/office/drawing/2014/main" id="{37FD31DA-3987-4A65-AB22-7D5ECE70F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20921">
              <a:off x="2876" y="1891"/>
              <a:ext cx="38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solidFill>
                    <a:srgbClr val="FFFF00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73768" name="Oval 40">
              <a:extLst>
                <a:ext uri="{FF2B5EF4-FFF2-40B4-BE49-F238E27FC236}">
                  <a16:creationId xmlns:a16="http://schemas.microsoft.com/office/drawing/2014/main" id="{BC6771A0-BC2C-4B10-9D28-38EBD5692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" y="1335"/>
              <a:ext cx="136" cy="73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69" name="AutoShape 41">
              <a:extLst>
                <a:ext uri="{FF2B5EF4-FFF2-40B4-BE49-F238E27FC236}">
                  <a16:creationId xmlns:a16="http://schemas.microsoft.com/office/drawing/2014/main" id="{B842C314-9824-41ED-A037-07C1747DEC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968961">
              <a:off x="1536" y="1335"/>
              <a:ext cx="684" cy="624"/>
            </a:xfrm>
            <a:prstGeom prst="triangle">
              <a:avLst>
                <a:gd name="adj" fmla="val 50000"/>
              </a:avLst>
            </a:prstGeom>
            <a:solidFill>
              <a:srgbClr val="FFFFE7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0" name="Oval 42">
              <a:extLst>
                <a:ext uri="{FF2B5EF4-FFF2-40B4-BE49-F238E27FC236}">
                  <a16:creationId xmlns:a16="http://schemas.microsoft.com/office/drawing/2014/main" id="{88BF0FE9-7119-4ABA-AC93-7750B59E8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281"/>
              <a:ext cx="151" cy="6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1" name="Oval 43">
              <a:extLst>
                <a:ext uri="{FF2B5EF4-FFF2-40B4-BE49-F238E27FC236}">
                  <a16:creationId xmlns:a16="http://schemas.microsoft.com/office/drawing/2014/main" id="{7FACC3D9-AF26-4157-BA6A-E94FE6AD19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97688">
              <a:off x="3744" y="1239"/>
              <a:ext cx="192" cy="864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3772" name="Picture 44">
              <a:extLst>
                <a:ext uri="{FF2B5EF4-FFF2-40B4-BE49-F238E27FC236}">
                  <a16:creationId xmlns:a16="http://schemas.microsoft.com/office/drawing/2014/main" id="{740D36C3-EB28-44BE-8DFE-6DFC421F9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4210">
              <a:off x="4583" y="1673"/>
              <a:ext cx="380" cy="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773" name="WordArt 45">
            <a:extLst>
              <a:ext uri="{FF2B5EF4-FFF2-40B4-BE49-F238E27FC236}">
                <a16:creationId xmlns:a16="http://schemas.microsoft.com/office/drawing/2014/main" id="{F806FDAE-F52C-40CF-A2E7-FC2DCEA772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533400"/>
            <a:ext cx="6705600" cy="3733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301752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993366"/>
                  </a:solidFill>
                  <a:round/>
                  <a:headEnd type="none" w="sm" len="sm"/>
                  <a:tailEnd type="none" w="sm" len="sm"/>
                </a:ln>
                <a:solidFill>
                  <a:srgbClr val="FFCC00"/>
                </a:solidFill>
                <a:cs typeface="Times New Roman" panose="02020603050405020304" pitchFamily="18" charset="0"/>
              </a:rPr>
              <a:t>CẤU TẠO MÁY QUANG PHỔ</a:t>
            </a:r>
          </a:p>
        </p:txBody>
      </p:sp>
      <p:sp>
        <p:nvSpPr>
          <p:cNvPr id="73774" name="AutoShape 46">
            <a:extLst>
              <a:ext uri="{FF2B5EF4-FFF2-40B4-BE49-F238E27FC236}">
                <a16:creationId xmlns:a16="http://schemas.microsoft.com/office/drawing/2014/main" id="{370B7B12-2A9A-48B8-918E-A3D647FEA380}"/>
              </a:ext>
            </a:extLst>
          </p:cNvPr>
          <p:cNvSpPr>
            <a:spLocks/>
          </p:cNvSpPr>
          <p:nvPr/>
        </p:nvSpPr>
        <p:spPr bwMode="auto">
          <a:xfrm rot="16200000">
            <a:off x="4267200" y="44196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5" name="Freeform 47">
            <a:extLst>
              <a:ext uri="{FF2B5EF4-FFF2-40B4-BE49-F238E27FC236}">
                <a16:creationId xmlns:a16="http://schemas.microsoft.com/office/drawing/2014/main" id="{AC2324D6-4A6D-4A24-B8EC-3FDF69A605D9}"/>
              </a:ext>
            </a:extLst>
          </p:cNvPr>
          <p:cNvSpPr>
            <a:spLocks/>
          </p:cNvSpPr>
          <p:nvPr/>
        </p:nvSpPr>
        <p:spPr bwMode="auto">
          <a:xfrm>
            <a:off x="4267200" y="4876800"/>
            <a:ext cx="381000" cy="457200"/>
          </a:xfrm>
          <a:custGeom>
            <a:avLst/>
            <a:gdLst>
              <a:gd name="T0" fmla="*/ 0 w 240"/>
              <a:gd name="T1" fmla="*/ 0 h 288"/>
              <a:gd name="T2" fmla="*/ 0 w 240"/>
              <a:gd name="T3" fmla="*/ 288 h 288"/>
              <a:gd name="T4" fmla="*/ 240 w 24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88">
                <a:moveTo>
                  <a:pt x="0" y="0"/>
                </a:moveTo>
                <a:lnTo>
                  <a:pt x="0" y="288"/>
                </a:lnTo>
                <a:lnTo>
                  <a:pt x="240" y="288"/>
                </a:lnTo>
              </a:path>
            </a:pathLst>
          </a:custGeom>
          <a:noFill/>
          <a:ln w="28575" cap="sq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6" name="Text Box 48">
            <a:extLst>
              <a:ext uri="{FF2B5EF4-FFF2-40B4-BE49-F238E27FC236}">
                <a16:creationId xmlns:a16="http://schemas.microsoft.com/office/drawing/2014/main" id="{1404D360-C7DF-4FE6-A5B8-09CAB590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029201"/>
            <a:ext cx="1524000" cy="646331"/>
          </a:xfrm>
          <a:prstGeom prst="rect">
            <a:avLst/>
          </a:prstGeom>
          <a:noFill/>
          <a:ln w="28575" cap="sq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Ống chuẩn trực</a:t>
            </a:r>
          </a:p>
        </p:txBody>
      </p:sp>
      <p:sp>
        <p:nvSpPr>
          <p:cNvPr id="73777" name="Freeform 49">
            <a:extLst>
              <a:ext uri="{FF2B5EF4-FFF2-40B4-BE49-F238E27FC236}">
                <a16:creationId xmlns:a16="http://schemas.microsoft.com/office/drawing/2014/main" id="{ADE80367-1383-49C1-86B1-87180C6B6105}"/>
              </a:ext>
            </a:extLst>
          </p:cNvPr>
          <p:cNvSpPr>
            <a:spLocks/>
          </p:cNvSpPr>
          <p:nvPr/>
        </p:nvSpPr>
        <p:spPr bwMode="auto">
          <a:xfrm>
            <a:off x="6553200" y="4267200"/>
            <a:ext cx="228600" cy="1600200"/>
          </a:xfrm>
          <a:custGeom>
            <a:avLst/>
            <a:gdLst>
              <a:gd name="T0" fmla="*/ 48 w 144"/>
              <a:gd name="T1" fmla="*/ 0 h 1008"/>
              <a:gd name="T2" fmla="*/ 0 w 144"/>
              <a:gd name="T3" fmla="*/ 816 h 1008"/>
              <a:gd name="T4" fmla="*/ 0 w 144"/>
              <a:gd name="T5" fmla="*/ 1008 h 1008"/>
              <a:gd name="T6" fmla="*/ 144 w 144"/>
              <a:gd name="T7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1008">
                <a:moveTo>
                  <a:pt x="48" y="0"/>
                </a:moveTo>
                <a:lnTo>
                  <a:pt x="0" y="816"/>
                </a:lnTo>
                <a:lnTo>
                  <a:pt x="0" y="1008"/>
                </a:lnTo>
                <a:lnTo>
                  <a:pt x="144" y="1008"/>
                </a:lnTo>
              </a:path>
            </a:pathLst>
          </a:custGeom>
          <a:noFill/>
          <a:ln w="28575" cap="sq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8" name="Text Box 50">
            <a:extLst>
              <a:ext uri="{FF2B5EF4-FFF2-40B4-BE49-F238E27FC236}">
                <a16:creationId xmlns:a16="http://schemas.microsoft.com/office/drawing/2014/main" id="{B437795C-0158-45F9-8157-0B545231E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610225"/>
            <a:ext cx="1524000" cy="369332"/>
          </a:xfrm>
          <a:prstGeom prst="rect">
            <a:avLst/>
          </a:prstGeom>
          <a:noFill/>
          <a:ln w="28575" cap="sq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Lăng kính</a:t>
            </a:r>
          </a:p>
        </p:txBody>
      </p:sp>
      <p:sp>
        <p:nvSpPr>
          <p:cNvPr id="73779" name="Line 51">
            <a:extLst>
              <a:ext uri="{FF2B5EF4-FFF2-40B4-BE49-F238E27FC236}">
                <a16:creationId xmlns:a16="http://schemas.microsoft.com/office/drawing/2014/main" id="{D343C467-AF19-4329-9CC7-96E713E1B8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20200" y="5105400"/>
            <a:ext cx="76200" cy="6858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80" name="Text Box 52">
            <a:extLst>
              <a:ext uri="{FF2B5EF4-FFF2-40B4-BE49-F238E27FC236}">
                <a16:creationId xmlns:a16="http://schemas.microsoft.com/office/drawing/2014/main" id="{0F29097D-2132-4804-9793-A63079BA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791201"/>
            <a:ext cx="1828800" cy="646331"/>
          </a:xfrm>
          <a:prstGeom prst="rect">
            <a:avLst/>
          </a:prstGeom>
          <a:noFill/>
          <a:ln w="28575" cap="sq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Quang phổ của nguồn J</a:t>
            </a:r>
          </a:p>
        </p:txBody>
      </p:sp>
      <p:sp>
        <p:nvSpPr>
          <p:cNvPr id="73781" name="Text Box 53">
            <a:extLst>
              <a:ext uri="{FF2B5EF4-FFF2-40B4-BE49-F238E27FC236}">
                <a16:creationId xmlns:a16="http://schemas.microsoft.com/office/drawing/2014/main" id="{AB437585-F269-424F-855D-1A348281E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876425"/>
            <a:ext cx="1600200" cy="369332"/>
          </a:xfrm>
          <a:prstGeom prst="rect">
            <a:avLst/>
          </a:prstGeom>
          <a:noFill/>
          <a:ln w="28575" cap="sq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Buồng ảnh</a:t>
            </a:r>
          </a:p>
        </p:txBody>
      </p:sp>
      <p:sp>
        <p:nvSpPr>
          <p:cNvPr id="73782" name="Line 54">
            <a:extLst>
              <a:ext uri="{FF2B5EF4-FFF2-40B4-BE49-F238E27FC236}">
                <a16:creationId xmlns:a16="http://schemas.microsoft.com/office/drawing/2014/main" id="{E28958F6-57D2-4F52-956E-1BA463109F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2362200"/>
            <a:ext cx="0" cy="11430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33">
            <a:extLst>
              <a:ext uri="{FF2B5EF4-FFF2-40B4-BE49-F238E27FC236}">
                <a16:creationId xmlns:a16="http://schemas.microsoft.com/office/drawing/2014/main" id="{EAA89866-AC89-4C37-8599-8B5D4E933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209801"/>
            <a:ext cx="39751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309" name="Object 5">
            <a:extLst>
              <a:ext uri="{FF2B5EF4-FFF2-40B4-BE49-F238E27FC236}">
                <a16:creationId xmlns:a16="http://schemas.microsoft.com/office/drawing/2014/main" id="{2B6EE94E-32D4-4CCE-98F7-9DE1F26AA1CF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276600" y="2338388"/>
          <a:ext cx="3419475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4" imgW="3419952" imgH="3323810" progId="MSPhotoEd.3">
                  <p:embed/>
                </p:oleObj>
              </mc:Choice>
              <mc:Fallback>
                <p:oleObj name="Photo Editor Photo" r:id="rId4" imgW="3419952" imgH="3323810" progId="MSPhotoEd.3">
                  <p:embed/>
                  <p:pic>
                    <p:nvPicPr>
                      <p:cNvPr id="98309" name="Object 5">
                        <a:extLst>
                          <a:ext uri="{FF2B5EF4-FFF2-40B4-BE49-F238E27FC236}">
                            <a16:creationId xmlns:a16="http://schemas.microsoft.com/office/drawing/2014/main" id="{2B6EE94E-32D4-4CCE-98F7-9DE1F26AA1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38388"/>
                        <a:ext cx="3419475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312" name="Group 8">
            <a:extLst>
              <a:ext uri="{FF2B5EF4-FFF2-40B4-BE49-F238E27FC236}">
                <a16:creationId xmlns:a16="http://schemas.microsoft.com/office/drawing/2014/main" id="{42E63630-F236-4A22-AF60-86E1D8202DDA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28600"/>
            <a:ext cx="6477000" cy="1143000"/>
            <a:chOff x="1440" y="48"/>
            <a:chExt cx="4080" cy="720"/>
          </a:xfrm>
        </p:grpSpPr>
        <p:sp>
          <p:nvSpPr>
            <p:cNvPr id="98313" name="WordArt 9">
              <a:extLst>
                <a:ext uri="{FF2B5EF4-FFF2-40B4-BE49-F238E27FC236}">
                  <a16:creationId xmlns:a16="http://schemas.microsoft.com/office/drawing/2014/main" id="{EB117ADE-6029-4F53-A0C3-5FE4EC5BC87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36" y="48"/>
              <a:ext cx="2784" cy="72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cs typeface="Times New Roman" panose="02020603050405020304" pitchFamily="18" charset="0"/>
                </a:rPr>
                <a:t>LĂNG KÍNH</a:t>
              </a:r>
            </a:p>
          </p:txBody>
        </p:sp>
        <p:sp>
          <p:nvSpPr>
            <p:cNvPr id="98314" name="Text Box 10">
              <a:extLst>
                <a:ext uri="{FF2B5EF4-FFF2-40B4-BE49-F238E27FC236}">
                  <a16:creationId xmlns:a16="http://schemas.microsoft.com/office/drawing/2014/main" id="{A170E675-2235-404D-9C55-216EE0DB2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"/>
              <a:ext cx="13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b="1" u="sng"/>
                <a:t>Bài 28</a:t>
              </a:r>
              <a:r>
                <a:rPr lang="en-US" altLang="en-US" sz="4000" b="1" u="sng">
                  <a:latin typeface=".VnArabia" panose="020B7200000000000000" pitchFamily="34" charset="0"/>
                </a:rPr>
                <a:t>  :                </a:t>
              </a:r>
            </a:p>
          </p:txBody>
        </p:sp>
      </p:grpSp>
      <p:sp>
        <p:nvSpPr>
          <p:cNvPr id="98315" name="Text Box 11">
            <a:extLst>
              <a:ext uri="{FF2B5EF4-FFF2-40B4-BE49-F238E27FC236}">
                <a16:creationId xmlns:a16="http://schemas.microsoft.com/office/drawing/2014/main" id="{1E90DFAC-7F43-4C39-B0AB-F2439845C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447801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u="sng"/>
              <a:t>2. Lăng kính phản xạ toàn phần</a:t>
            </a:r>
          </a:p>
        </p:txBody>
      </p:sp>
      <p:sp>
        <p:nvSpPr>
          <p:cNvPr id="98316" name="Text Box 12">
            <a:extLst>
              <a:ext uri="{FF2B5EF4-FFF2-40B4-BE49-F238E27FC236}">
                <a16:creationId xmlns:a16="http://schemas.microsoft.com/office/drawing/2014/main" id="{45039D30-B0AF-4896-8DA2-A24F285BD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9436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b="1"/>
              <a:t>Ống nhòm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prisms">
            <a:extLst>
              <a:ext uri="{FF2B5EF4-FFF2-40B4-BE49-F238E27FC236}">
                <a16:creationId xmlns:a16="http://schemas.microsoft.com/office/drawing/2014/main" id="{CB42C894-424C-416D-842A-170ADE1F2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>
            <a:extLst>
              <a:ext uri="{FF2B5EF4-FFF2-40B4-BE49-F238E27FC236}">
                <a16:creationId xmlns:a16="http://schemas.microsoft.com/office/drawing/2014/main" id="{01266468-E42F-409D-9522-25F29CD76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066800"/>
            <a:ext cx="739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u="sng"/>
              <a:t>Bài 2</a:t>
            </a:r>
            <a:r>
              <a:rPr lang="en-US" altLang="en-US" sz="2800" b="1"/>
              <a:t>: Cho tia sáng truyền tới lăng kính như hình sau:</a:t>
            </a:r>
          </a:p>
        </p:txBody>
      </p:sp>
      <p:pic>
        <p:nvPicPr>
          <p:cNvPr id="114691" name="Picture 3" descr="Hinh BT5">
            <a:extLst>
              <a:ext uri="{FF2B5EF4-FFF2-40B4-BE49-F238E27FC236}">
                <a16:creationId xmlns:a16="http://schemas.microsoft.com/office/drawing/2014/main" id="{A1A9FF90-365D-4635-9EC4-162BFD19D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55926"/>
            <a:ext cx="4419600" cy="3902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2" name="Text Box 4">
            <a:extLst>
              <a:ext uri="{FF2B5EF4-FFF2-40B4-BE49-F238E27FC236}">
                <a16:creationId xmlns:a16="http://schemas.microsoft.com/office/drawing/2014/main" id="{FB859EED-3B80-4920-B156-B18A65D78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03525"/>
            <a:ext cx="28956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Tia ló truyền đi sát mặt BC. Góc lệch của tia sáng tạo bởi  lăng kính là:</a:t>
            </a:r>
          </a:p>
          <a:p>
            <a:r>
              <a:rPr lang="en-US" altLang="en-US" sz="2000" b="1"/>
              <a:t>A. 0</a:t>
            </a:r>
            <a:r>
              <a:rPr lang="en-US" altLang="en-US" sz="2000" b="1" baseline="30000"/>
              <a:t>0</a:t>
            </a:r>
            <a:endParaRPr lang="en-US" altLang="en-US" sz="2000" b="1"/>
          </a:p>
          <a:p>
            <a:r>
              <a:rPr lang="en-US" altLang="en-US" sz="2000" b="1"/>
              <a:t>B. 22,5</a:t>
            </a:r>
            <a:r>
              <a:rPr lang="en-US" altLang="en-US" sz="2000" b="1" baseline="30000"/>
              <a:t>0</a:t>
            </a:r>
            <a:endParaRPr lang="en-US" altLang="en-US" sz="2000" b="1"/>
          </a:p>
          <a:p>
            <a:r>
              <a:rPr lang="en-US" altLang="en-US" sz="2000" b="1"/>
              <a:t>C. 45</a:t>
            </a:r>
            <a:r>
              <a:rPr lang="en-US" altLang="en-US" sz="2000" b="1" baseline="30000"/>
              <a:t>0</a:t>
            </a:r>
            <a:endParaRPr lang="en-US" altLang="en-US" sz="2000" b="1"/>
          </a:p>
          <a:p>
            <a:r>
              <a:rPr lang="en-US" altLang="en-US" sz="2000" b="1"/>
              <a:t>D. 90</a:t>
            </a:r>
            <a:r>
              <a:rPr lang="en-US" altLang="en-US" sz="2000" b="1" baseline="30000"/>
              <a:t>0</a:t>
            </a:r>
            <a:endParaRPr lang="en-US" altLang="en-US" sz="2000" b="1"/>
          </a:p>
        </p:txBody>
      </p:sp>
      <p:sp>
        <p:nvSpPr>
          <p:cNvPr id="114697" name="Line 9">
            <a:extLst>
              <a:ext uri="{FF2B5EF4-FFF2-40B4-BE49-F238E27FC236}">
                <a16:creationId xmlns:a16="http://schemas.microsoft.com/office/drawing/2014/main" id="{D275B0D4-C91A-4521-AD27-2FFA0EFDDC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4425950"/>
            <a:ext cx="762000" cy="762000"/>
          </a:xfrm>
          <a:prstGeom prst="line">
            <a:avLst/>
          </a:prstGeom>
          <a:noFill/>
          <a:ln w="2857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4" name="Line 16">
            <a:extLst>
              <a:ext uri="{FF2B5EF4-FFF2-40B4-BE49-F238E27FC236}">
                <a16:creationId xmlns:a16="http://schemas.microsoft.com/office/drawing/2014/main" id="{9F9D0326-430C-4997-8A37-26C4BC98B0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0075" y="48133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5" name="Freeform 17">
            <a:extLst>
              <a:ext uri="{FF2B5EF4-FFF2-40B4-BE49-F238E27FC236}">
                <a16:creationId xmlns:a16="http://schemas.microsoft.com/office/drawing/2014/main" id="{5CAABF21-2467-4370-BF00-4DD7A8439CA7}"/>
              </a:ext>
            </a:extLst>
          </p:cNvPr>
          <p:cNvSpPr>
            <a:spLocks/>
          </p:cNvSpPr>
          <p:nvPr/>
        </p:nvSpPr>
        <p:spPr bwMode="auto">
          <a:xfrm>
            <a:off x="5999163" y="4786313"/>
            <a:ext cx="42862" cy="292100"/>
          </a:xfrm>
          <a:custGeom>
            <a:avLst/>
            <a:gdLst>
              <a:gd name="T0" fmla="*/ 0 w 40"/>
              <a:gd name="T1" fmla="*/ 0 h 40"/>
              <a:gd name="T2" fmla="*/ 40 w 40"/>
              <a:gd name="T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" h="40">
                <a:moveTo>
                  <a:pt x="0" y="0"/>
                </a:moveTo>
                <a:cubicBezTo>
                  <a:pt x="17" y="13"/>
                  <a:pt x="35" y="27"/>
                  <a:pt x="40" y="4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6" name="Text Box 18">
            <a:extLst>
              <a:ext uri="{FF2B5EF4-FFF2-40B4-BE49-F238E27FC236}">
                <a16:creationId xmlns:a16="http://schemas.microsoft.com/office/drawing/2014/main" id="{AA3C4C77-B3E0-453F-895C-B92F02FEF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075" y="4800601"/>
            <a:ext cx="36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.VnTime" panose="020B7200000000000000" pitchFamily="34" charset="0"/>
              </a:rPr>
              <a:t>D</a:t>
            </a:r>
          </a:p>
        </p:txBody>
      </p:sp>
      <p:graphicFrame>
        <p:nvGraphicFramePr>
          <p:cNvPr id="114707" name="Object 19">
            <a:extLst>
              <a:ext uri="{FF2B5EF4-FFF2-40B4-BE49-F238E27FC236}">
                <a16:creationId xmlns:a16="http://schemas.microsoft.com/office/drawing/2014/main" id="{0AE6F966-0087-4610-8389-90A6A92C3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2850" y="54387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114707" name="Object 19">
                        <a:extLst>
                          <a:ext uri="{FF2B5EF4-FFF2-40B4-BE49-F238E27FC236}">
                            <a16:creationId xmlns:a16="http://schemas.microsoft.com/office/drawing/2014/main" id="{0AE6F966-0087-4610-8389-90A6A92C3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54387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708" name="Object 20">
            <a:extLst>
              <a:ext uri="{FF2B5EF4-FFF2-40B4-BE49-F238E27FC236}">
                <a16:creationId xmlns:a16="http://schemas.microsoft.com/office/drawing/2014/main" id="{F659DE98-35B0-4CD7-B7EF-E57BC3923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5438775"/>
            <a:ext cx="114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09" name="Object 21">
            <a:extLst>
              <a:ext uri="{FF2B5EF4-FFF2-40B4-BE49-F238E27FC236}">
                <a16:creationId xmlns:a16="http://schemas.microsoft.com/office/drawing/2014/main" id="{D4F02A0D-FEE3-430A-A183-5BE65B3EE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5438775"/>
            <a:ext cx="114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10" name="Object 22">
            <a:extLst>
              <a:ext uri="{FF2B5EF4-FFF2-40B4-BE49-F238E27FC236}">
                <a16:creationId xmlns:a16="http://schemas.microsoft.com/office/drawing/2014/main" id="{892AAFBB-B018-4495-B674-5140AB9CE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5438775"/>
            <a:ext cx="114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11" name="Object 23">
            <a:extLst>
              <a:ext uri="{FF2B5EF4-FFF2-40B4-BE49-F238E27FC236}">
                <a16:creationId xmlns:a16="http://schemas.microsoft.com/office/drawing/2014/main" id="{7B45A377-8ADB-427B-A5D3-046CF5CBF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5438775"/>
            <a:ext cx="114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14712" name="Object 24">
            <a:extLst>
              <a:ext uri="{FF2B5EF4-FFF2-40B4-BE49-F238E27FC236}">
                <a16:creationId xmlns:a16="http://schemas.microsoft.com/office/drawing/2014/main" id="{58E22D91-F0CA-4522-AF0B-CD90A466EF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2850" y="54387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114712" name="Object 24">
                        <a:extLst>
                          <a:ext uri="{FF2B5EF4-FFF2-40B4-BE49-F238E27FC236}">
                            <a16:creationId xmlns:a16="http://schemas.microsoft.com/office/drawing/2014/main" id="{58E22D91-F0CA-4522-AF0B-CD90A466EF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50" y="54387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13" name="Text Box 25">
            <a:extLst>
              <a:ext uri="{FF2B5EF4-FFF2-40B4-BE49-F238E27FC236}">
                <a16:creationId xmlns:a16="http://schemas.microsoft.com/office/drawing/2014/main" id="{727748B4-D741-421D-B84D-55D0E57B2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34964"/>
            <a:ext cx="419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>
                <a:solidFill>
                  <a:srgbClr val="FFFFFF"/>
                </a:solidFill>
                <a:latin typeface="Arial" panose="020B0604020202020204" pitchFamily="34" charset="0"/>
              </a:rPr>
              <a:t>BÀI TẬP ÁP DỤNG:</a:t>
            </a:r>
            <a:endParaRPr lang="en-US" altLang="en-US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114717" name="Group 29">
            <a:extLst>
              <a:ext uri="{FF2B5EF4-FFF2-40B4-BE49-F238E27FC236}">
                <a16:creationId xmlns:a16="http://schemas.microsoft.com/office/drawing/2014/main" id="{12B5CF8C-A444-44C5-A332-6194104F916C}"/>
              </a:ext>
            </a:extLst>
          </p:cNvPr>
          <p:cNvGrpSpPr>
            <a:grpSpLocks/>
          </p:cNvGrpSpPr>
          <p:nvPr/>
        </p:nvGrpSpPr>
        <p:grpSpPr bwMode="auto">
          <a:xfrm>
            <a:off x="3373438" y="4841875"/>
            <a:ext cx="2400300" cy="25400"/>
            <a:chOff x="1200" y="2976"/>
            <a:chExt cx="1512" cy="16"/>
          </a:xfrm>
        </p:grpSpPr>
        <p:sp>
          <p:nvSpPr>
            <p:cNvPr id="114715" name="Line 27">
              <a:extLst>
                <a:ext uri="{FF2B5EF4-FFF2-40B4-BE49-F238E27FC236}">
                  <a16:creationId xmlns:a16="http://schemas.microsoft.com/office/drawing/2014/main" id="{585AE992-0225-4FAE-9DA9-72DC336630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2976"/>
              <a:ext cx="1512" cy="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16" name="Line 28">
              <a:extLst>
                <a:ext uri="{FF2B5EF4-FFF2-40B4-BE49-F238E27FC236}">
                  <a16:creationId xmlns:a16="http://schemas.microsoft.com/office/drawing/2014/main" id="{21116F25-7D38-415B-B4CE-C557B7C14B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723" name="Group 35">
            <a:extLst>
              <a:ext uri="{FF2B5EF4-FFF2-40B4-BE49-F238E27FC236}">
                <a16:creationId xmlns:a16="http://schemas.microsoft.com/office/drawing/2014/main" id="{C08E0DA8-5C54-49AA-9E35-8CE3E925D5CE}"/>
              </a:ext>
            </a:extLst>
          </p:cNvPr>
          <p:cNvGrpSpPr>
            <a:grpSpLocks/>
          </p:cNvGrpSpPr>
          <p:nvPr/>
        </p:nvGrpSpPr>
        <p:grpSpPr bwMode="auto">
          <a:xfrm>
            <a:off x="5730875" y="4806950"/>
            <a:ext cx="1397000" cy="1371600"/>
            <a:chOff x="2208" y="3456"/>
            <a:chExt cx="880" cy="864"/>
          </a:xfrm>
        </p:grpSpPr>
        <p:sp>
          <p:nvSpPr>
            <p:cNvPr id="114721" name="Line 33">
              <a:extLst>
                <a:ext uri="{FF2B5EF4-FFF2-40B4-BE49-F238E27FC236}">
                  <a16:creationId xmlns:a16="http://schemas.microsoft.com/office/drawing/2014/main" id="{3B672EE4-F171-4E79-8917-F6FE6EE88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936"/>
              <a:ext cx="400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22" name="Line 34">
              <a:extLst>
                <a:ext uri="{FF2B5EF4-FFF2-40B4-BE49-F238E27FC236}">
                  <a16:creationId xmlns:a16="http://schemas.microsoft.com/office/drawing/2014/main" id="{B7789BD4-354D-4884-B99E-1432A3915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456"/>
              <a:ext cx="864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724" name="Oval 36">
            <a:extLst>
              <a:ext uri="{FF2B5EF4-FFF2-40B4-BE49-F238E27FC236}">
                <a16:creationId xmlns:a16="http://schemas.microsoft.com/office/drawing/2014/main" id="{A823E118-DE07-4E8F-93A2-CD76E6E6C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5257800"/>
            <a:ext cx="533400" cy="533400"/>
          </a:xfrm>
          <a:prstGeom prst="ellipse">
            <a:avLst/>
          </a:prstGeom>
          <a:noFill/>
          <a:ln w="31750" cap="sq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4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2" grpId="0"/>
      <p:bldP spid="1147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8AA93D52-CA06-4C1B-A60F-0D998DC7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9811" name="Group 3">
            <a:extLst>
              <a:ext uri="{FF2B5EF4-FFF2-40B4-BE49-F238E27FC236}">
                <a16:creationId xmlns:a16="http://schemas.microsoft.com/office/drawing/2014/main" id="{0208B74B-A54F-4664-B033-DCA4B37D355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981201"/>
            <a:ext cx="3949700" cy="3433763"/>
            <a:chOff x="1376" y="800"/>
            <a:chExt cx="2504" cy="2192"/>
          </a:xfrm>
        </p:grpSpPr>
        <p:sp>
          <p:nvSpPr>
            <p:cNvPr id="119812" name="Oval 4">
              <a:extLst>
                <a:ext uri="{FF2B5EF4-FFF2-40B4-BE49-F238E27FC236}">
                  <a16:creationId xmlns:a16="http://schemas.microsoft.com/office/drawing/2014/main" id="{A3224D04-0F69-48E0-954E-EAB1DFAA5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" y="800"/>
              <a:ext cx="504" cy="4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9813" name="Group 5">
              <a:extLst>
                <a:ext uri="{FF2B5EF4-FFF2-40B4-BE49-F238E27FC236}">
                  <a16:creationId xmlns:a16="http://schemas.microsoft.com/office/drawing/2014/main" id="{5F732BA9-FE01-4D41-88CE-179549A44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6" y="848"/>
              <a:ext cx="2168" cy="1672"/>
              <a:chOff x="1376" y="1752"/>
              <a:chExt cx="2168" cy="1672"/>
            </a:xfrm>
          </p:grpSpPr>
          <p:sp>
            <p:nvSpPr>
              <p:cNvPr id="119814" name="Line 6">
                <a:extLst>
                  <a:ext uri="{FF2B5EF4-FFF2-40B4-BE49-F238E27FC236}">
                    <a16:creationId xmlns:a16="http://schemas.microsoft.com/office/drawing/2014/main" id="{BC1D23B5-1B19-419D-AAF6-9572CB0E4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8" y="1760"/>
                <a:ext cx="124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5" name="Line 7">
                <a:extLst>
                  <a:ext uri="{FF2B5EF4-FFF2-40B4-BE49-F238E27FC236}">
                    <a16:creationId xmlns:a16="http://schemas.microsoft.com/office/drawing/2014/main" id="{1C823463-D642-4145-A0F1-8C4435582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6" y="1752"/>
                <a:ext cx="376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6" name="Line 8">
                <a:extLst>
                  <a:ext uri="{FF2B5EF4-FFF2-40B4-BE49-F238E27FC236}">
                    <a16:creationId xmlns:a16="http://schemas.microsoft.com/office/drawing/2014/main" id="{47C2A4F3-8507-4C3E-A2D9-70BDD2991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2" y="1760"/>
                <a:ext cx="392" cy="2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7" name="Line 9">
                <a:extLst>
                  <a:ext uri="{FF2B5EF4-FFF2-40B4-BE49-F238E27FC236}">
                    <a16:creationId xmlns:a16="http://schemas.microsoft.com/office/drawing/2014/main" id="{88118D44-D457-4EF5-962E-1E52E15D7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0" y="2008"/>
                <a:ext cx="128" cy="16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8" name="Line 10">
                <a:extLst>
                  <a:ext uri="{FF2B5EF4-FFF2-40B4-BE49-F238E27FC236}">
                    <a16:creationId xmlns:a16="http://schemas.microsoft.com/office/drawing/2014/main" id="{9B373887-8689-44AE-9803-AD8C7754B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92" y="1832"/>
                <a:ext cx="328" cy="3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19" name="Line 11">
                <a:extLst>
                  <a:ext uri="{FF2B5EF4-FFF2-40B4-BE49-F238E27FC236}">
                    <a16:creationId xmlns:a16="http://schemas.microsoft.com/office/drawing/2014/main" id="{AC40B878-273A-41C6-85BC-CFBC66A18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6" y="2176"/>
                <a:ext cx="1808" cy="10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0" name="Line 12">
                <a:extLst>
                  <a:ext uri="{FF2B5EF4-FFF2-40B4-BE49-F238E27FC236}">
                    <a16:creationId xmlns:a16="http://schemas.microsoft.com/office/drawing/2014/main" id="{63580733-B0BA-43BF-9A54-513F15C10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16" y="2176"/>
                <a:ext cx="1584" cy="12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821" name="Oval 13">
              <a:extLst>
                <a:ext uri="{FF2B5EF4-FFF2-40B4-BE49-F238E27FC236}">
                  <a16:creationId xmlns:a16="http://schemas.microsoft.com/office/drawing/2014/main" id="{9F985821-8831-43D6-A269-F4EFE65A4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1272"/>
              <a:ext cx="504" cy="4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22" name="Line 14">
              <a:extLst>
                <a:ext uri="{FF2B5EF4-FFF2-40B4-BE49-F238E27FC236}">
                  <a16:creationId xmlns:a16="http://schemas.microsoft.com/office/drawing/2014/main" id="{0597A1E5-B2CC-493B-AB60-C80A40F91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856"/>
              <a:ext cx="296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3" name="Line 15">
              <a:extLst>
                <a:ext uri="{FF2B5EF4-FFF2-40B4-BE49-F238E27FC236}">
                  <a16:creationId xmlns:a16="http://schemas.microsoft.com/office/drawing/2014/main" id="{C2EED59C-4741-4FD7-87FB-902077110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4" y="1648"/>
              <a:ext cx="192" cy="1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4" name="Line 16">
              <a:extLst>
                <a:ext uri="{FF2B5EF4-FFF2-40B4-BE49-F238E27FC236}">
                  <a16:creationId xmlns:a16="http://schemas.microsoft.com/office/drawing/2014/main" id="{C2E3E51C-D6C9-4F47-AF73-0E6A26F08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0" y="1912"/>
              <a:ext cx="152" cy="1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25" name="Group 17">
              <a:extLst>
                <a:ext uri="{FF2B5EF4-FFF2-40B4-BE49-F238E27FC236}">
                  <a16:creationId xmlns:a16="http://schemas.microsoft.com/office/drawing/2014/main" id="{141DCA20-BF45-4240-9580-D6B05372DD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0" y="1320"/>
              <a:ext cx="1752" cy="1672"/>
              <a:chOff x="1992" y="1432"/>
              <a:chExt cx="1752" cy="1672"/>
            </a:xfrm>
          </p:grpSpPr>
          <p:sp>
            <p:nvSpPr>
              <p:cNvPr id="119826" name="Line 18">
                <a:extLst>
                  <a:ext uri="{FF2B5EF4-FFF2-40B4-BE49-F238E27FC236}">
                    <a16:creationId xmlns:a16="http://schemas.microsoft.com/office/drawing/2014/main" id="{466716F6-C9D3-4061-B3BE-FAE550E08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88" y="1440"/>
                <a:ext cx="1248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7" name="Line 19">
                <a:extLst>
                  <a:ext uri="{FF2B5EF4-FFF2-40B4-BE49-F238E27FC236}">
                    <a16:creationId xmlns:a16="http://schemas.microsoft.com/office/drawing/2014/main" id="{9270CF71-401A-4FD8-A1AE-338DC2845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6" y="1432"/>
                <a:ext cx="376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8" name="Line 20">
                <a:extLst>
                  <a:ext uri="{FF2B5EF4-FFF2-40B4-BE49-F238E27FC236}">
                    <a16:creationId xmlns:a16="http://schemas.microsoft.com/office/drawing/2014/main" id="{D96B2D4D-AEFE-40FD-8B93-3CE94D10B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" y="1440"/>
                <a:ext cx="392" cy="2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29" name="Line 21">
                <a:extLst>
                  <a:ext uri="{FF2B5EF4-FFF2-40B4-BE49-F238E27FC236}">
                    <a16:creationId xmlns:a16="http://schemas.microsoft.com/office/drawing/2014/main" id="{D3616622-F179-421F-BFC2-8468B36202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0" y="1688"/>
                <a:ext cx="128" cy="16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0" name="Line 22">
                <a:extLst>
                  <a:ext uri="{FF2B5EF4-FFF2-40B4-BE49-F238E27FC236}">
                    <a16:creationId xmlns:a16="http://schemas.microsoft.com/office/drawing/2014/main" id="{6864082E-C66D-4E41-9E2E-1D2BD7D7E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2" y="1512"/>
                <a:ext cx="328" cy="3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1" name="Line 23">
                <a:extLst>
                  <a:ext uri="{FF2B5EF4-FFF2-40B4-BE49-F238E27FC236}">
                    <a16:creationId xmlns:a16="http://schemas.microsoft.com/office/drawing/2014/main" id="{C6971535-72B3-4234-A6D4-5108B838A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92" y="1856"/>
                <a:ext cx="1392" cy="81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2" name="Line 24">
                <a:extLst>
                  <a:ext uri="{FF2B5EF4-FFF2-40B4-BE49-F238E27FC236}">
                    <a16:creationId xmlns:a16="http://schemas.microsoft.com/office/drawing/2014/main" id="{47AC8355-485E-4F63-9FB9-89BBA4756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1856"/>
                <a:ext cx="1584" cy="124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3" name="Line 25">
                <a:extLst>
                  <a:ext uri="{FF2B5EF4-FFF2-40B4-BE49-F238E27FC236}">
                    <a16:creationId xmlns:a16="http://schemas.microsoft.com/office/drawing/2014/main" id="{1A4B6E42-B2A2-4CC3-A4E8-50877CEB2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1440"/>
                <a:ext cx="216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4" name="Line 26">
                <a:extLst>
                  <a:ext uri="{FF2B5EF4-FFF2-40B4-BE49-F238E27FC236}">
                    <a16:creationId xmlns:a16="http://schemas.microsoft.com/office/drawing/2014/main" id="{0B0138DD-3326-4749-9FE9-3E32B318E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88" y="2280"/>
                <a:ext cx="176" cy="1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35" name="Line 27">
                <a:extLst>
                  <a:ext uri="{FF2B5EF4-FFF2-40B4-BE49-F238E27FC236}">
                    <a16:creationId xmlns:a16="http://schemas.microsoft.com/office/drawing/2014/main" id="{6B7EFB60-C451-422A-B26F-D35C35885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32" y="2280"/>
                <a:ext cx="224" cy="18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9836" name="Text Box 28">
            <a:extLst>
              <a:ext uri="{FF2B5EF4-FFF2-40B4-BE49-F238E27FC236}">
                <a16:creationId xmlns:a16="http://schemas.microsoft.com/office/drawing/2014/main" id="{FAB53685-873F-4F99-B361-716B4852B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5240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Giọt nước</a:t>
            </a:r>
          </a:p>
        </p:txBody>
      </p:sp>
      <p:sp>
        <p:nvSpPr>
          <p:cNvPr id="119837" name="Text Box 29">
            <a:extLst>
              <a:ext uri="{FF2B5EF4-FFF2-40B4-BE49-F238E27FC236}">
                <a16:creationId xmlns:a16="http://schemas.microsoft.com/office/drawing/2014/main" id="{3337B9C5-EB28-4491-A6E7-DBC9CD4D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6002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Ánh sáng mặt trời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6" grpId="0"/>
      <p:bldP spid="1198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>
            <a:extLst>
              <a:ext uri="{FF2B5EF4-FFF2-40B4-BE49-F238E27FC236}">
                <a16:creationId xmlns:a16="http://schemas.microsoft.com/office/drawing/2014/main" id="{E08221E7-E13D-4302-97BC-CDDAB95FE3AC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0"/>
            <a:ext cx="7467600" cy="1371600"/>
            <a:chOff x="1008" y="0"/>
            <a:chExt cx="4704" cy="1008"/>
          </a:xfrm>
        </p:grpSpPr>
        <p:sp>
          <p:nvSpPr>
            <p:cNvPr id="108547" name="AutoShape 3">
              <a:extLst>
                <a:ext uri="{FF2B5EF4-FFF2-40B4-BE49-F238E27FC236}">
                  <a16:creationId xmlns:a16="http://schemas.microsoft.com/office/drawing/2014/main" id="{4620C93D-50EF-4AEA-8D34-DCC715AAB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0"/>
              <a:ext cx="4704" cy="1008"/>
            </a:xfrm>
            <a:prstGeom prst="ribbon">
              <a:avLst>
                <a:gd name="adj1" fmla="val 20588"/>
                <a:gd name="adj2" fmla="val 7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8" name="Text Box 4">
              <a:extLst>
                <a:ext uri="{FF2B5EF4-FFF2-40B4-BE49-F238E27FC236}">
                  <a16:creationId xmlns:a16="http://schemas.microsoft.com/office/drawing/2014/main" id="{E91CF855-8E90-4B5A-8D6C-635B6E559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384"/>
              <a:ext cx="3648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KIỂM TRA KIẾN THỨC CŨ</a:t>
              </a:r>
            </a:p>
          </p:txBody>
        </p:sp>
      </p:grpSp>
      <p:sp>
        <p:nvSpPr>
          <p:cNvPr id="6154" name="Text Box 10">
            <a:extLst>
              <a:ext uri="{FF2B5EF4-FFF2-40B4-BE49-F238E27FC236}">
                <a16:creationId xmlns:a16="http://schemas.microsoft.com/office/drawing/2014/main" id="{5D37A1AA-9D8D-40F9-9944-1A73294E3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6" y="1524000"/>
            <a:ext cx="73818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40000"/>
              </a:spcBef>
            </a:pPr>
            <a:r>
              <a:rPr lang="en-US" altLang="en-US" b="1" i="1" u="sng">
                <a:solidFill>
                  <a:srgbClr val="FFFFFF"/>
                </a:solidFill>
              </a:rPr>
              <a:t>Câu 2:Quan sát các hình vẽ sau:</a:t>
            </a:r>
          </a:p>
          <a:p>
            <a:pPr>
              <a:spcBef>
                <a:spcPct val="40000"/>
              </a:spcBef>
            </a:pPr>
            <a:r>
              <a:rPr lang="en-US" altLang="en-US" b="1">
                <a:solidFill>
                  <a:srgbClr val="FFFFFF"/>
                </a:solidFill>
              </a:rPr>
              <a:t> Hãy chọn hình vẽ </a:t>
            </a:r>
            <a:r>
              <a:rPr lang="en-US" altLang="en-US" b="1">
                <a:solidFill>
                  <a:srgbClr val="FF0000"/>
                </a:solidFill>
              </a:rPr>
              <a:t>đúng</a:t>
            </a:r>
            <a:r>
              <a:rPr lang="en-US" altLang="en-US" b="1">
                <a:solidFill>
                  <a:srgbClr val="FFFFFF"/>
                </a:solidFill>
              </a:rPr>
              <a:t> theo định luật khúc xạ ánh sáng?</a:t>
            </a:r>
          </a:p>
        </p:txBody>
      </p:sp>
      <p:sp>
        <p:nvSpPr>
          <p:cNvPr id="6295" name="Text Box 151">
            <a:extLst>
              <a:ext uri="{FF2B5EF4-FFF2-40B4-BE49-F238E27FC236}">
                <a16:creationId xmlns:a16="http://schemas.microsoft.com/office/drawing/2014/main" id="{EB986717-9CA8-42F2-989B-62D3857C5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971800"/>
            <a:ext cx="3816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Trường hợp 1:</a:t>
            </a:r>
            <a:r>
              <a:rPr lang="en-US" altLang="en-US" b="1">
                <a:solidFill>
                  <a:srgbClr val="000099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n</a:t>
            </a:r>
            <a:r>
              <a:rPr lang="en-US" altLang="en-US" b="1" baseline="-25000">
                <a:solidFill>
                  <a:srgbClr val="FF0000"/>
                </a:solidFill>
              </a:rPr>
              <a:t>1</a:t>
            </a:r>
            <a:r>
              <a:rPr lang="en-US" altLang="en-US" b="1">
                <a:solidFill>
                  <a:srgbClr val="FF0000"/>
                </a:solidFill>
              </a:rPr>
              <a:t> &gt; n</a:t>
            </a:r>
            <a:r>
              <a:rPr lang="en-US" altLang="en-US" b="1" baseline="-2500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6328" name="Picture 184" descr="3">
            <a:extLst>
              <a:ext uri="{FF2B5EF4-FFF2-40B4-BE49-F238E27FC236}">
                <a16:creationId xmlns:a16="http://schemas.microsoft.com/office/drawing/2014/main" id="{DF5CC819-9E9F-4F5C-8A72-C174BC1E6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59226"/>
            <a:ext cx="18288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9" name="Picture 185" descr="4">
            <a:extLst>
              <a:ext uri="{FF2B5EF4-FFF2-40B4-BE49-F238E27FC236}">
                <a16:creationId xmlns:a16="http://schemas.microsoft.com/office/drawing/2014/main" id="{F016DD15-2C55-446D-B3F3-B3281E20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962400"/>
            <a:ext cx="1828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0" name="Line 186">
            <a:extLst>
              <a:ext uri="{FF2B5EF4-FFF2-40B4-BE49-F238E27FC236}">
                <a16:creationId xmlns:a16="http://schemas.microsoft.com/office/drawing/2014/main" id="{1F53F8BC-251F-4AA1-A931-C6CD898C2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886200"/>
            <a:ext cx="0" cy="1828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26" name="Picture 182" descr="1">
            <a:extLst>
              <a:ext uri="{FF2B5EF4-FFF2-40B4-BE49-F238E27FC236}">
                <a16:creationId xmlns:a16="http://schemas.microsoft.com/office/drawing/2014/main" id="{C6F3C151-71BD-4FC1-82D9-84B60664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18288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7" name="Picture 183" descr="2">
            <a:extLst>
              <a:ext uri="{FF2B5EF4-FFF2-40B4-BE49-F238E27FC236}">
                <a16:creationId xmlns:a16="http://schemas.microsoft.com/office/drawing/2014/main" id="{63CE76ED-6303-432F-8EAC-7BB6F250C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18288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7" name="Text Box 193">
            <a:extLst>
              <a:ext uri="{FF2B5EF4-FFF2-40B4-BE49-F238E27FC236}">
                <a16:creationId xmlns:a16="http://schemas.microsoft.com/office/drawing/2014/main" id="{EE4F56C0-C418-43CE-8207-79E975887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2971800"/>
            <a:ext cx="3816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FF"/>
                </a:solidFill>
              </a:rPr>
              <a:t>Trường hợp 2:</a:t>
            </a:r>
            <a:r>
              <a:rPr lang="en-US" altLang="en-US" b="1">
                <a:solidFill>
                  <a:srgbClr val="000099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n</a:t>
            </a:r>
            <a:r>
              <a:rPr lang="en-US" altLang="en-US" b="1" baseline="-25000">
                <a:solidFill>
                  <a:srgbClr val="FF0000"/>
                </a:solidFill>
              </a:rPr>
              <a:t>1</a:t>
            </a:r>
            <a:r>
              <a:rPr lang="en-US" altLang="en-US" b="1">
                <a:solidFill>
                  <a:srgbClr val="FF0000"/>
                </a:solidFill>
              </a:rPr>
              <a:t> &lt; n</a:t>
            </a:r>
            <a:r>
              <a:rPr lang="en-US" altLang="en-US" b="1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339" name="Text Box 195">
            <a:extLst>
              <a:ext uri="{FF2B5EF4-FFF2-40B4-BE49-F238E27FC236}">
                <a16:creationId xmlns:a16="http://schemas.microsoft.com/office/drawing/2014/main" id="{F143D48B-BC14-4C5F-82DA-E0438B43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4" y="5880101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FFFF"/>
                </a:solidFill>
              </a:rPr>
              <a:t>b)</a:t>
            </a:r>
          </a:p>
        </p:txBody>
      </p:sp>
      <p:sp>
        <p:nvSpPr>
          <p:cNvPr id="6341" name="Rectangle 197">
            <a:extLst>
              <a:ext uri="{FF2B5EF4-FFF2-40B4-BE49-F238E27FC236}">
                <a16:creationId xmlns:a16="http://schemas.microsoft.com/office/drawing/2014/main" id="{D73618B6-6873-42A2-B474-1BE37C295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5838825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a)</a:t>
            </a:r>
          </a:p>
        </p:txBody>
      </p:sp>
      <p:sp>
        <p:nvSpPr>
          <p:cNvPr id="6342" name="Text Box 198">
            <a:extLst>
              <a:ext uri="{FF2B5EF4-FFF2-40B4-BE49-F238E27FC236}">
                <a16:creationId xmlns:a16="http://schemas.microsoft.com/office/drawing/2014/main" id="{4971E4A9-D954-46DA-9100-EDFE3C7E2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1951" y="5875339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FFFF"/>
                </a:solidFill>
              </a:rPr>
              <a:t>b)</a:t>
            </a:r>
          </a:p>
        </p:txBody>
      </p:sp>
      <p:sp>
        <p:nvSpPr>
          <p:cNvPr id="6343" name="Rectangle 199">
            <a:extLst>
              <a:ext uri="{FF2B5EF4-FFF2-40B4-BE49-F238E27FC236}">
                <a16:creationId xmlns:a16="http://schemas.microsoft.com/office/drawing/2014/main" id="{3FECC39A-6E80-404C-A7EB-E85386A45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5859463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6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6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6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5" grpId="0"/>
      <p:bldP spid="6337" grpId="0"/>
      <p:bldP spid="6339" grpId="0"/>
      <p:bldP spid="6341" grpId="0"/>
      <p:bldP spid="6341" grpId="1"/>
      <p:bldP spid="6342" grpId="0"/>
      <p:bldP spid="63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>
            <a:extLst>
              <a:ext uri="{FF2B5EF4-FFF2-40B4-BE49-F238E27FC236}">
                <a16:creationId xmlns:a16="http://schemas.microsoft.com/office/drawing/2014/main" id="{74443A49-C304-4090-B750-E884ADA4C1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1676400"/>
            <a:ext cx="7162800" cy="2819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 cap="sq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Mắt</a:t>
            </a:r>
          </a:p>
          <a:p>
            <a:pPr algn="ctr"/>
            <a:r>
              <a:rPr lang="en-US" sz="3600" b="1" kern="10">
                <a:ln w="9525" cap="sq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Các dụng cụ quang</a:t>
            </a:r>
          </a:p>
        </p:txBody>
      </p:sp>
      <p:sp>
        <p:nvSpPr>
          <p:cNvPr id="107523" name="WordArt 3">
            <a:extLst>
              <a:ext uri="{FF2B5EF4-FFF2-40B4-BE49-F238E27FC236}">
                <a16:creationId xmlns:a16="http://schemas.microsoft.com/office/drawing/2014/main" id="{57718DC5-A8E7-4AFA-89ED-62DAE52D1A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6400" y="914401"/>
            <a:ext cx="2895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 cap="sq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CHƯƠNG VII</a:t>
            </a:r>
            <a:endParaRPr lang="en-US" sz="3600" b="1" kern="10">
              <a:ln w="19050" cap="sq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Text Box 12">
            <a:extLst>
              <a:ext uri="{FF2B5EF4-FFF2-40B4-BE49-F238E27FC236}">
                <a16:creationId xmlns:a16="http://schemas.microsoft.com/office/drawing/2014/main" id="{78C0121B-499E-4476-A248-FE625E3F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3" y="103188"/>
            <a:ext cx="32051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b="1"/>
              <a:t>Cầu vồng</a:t>
            </a:r>
          </a:p>
        </p:txBody>
      </p:sp>
      <p:grpSp>
        <p:nvGrpSpPr>
          <p:cNvPr id="11278" name="Group 14">
            <a:extLst>
              <a:ext uri="{FF2B5EF4-FFF2-40B4-BE49-F238E27FC236}">
                <a16:creationId xmlns:a16="http://schemas.microsoft.com/office/drawing/2014/main" id="{3DF8A852-ADFA-4D2B-A7B3-7D42415244AE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1143000"/>
            <a:ext cx="9199563" cy="5715000"/>
            <a:chOff x="0" y="720"/>
            <a:chExt cx="5795" cy="3600"/>
          </a:xfrm>
        </p:grpSpPr>
        <p:pic>
          <p:nvPicPr>
            <p:cNvPr id="11275" name="Picture 11">
              <a:extLst>
                <a:ext uri="{FF2B5EF4-FFF2-40B4-BE49-F238E27FC236}">
                  <a16:creationId xmlns:a16="http://schemas.microsoft.com/office/drawing/2014/main" id="{DD1C0957-5242-4DE7-9737-F5BCEB313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720"/>
              <a:ext cx="2915" cy="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7" name="Picture 13">
              <a:extLst>
                <a:ext uri="{FF2B5EF4-FFF2-40B4-BE49-F238E27FC236}">
                  <a16:creationId xmlns:a16="http://schemas.microsoft.com/office/drawing/2014/main" id="{5F60AFC6-9626-44E5-BC23-ED82AA0CF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2880" cy="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>
            <a:extLst>
              <a:ext uri="{FF2B5EF4-FFF2-40B4-BE49-F238E27FC236}">
                <a16:creationId xmlns:a16="http://schemas.microsoft.com/office/drawing/2014/main" id="{B6A7317B-AE69-4B64-B922-643B8B6FD7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685801"/>
            <a:ext cx="5867400" cy="213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Lăng Kính</a:t>
            </a: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C61C9C03-3C83-4A18-A104-0472A26C3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66FF33"/>
                </a:solidFill>
              </a:rPr>
              <a:t>Bài </a:t>
            </a:r>
            <a:r>
              <a:rPr lang="en-US" altLang="en-US" sz="3200" b="1">
                <a:solidFill>
                  <a:srgbClr val="66FF33"/>
                </a:solidFill>
                <a:latin typeface="VNI-Avo" pitchFamily="2" charset="0"/>
              </a:rPr>
              <a:t>28</a:t>
            </a:r>
          </a:p>
        </p:txBody>
      </p:sp>
      <p:pic>
        <p:nvPicPr>
          <p:cNvPr id="81927" name="Picture 7">
            <a:extLst>
              <a:ext uri="{FF2B5EF4-FFF2-40B4-BE49-F238E27FC236}">
                <a16:creationId xmlns:a16="http://schemas.microsoft.com/office/drawing/2014/main" id="{9024D914-94D0-49BF-A6AB-C3963074D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8">
            <a:extLst>
              <a:ext uri="{FF2B5EF4-FFF2-40B4-BE49-F238E27FC236}">
                <a16:creationId xmlns:a16="http://schemas.microsoft.com/office/drawing/2014/main" id="{1FA79D57-9C2B-4060-BB60-B44474CCE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87664"/>
            <a:ext cx="7315200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FontTx/>
              <a:buAutoNum type="romanUcPeriod"/>
            </a:pPr>
            <a:r>
              <a:rPr lang="en-US" altLang="en-US" sz="2800">
                <a:latin typeface="Times New Roman" panose="02020603050405020304" pitchFamily="18" charset="0"/>
              </a:rPr>
              <a:t>  CẤU TẠO CỦA LĂNG KÍNH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AutoNum type="romanUcPeriod"/>
            </a:pPr>
            <a:r>
              <a:rPr lang="en-US" altLang="en-US" sz="2800">
                <a:latin typeface="Times New Roman" panose="02020603050405020304" pitchFamily="18" charset="0"/>
              </a:rPr>
              <a:t> ĐƯỜNG TRUYỀN CỦA TIA SÁNG QUA LĂNG KÍNH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AutoNum type="romanUcPeriod"/>
            </a:pPr>
            <a:r>
              <a:rPr lang="en-US" altLang="en-US" sz="2800">
                <a:latin typeface="Times New Roman" panose="02020603050405020304" pitchFamily="18" charset="0"/>
              </a:rPr>
              <a:t> CÁC CÔNG THỨC LĂNG KÍNH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AutoNum type="romanUcPeriod"/>
            </a:pPr>
            <a:r>
              <a:rPr lang="en-US" altLang="en-US" sz="2800">
                <a:latin typeface="Times New Roman" panose="02020603050405020304" pitchFamily="18" charset="0"/>
              </a:rPr>
              <a:t> CÔNG DỤNG CỦA LĂNG KÍNH</a:t>
            </a:r>
          </a:p>
        </p:txBody>
      </p:sp>
      <p:grpSp>
        <p:nvGrpSpPr>
          <p:cNvPr id="12297" name="Group 9">
            <a:extLst>
              <a:ext uri="{FF2B5EF4-FFF2-40B4-BE49-F238E27FC236}">
                <a16:creationId xmlns:a16="http://schemas.microsoft.com/office/drawing/2014/main" id="{73C7904F-C9D7-48B3-A84E-8D54DACDA2B3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76200"/>
            <a:ext cx="6477000" cy="1143000"/>
            <a:chOff x="1440" y="48"/>
            <a:chExt cx="4080" cy="720"/>
          </a:xfrm>
        </p:grpSpPr>
        <p:sp>
          <p:nvSpPr>
            <p:cNvPr id="12298" name="WordArt 10">
              <a:extLst>
                <a:ext uri="{FF2B5EF4-FFF2-40B4-BE49-F238E27FC236}">
                  <a16:creationId xmlns:a16="http://schemas.microsoft.com/office/drawing/2014/main" id="{5E849ED8-9F40-47A8-9A04-89060272DC6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36" y="48"/>
              <a:ext cx="2784" cy="72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cs typeface="Times New Roman" panose="02020603050405020304" pitchFamily="18" charset="0"/>
                </a:rPr>
                <a:t>LĂNG KÍNH</a:t>
              </a:r>
            </a:p>
          </p:txBody>
        </p:sp>
        <p:sp>
          <p:nvSpPr>
            <p:cNvPr id="12299" name="Text Box 11">
              <a:extLst>
                <a:ext uri="{FF2B5EF4-FFF2-40B4-BE49-F238E27FC236}">
                  <a16:creationId xmlns:a16="http://schemas.microsoft.com/office/drawing/2014/main" id="{AA5658B4-BD15-4A53-8471-D61FFE25F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"/>
              <a:ext cx="13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b="1" u="sng"/>
                <a:t>Bài 28</a:t>
              </a:r>
              <a:r>
                <a:rPr lang="en-US" altLang="en-US" sz="4000" b="1" u="sng">
                  <a:latin typeface=".VnArabia" panose="020B7200000000000000" pitchFamily="34" charset="0"/>
                </a:rPr>
                <a:t>  :                </a:t>
              </a:r>
            </a:p>
          </p:txBody>
        </p:sp>
      </p:grpSp>
      <p:sp>
        <p:nvSpPr>
          <p:cNvPr id="9218" name="Rectangle 2">
            <a:extLst>
              <a:ext uri="{FF2B5EF4-FFF2-40B4-BE49-F238E27FC236}">
                <a16:creationId xmlns:a16="http://schemas.microsoft.com/office/drawing/2014/main" id="{492CD0CE-A34D-4854-A81E-E6BA90DD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371600"/>
            <a:ext cx="8229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NHỮNG NỘI DUNG CHÍNH</a:t>
            </a:r>
            <a:b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------</a:t>
            </a: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</a:t>
            </a:r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2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2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2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>
            <a:extLst>
              <a:ext uri="{FF2B5EF4-FFF2-40B4-BE49-F238E27FC236}">
                <a16:creationId xmlns:a16="http://schemas.microsoft.com/office/drawing/2014/main" id="{54267971-AE8B-49BB-A31B-BB534665E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088" y="1905001"/>
            <a:ext cx="2133601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/>
              <a:t>I-CẤU TẠO CỦA LĂNG KÍNH</a:t>
            </a:r>
          </a:p>
        </p:txBody>
      </p:sp>
      <p:sp>
        <p:nvSpPr>
          <p:cNvPr id="20554" name="Text Box 74">
            <a:extLst>
              <a:ext uri="{FF2B5EF4-FFF2-40B4-BE49-F238E27FC236}">
                <a16:creationId xmlns:a16="http://schemas.microsoft.com/office/drawing/2014/main" id="{275117D7-0392-414C-9D71-3BFE56DB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538288"/>
            <a:ext cx="548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u="sng"/>
              <a:t>I-  CẤU TẠO CỦA LĂNG KÍNH</a:t>
            </a:r>
          </a:p>
        </p:txBody>
      </p:sp>
      <p:sp>
        <p:nvSpPr>
          <p:cNvPr id="20555" name="Text Box 75">
            <a:extLst>
              <a:ext uri="{FF2B5EF4-FFF2-40B4-BE49-F238E27FC236}">
                <a16:creationId xmlns:a16="http://schemas.microsoft.com/office/drawing/2014/main" id="{E3B1FBD5-58BD-49C3-8289-A6F2B570A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133600"/>
            <a:ext cx="7239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Lăng kính là một khối chất trong suốt, đồng chất (thủy tinh, nhựa..) </a:t>
            </a:r>
            <a:r>
              <a:rPr lang="en-US" altLang="en-US" sz="2800" u="sng">
                <a:solidFill>
                  <a:srgbClr val="FFFF00"/>
                </a:solidFill>
              </a:rPr>
              <a:t>thường</a:t>
            </a:r>
            <a:r>
              <a:rPr lang="en-US" altLang="en-US" sz="2800"/>
              <a:t> có dạng lăng trụ tam giác.</a:t>
            </a:r>
          </a:p>
        </p:txBody>
      </p:sp>
      <p:grpSp>
        <p:nvGrpSpPr>
          <p:cNvPr id="20559" name="Group 79">
            <a:extLst>
              <a:ext uri="{FF2B5EF4-FFF2-40B4-BE49-F238E27FC236}">
                <a16:creationId xmlns:a16="http://schemas.microsoft.com/office/drawing/2014/main" id="{CA708088-F47A-4206-A8AA-01ADFC2D8CDE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76200"/>
            <a:ext cx="6477000" cy="1143000"/>
            <a:chOff x="1440" y="48"/>
            <a:chExt cx="4080" cy="720"/>
          </a:xfrm>
        </p:grpSpPr>
        <p:sp>
          <p:nvSpPr>
            <p:cNvPr id="20560" name="WordArt 80">
              <a:extLst>
                <a:ext uri="{FF2B5EF4-FFF2-40B4-BE49-F238E27FC236}">
                  <a16:creationId xmlns:a16="http://schemas.microsoft.com/office/drawing/2014/main" id="{019DDBB3-67B1-4270-AAF6-909CB4F5E9B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36" y="48"/>
              <a:ext cx="2784" cy="72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cs typeface="Times New Roman" panose="02020603050405020304" pitchFamily="18" charset="0"/>
                </a:rPr>
                <a:t>LĂNG KÍNH</a:t>
              </a:r>
            </a:p>
          </p:txBody>
        </p:sp>
        <p:sp>
          <p:nvSpPr>
            <p:cNvPr id="20561" name="Text Box 81">
              <a:extLst>
                <a:ext uri="{FF2B5EF4-FFF2-40B4-BE49-F238E27FC236}">
                  <a16:creationId xmlns:a16="http://schemas.microsoft.com/office/drawing/2014/main" id="{7FE9A810-CC91-4AC0-BACA-0ABF76307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"/>
              <a:ext cx="13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b="1" u="sng"/>
                <a:t>Bài 28</a:t>
              </a:r>
              <a:r>
                <a:rPr lang="en-US" altLang="en-US" sz="4000" b="1" u="sng">
                  <a:latin typeface=".VnArabia" panose="020B7200000000000000" pitchFamily="34" charset="0"/>
                </a:rPr>
                <a:t>  :                </a:t>
              </a:r>
            </a:p>
          </p:txBody>
        </p:sp>
      </p:grpSp>
      <p:pic>
        <p:nvPicPr>
          <p:cNvPr id="20563" name="Picture 83" descr="prism">
            <a:extLst>
              <a:ext uri="{FF2B5EF4-FFF2-40B4-BE49-F238E27FC236}">
                <a16:creationId xmlns:a16="http://schemas.microsoft.com/office/drawing/2014/main" id="{E6EF2441-F413-4DDA-A307-5C40FFDA6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95688"/>
            <a:ext cx="3587750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7" name="AutoShape 87">
            <a:extLst>
              <a:ext uri="{FF2B5EF4-FFF2-40B4-BE49-F238E27FC236}">
                <a16:creationId xmlns:a16="http://schemas.microsoft.com/office/drawing/2014/main" id="{CB816736-69CD-45F0-B819-6C36F934BFC3}"/>
              </a:ext>
            </a:extLst>
          </p:cNvPr>
          <p:cNvSpPr>
            <a:spLocks noChangeArrowheads="1"/>
          </p:cNvSpPr>
          <p:nvPr/>
        </p:nvSpPr>
        <p:spPr bwMode="auto">
          <a:xfrm rot="-221413">
            <a:off x="3810000" y="3276600"/>
            <a:ext cx="2743200" cy="3200400"/>
          </a:xfrm>
          <a:prstGeom prst="triangle">
            <a:avLst>
              <a:gd name="adj" fmla="val 51468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554" grpId="0"/>
      <p:bldP spid="205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>
            <a:extLst>
              <a:ext uri="{FF2B5EF4-FFF2-40B4-BE49-F238E27FC236}">
                <a16:creationId xmlns:a16="http://schemas.microsoft.com/office/drawing/2014/main" id="{96980FAE-0B1B-4EAF-9D0B-3E2903F7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81201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/>
              <a:t>I-  CẤU TẠO CỦA LĂNG KÍNH</a:t>
            </a:r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641E12CE-7599-4828-AC2F-3C37F62E9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295400"/>
            <a:ext cx="28889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/>
              <a:t>I-  CẤU TẠO CỦA LĂNG KÍNH</a:t>
            </a:r>
          </a:p>
        </p:txBody>
      </p:sp>
      <p:grpSp>
        <p:nvGrpSpPr>
          <p:cNvPr id="88070" name="Group 6">
            <a:extLst>
              <a:ext uri="{FF2B5EF4-FFF2-40B4-BE49-F238E27FC236}">
                <a16:creationId xmlns:a16="http://schemas.microsoft.com/office/drawing/2014/main" id="{EFB42EFE-F014-4767-BB9C-EDB84576815C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76200"/>
            <a:ext cx="6477000" cy="1143000"/>
            <a:chOff x="1440" y="48"/>
            <a:chExt cx="4080" cy="720"/>
          </a:xfrm>
        </p:grpSpPr>
        <p:sp>
          <p:nvSpPr>
            <p:cNvPr id="88071" name="WordArt 7">
              <a:extLst>
                <a:ext uri="{FF2B5EF4-FFF2-40B4-BE49-F238E27FC236}">
                  <a16:creationId xmlns:a16="http://schemas.microsoft.com/office/drawing/2014/main" id="{09637AA3-EEDB-4BDE-A584-8C7A7505FC7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36" y="48"/>
              <a:ext cx="2784" cy="72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cs typeface="Times New Roman" panose="02020603050405020304" pitchFamily="18" charset="0"/>
                </a:rPr>
                <a:t>LĂNG KÍNH</a:t>
              </a:r>
            </a:p>
          </p:txBody>
        </p:sp>
        <p:sp>
          <p:nvSpPr>
            <p:cNvPr id="88072" name="Text Box 8">
              <a:extLst>
                <a:ext uri="{FF2B5EF4-FFF2-40B4-BE49-F238E27FC236}">
                  <a16:creationId xmlns:a16="http://schemas.microsoft.com/office/drawing/2014/main" id="{BB21B633-37C2-44C6-8D7E-758699EA2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"/>
              <a:ext cx="13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b="1" u="sng"/>
                <a:t>Bài 28</a:t>
              </a:r>
              <a:r>
                <a:rPr lang="en-US" altLang="en-US" sz="4000" b="1" u="sng">
                  <a:latin typeface=".VnArabia" panose="020B7200000000000000" pitchFamily="34" charset="0"/>
                </a:rPr>
                <a:t>  :                </a:t>
              </a:r>
            </a:p>
          </p:txBody>
        </p:sp>
      </p:grpSp>
      <p:sp>
        <p:nvSpPr>
          <p:cNvPr id="88083" name="Text Box 19">
            <a:extLst>
              <a:ext uri="{FF2B5EF4-FFF2-40B4-BE49-F238E27FC236}">
                <a16:creationId xmlns:a16="http://schemas.microsoft.com/office/drawing/2014/main" id="{66225DC9-1EC2-4E8E-9DC3-D0400E8C4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4290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cs typeface="Arial" panose="020B0604020202020204" pitchFamily="34" charset="0"/>
              </a:rPr>
              <a:t>Mặt bên</a:t>
            </a:r>
          </a:p>
        </p:txBody>
      </p:sp>
      <p:sp>
        <p:nvSpPr>
          <p:cNvPr id="88086" name="Text Box 22">
            <a:extLst>
              <a:ext uri="{FF2B5EF4-FFF2-40B4-BE49-F238E27FC236}">
                <a16:creationId xmlns:a16="http://schemas.microsoft.com/office/drawing/2014/main" id="{765B7E07-52B6-444F-ABBD-31BC92967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9530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cs typeface="Arial" panose="020B0604020202020204" pitchFamily="34" charset="0"/>
              </a:rPr>
              <a:t>Đáy</a:t>
            </a:r>
          </a:p>
        </p:txBody>
      </p:sp>
      <p:cxnSp>
        <p:nvCxnSpPr>
          <p:cNvPr id="88087" name="AutoShape 23">
            <a:extLst>
              <a:ext uri="{FF2B5EF4-FFF2-40B4-BE49-F238E27FC236}">
                <a16:creationId xmlns:a16="http://schemas.microsoft.com/office/drawing/2014/main" id="{1CE85CF2-BD85-4275-9DDF-B097D6CD2993}"/>
              </a:ext>
            </a:extLst>
          </p:cNvPr>
          <p:cNvCxnSpPr>
            <a:cxnSpLocks noChangeShapeType="1"/>
            <a:stCxn id="88099" idx="0"/>
            <a:endCxn id="88102" idx="0"/>
          </p:cNvCxnSpPr>
          <p:nvPr/>
        </p:nvCxnSpPr>
        <p:spPr bwMode="auto">
          <a:xfrm flipV="1">
            <a:off x="4305300" y="2728913"/>
            <a:ext cx="2362200" cy="8382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93" name="Arc 29">
            <a:extLst>
              <a:ext uri="{FF2B5EF4-FFF2-40B4-BE49-F238E27FC236}">
                <a16:creationId xmlns:a16="http://schemas.microsoft.com/office/drawing/2014/main" id="{7CFCCF53-9873-47CB-8939-73204699B116}"/>
              </a:ext>
            </a:extLst>
          </p:cNvPr>
          <p:cNvSpPr>
            <a:spLocks/>
          </p:cNvSpPr>
          <p:nvPr/>
        </p:nvSpPr>
        <p:spPr bwMode="auto">
          <a:xfrm rot="-259839" flipH="1" flipV="1">
            <a:off x="4178301" y="3810000"/>
            <a:ext cx="263525" cy="171450"/>
          </a:xfrm>
          <a:custGeom>
            <a:avLst/>
            <a:gdLst>
              <a:gd name="G0" fmla="+- 16221 0 0"/>
              <a:gd name="G1" fmla="+- 21600 0 0"/>
              <a:gd name="G2" fmla="+- 21600 0 0"/>
              <a:gd name="T0" fmla="*/ 0 w 34635"/>
              <a:gd name="T1" fmla="*/ 7337 h 21600"/>
              <a:gd name="T2" fmla="*/ 34635 w 34635"/>
              <a:gd name="T3" fmla="*/ 10309 h 21600"/>
              <a:gd name="T4" fmla="*/ 16221 w 346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635" h="21600" fill="none" extrusionOk="0">
                <a:moveTo>
                  <a:pt x="-1" y="7336"/>
                </a:moveTo>
                <a:cubicBezTo>
                  <a:pt x="4100" y="2673"/>
                  <a:pt x="10010" y="0"/>
                  <a:pt x="16221" y="0"/>
                </a:cubicBezTo>
                <a:cubicBezTo>
                  <a:pt x="23734" y="0"/>
                  <a:pt x="30707" y="3904"/>
                  <a:pt x="34634" y="10309"/>
                </a:cubicBezTo>
              </a:path>
              <a:path w="34635" h="21600" stroke="0" extrusionOk="0">
                <a:moveTo>
                  <a:pt x="-1" y="7336"/>
                </a:moveTo>
                <a:cubicBezTo>
                  <a:pt x="4100" y="2673"/>
                  <a:pt x="10010" y="0"/>
                  <a:pt x="16221" y="0"/>
                </a:cubicBezTo>
                <a:cubicBezTo>
                  <a:pt x="23734" y="0"/>
                  <a:pt x="30707" y="3904"/>
                  <a:pt x="34634" y="10309"/>
                </a:cubicBezTo>
                <a:lnTo>
                  <a:pt x="16221" y="21600"/>
                </a:lnTo>
                <a:close/>
              </a:path>
            </a:pathLst>
          </a:custGeom>
          <a:noFill/>
          <a:ln w="25400" cap="sq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98" name="Group 34">
            <a:extLst>
              <a:ext uri="{FF2B5EF4-FFF2-40B4-BE49-F238E27FC236}">
                <a16:creationId xmlns:a16="http://schemas.microsoft.com/office/drawing/2014/main" id="{150AE9CB-B5AE-434C-AEE9-D02101EB8E9E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362200"/>
            <a:ext cx="4864100" cy="3322638"/>
            <a:chOff x="1056" y="1488"/>
            <a:chExt cx="3064" cy="2093"/>
          </a:xfrm>
        </p:grpSpPr>
        <p:sp>
          <p:nvSpPr>
            <p:cNvPr id="88099" name="AutoShape 35">
              <a:extLst>
                <a:ext uri="{FF2B5EF4-FFF2-40B4-BE49-F238E27FC236}">
                  <a16:creationId xmlns:a16="http://schemas.microsoft.com/office/drawing/2014/main" id="{93405A84-7831-480C-AD0A-0B4155CF6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256"/>
              <a:ext cx="1200" cy="115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8100" name="AutoShape 36">
              <a:extLst>
                <a:ext uri="{FF2B5EF4-FFF2-40B4-BE49-F238E27FC236}">
                  <a16:creationId xmlns:a16="http://schemas.microsoft.com/office/drawing/2014/main" id="{3E278A60-2780-4C58-8D3E-1627879885F3}"/>
                </a:ext>
              </a:extLst>
            </p:cNvPr>
            <p:cNvCxnSpPr>
              <a:cxnSpLocks noChangeShapeType="1"/>
              <a:stCxn id="88099" idx="4"/>
              <a:endCxn id="88102" idx="4"/>
            </p:cNvCxnSpPr>
            <p:nvPr/>
          </p:nvCxnSpPr>
          <p:spPr bwMode="auto">
            <a:xfrm flipV="1">
              <a:off x="2352" y="2889"/>
              <a:ext cx="148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101" name="Group 37">
              <a:extLst>
                <a:ext uri="{FF2B5EF4-FFF2-40B4-BE49-F238E27FC236}">
                  <a16:creationId xmlns:a16="http://schemas.microsoft.com/office/drawing/2014/main" id="{C4CDEE90-A0E9-4E10-917C-6EF937A633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728"/>
              <a:ext cx="1200" cy="1152"/>
              <a:chOff x="3408" y="1920"/>
              <a:chExt cx="1200" cy="1152"/>
            </a:xfrm>
          </p:grpSpPr>
          <p:sp>
            <p:nvSpPr>
              <p:cNvPr id="88102" name="AutoShape 38">
                <a:extLst>
                  <a:ext uri="{FF2B5EF4-FFF2-40B4-BE49-F238E27FC236}">
                    <a16:creationId xmlns:a16="http://schemas.microsoft.com/office/drawing/2014/main" id="{D3B08B05-0E8D-4592-9059-4E89E6F3C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1200" cy="1152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accent2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3" name="Line 39">
                <a:extLst>
                  <a:ext uri="{FF2B5EF4-FFF2-40B4-BE49-F238E27FC236}">
                    <a16:creationId xmlns:a16="http://schemas.microsoft.com/office/drawing/2014/main" id="{C24990F0-D9DB-42C3-A040-782CAACB4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1920"/>
                <a:ext cx="600" cy="11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104" name="Line 40">
              <a:extLst>
                <a:ext uri="{FF2B5EF4-FFF2-40B4-BE49-F238E27FC236}">
                  <a16:creationId xmlns:a16="http://schemas.microsoft.com/office/drawing/2014/main" id="{3D295E90-CB9A-4A81-890B-3C62D353C4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880"/>
              <a:ext cx="148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05" name="Text Box 41">
              <a:extLst>
                <a:ext uri="{FF2B5EF4-FFF2-40B4-BE49-F238E27FC236}">
                  <a16:creationId xmlns:a16="http://schemas.microsoft.com/office/drawing/2014/main" id="{8315E7F9-9EE4-4235-8045-4B167ACCF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2016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06" name="Text Box 42">
              <a:extLst>
                <a:ext uri="{FF2B5EF4-FFF2-40B4-BE49-F238E27FC236}">
                  <a16:creationId xmlns:a16="http://schemas.microsoft.com/office/drawing/2014/main" id="{D70934A3-8E0C-4E8B-AA76-FE79D5493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488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8107" name="Text Box 43">
              <a:extLst>
                <a:ext uri="{FF2B5EF4-FFF2-40B4-BE49-F238E27FC236}">
                  <a16:creationId xmlns:a16="http://schemas.microsoft.com/office/drawing/2014/main" id="{4B3F0B99-BBEA-42E7-8DCF-CD926BC7C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" y="2848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8108" name="Text Box 44">
              <a:extLst>
                <a:ext uri="{FF2B5EF4-FFF2-40B4-BE49-F238E27FC236}">
                  <a16:creationId xmlns:a16="http://schemas.microsoft.com/office/drawing/2014/main" id="{6D124B63-D4C4-47B0-9D3F-6886DDA40A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408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09" name="Text Box 45">
              <a:extLst>
                <a:ext uri="{FF2B5EF4-FFF2-40B4-BE49-F238E27FC236}">
                  <a16:creationId xmlns:a16="http://schemas.microsoft.com/office/drawing/2014/main" id="{CC6E0D04-5890-430E-8FD7-F03C15BA6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400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110" name="Text Box 46">
              <a:extLst>
                <a:ext uri="{FF2B5EF4-FFF2-40B4-BE49-F238E27FC236}">
                  <a16:creationId xmlns:a16="http://schemas.microsoft.com/office/drawing/2014/main" id="{0BE1DC9D-5263-46A1-A7BB-426F31DAF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544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115" name="Line 51">
            <a:extLst>
              <a:ext uri="{FF2B5EF4-FFF2-40B4-BE49-F238E27FC236}">
                <a16:creationId xmlns:a16="http://schemas.microsoft.com/office/drawing/2014/main" id="{7160B74B-83D8-40FE-8E43-E1B9A085B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200400"/>
            <a:ext cx="457200" cy="5334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21" name="Line 57">
            <a:extLst>
              <a:ext uri="{FF2B5EF4-FFF2-40B4-BE49-F238E27FC236}">
                <a16:creationId xmlns:a16="http://schemas.microsoft.com/office/drawing/2014/main" id="{B6F7DE37-6FC7-47E3-8435-70D794B395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220200" y="4953000"/>
            <a:ext cx="0" cy="5334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25" name="Line 61">
            <a:extLst>
              <a:ext uri="{FF2B5EF4-FFF2-40B4-BE49-F238E27FC236}">
                <a16:creationId xmlns:a16="http://schemas.microsoft.com/office/drawing/2014/main" id="{9F72C2E3-4BAF-43C2-A2E8-16ADDBFAD0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25000" y="3276600"/>
            <a:ext cx="533400" cy="4572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50" name="Text Box 86">
            <a:extLst>
              <a:ext uri="{FF2B5EF4-FFF2-40B4-BE49-F238E27FC236}">
                <a16:creationId xmlns:a16="http://schemas.microsoft.com/office/drawing/2014/main" id="{E4F433ED-A4A1-468B-B7F5-DB5C4CBA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71145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/>
              <a:t>Cạnh</a:t>
            </a:r>
          </a:p>
        </p:txBody>
      </p:sp>
      <p:sp>
        <p:nvSpPr>
          <p:cNvPr id="88200" name="Line 136">
            <a:extLst>
              <a:ext uri="{FF2B5EF4-FFF2-40B4-BE49-F238E27FC236}">
                <a16:creationId xmlns:a16="http://schemas.microsoft.com/office/drawing/2014/main" id="{7B373B02-7E71-448D-A1BB-527BE03DC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438400"/>
            <a:ext cx="457200" cy="68580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8206" name="Group 142">
            <a:extLst>
              <a:ext uri="{FF2B5EF4-FFF2-40B4-BE49-F238E27FC236}">
                <a16:creationId xmlns:a16="http://schemas.microsoft.com/office/drawing/2014/main" id="{23C81F39-7397-4F20-9596-3B0E5B077154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362200"/>
            <a:ext cx="4864100" cy="3322638"/>
            <a:chOff x="1056" y="1488"/>
            <a:chExt cx="3064" cy="2093"/>
          </a:xfrm>
        </p:grpSpPr>
        <p:sp>
          <p:nvSpPr>
            <p:cNvPr id="88207" name="AutoShape 143">
              <a:extLst>
                <a:ext uri="{FF2B5EF4-FFF2-40B4-BE49-F238E27FC236}">
                  <a16:creationId xmlns:a16="http://schemas.microsoft.com/office/drawing/2014/main" id="{7F7E3671-7842-4803-A759-B7206A1FA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256"/>
              <a:ext cx="1200" cy="115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8208" name="AutoShape 144">
              <a:extLst>
                <a:ext uri="{FF2B5EF4-FFF2-40B4-BE49-F238E27FC236}">
                  <a16:creationId xmlns:a16="http://schemas.microsoft.com/office/drawing/2014/main" id="{70696EB3-25BB-4435-80D0-31FDC94BD0DA}"/>
                </a:ext>
              </a:extLst>
            </p:cNvPr>
            <p:cNvCxnSpPr>
              <a:cxnSpLocks noChangeShapeType="1"/>
              <a:stCxn id="88207" idx="4"/>
              <a:endCxn id="88210" idx="4"/>
            </p:cNvCxnSpPr>
            <p:nvPr/>
          </p:nvCxnSpPr>
          <p:spPr bwMode="auto">
            <a:xfrm flipV="1">
              <a:off x="2352" y="2889"/>
              <a:ext cx="1488" cy="52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8209" name="Group 145">
              <a:extLst>
                <a:ext uri="{FF2B5EF4-FFF2-40B4-BE49-F238E27FC236}">
                  <a16:creationId xmlns:a16="http://schemas.microsoft.com/office/drawing/2014/main" id="{2BCD9383-18F7-4905-A3FB-5248E2B349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728"/>
              <a:ext cx="1200" cy="1152"/>
              <a:chOff x="3408" y="1920"/>
              <a:chExt cx="1200" cy="1152"/>
            </a:xfrm>
          </p:grpSpPr>
          <p:sp>
            <p:nvSpPr>
              <p:cNvPr id="88210" name="AutoShape 146">
                <a:extLst>
                  <a:ext uri="{FF2B5EF4-FFF2-40B4-BE49-F238E27FC236}">
                    <a16:creationId xmlns:a16="http://schemas.microsoft.com/office/drawing/2014/main" id="{EBDDC974-33F1-4567-A1A2-A421EB5F2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1200" cy="1152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accent2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11" name="Line 147">
                <a:extLst>
                  <a:ext uri="{FF2B5EF4-FFF2-40B4-BE49-F238E27FC236}">
                    <a16:creationId xmlns:a16="http://schemas.microsoft.com/office/drawing/2014/main" id="{2C1776B3-4DB7-4BD4-905C-4BDA94FB2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8" y="1920"/>
                <a:ext cx="600" cy="11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212" name="Line 148">
              <a:extLst>
                <a:ext uri="{FF2B5EF4-FFF2-40B4-BE49-F238E27FC236}">
                  <a16:creationId xmlns:a16="http://schemas.microsoft.com/office/drawing/2014/main" id="{D5BC3643-9043-4AB1-869E-6C962C39A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2880"/>
              <a:ext cx="148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13" name="Text Box 149">
              <a:extLst>
                <a:ext uri="{FF2B5EF4-FFF2-40B4-BE49-F238E27FC236}">
                  <a16:creationId xmlns:a16="http://schemas.microsoft.com/office/drawing/2014/main" id="{696F2E27-9B3C-4E45-AB92-E0B89000E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2016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214" name="Text Box 150">
              <a:extLst>
                <a:ext uri="{FF2B5EF4-FFF2-40B4-BE49-F238E27FC236}">
                  <a16:creationId xmlns:a16="http://schemas.microsoft.com/office/drawing/2014/main" id="{5CC21B85-C80B-4AFA-8BBE-FD7914182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488"/>
              <a:ext cx="33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8215" name="Text Box 151">
              <a:extLst>
                <a:ext uri="{FF2B5EF4-FFF2-40B4-BE49-F238E27FC236}">
                  <a16:creationId xmlns:a16="http://schemas.microsoft.com/office/drawing/2014/main" id="{7ADA7BDB-8DA2-4453-A773-B36058928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" y="2848"/>
              <a:ext cx="2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8216" name="Text Box 152">
              <a:extLst>
                <a:ext uri="{FF2B5EF4-FFF2-40B4-BE49-F238E27FC236}">
                  <a16:creationId xmlns:a16="http://schemas.microsoft.com/office/drawing/2014/main" id="{83C97B60-E33E-4E6B-8BE9-ECD5ABA50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408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alt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217" name="Text Box 153">
              <a:extLst>
                <a:ext uri="{FF2B5EF4-FFF2-40B4-BE49-F238E27FC236}">
                  <a16:creationId xmlns:a16="http://schemas.microsoft.com/office/drawing/2014/main" id="{38C16013-6855-4092-8CC9-A6564C8A5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400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218" name="Text Box 154">
              <a:extLst>
                <a:ext uri="{FF2B5EF4-FFF2-40B4-BE49-F238E27FC236}">
                  <a16:creationId xmlns:a16="http://schemas.microsoft.com/office/drawing/2014/main" id="{AA9DD041-B4B3-41E7-9BA3-7A6493AC6D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544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altLang="en-US" baseline="-2500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243" name="Text Box 179">
            <a:extLst>
              <a:ext uri="{FF2B5EF4-FFF2-40B4-BE49-F238E27FC236}">
                <a16:creationId xmlns:a16="http://schemas.microsoft.com/office/drawing/2014/main" id="{64A9817F-4723-4EE9-9069-FDFF4359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4734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>
                <a:cs typeface="Arial" panose="020B0604020202020204" pitchFamily="34" charset="0"/>
              </a:rPr>
              <a:t>Mặt bên</a:t>
            </a:r>
          </a:p>
        </p:txBody>
      </p:sp>
      <p:grpSp>
        <p:nvGrpSpPr>
          <p:cNvPr id="88333" name="Group 269">
            <a:extLst>
              <a:ext uri="{FF2B5EF4-FFF2-40B4-BE49-F238E27FC236}">
                <a16:creationId xmlns:a16="http://schemas.microsoft.com/office/drawing/2014/main" id="{FE1A84D6-BBFD-4632-9C00-4417EDD21589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743201"/>
            <a:ext cx="2616200" cy="2576513"/>
            <a:chOff x="96" y="2592"/>
            <a:chExt cx="1648" cy="1623"/>
          </a:xfrm>
        </p:grpSpPr>
        <p:sp>
          <p:nvSpPr>
            <p:cNvPr id="88327" name="Text Box 263">
              <a:extLst>
                <a:ext uri="{FF2B5EF4-FFF2-40B4-BE49-F238E27FC236}">
                  <a16:creationId xmlns:a16="http://schemas.microsoft.com/office/drawing/2014/main" id="{0445F580-5D63-4C19-803A-EF07FD11D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" y="259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8328" name="Text Box 264">
              <a:extLst>
                <a:ext uri="{FF2B5EF4-FFF2-40B4-BE49-F238E27FC236}">
                  <a16:creationId xmlns:a16="http://schemas.microsoft.com/office/drawing/2014/main" id="{BC75D9CF-F9BC-41EC-9858-54E95F4D8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84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88329" name="Text Box 265">
              <a:extLst>
                <a:ext uri="{FF2B5EF4-FFF2-40B4-BE49-F238E27FC236}">
                  <a16:creationId xmlns:a16="http://schemas.microsoft.com/office/drawing/2014/main" id="{00D53017-927A-4E54-8BAA-A617F55E2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2" y="398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grpSp>
          <p:nvGrpSpPr>
            <p:cNvPr id="88330" name="Group 266">
              <a:extLst>
                <a:ext uri="{FF2B5EF4-FFF2-40B4-BE49-F238E27FC236}">
                  <a16:creationId xmlns:a16="http://schemas.microsoft.com/office/drawing/2014/main" id="{9DB3D1E6-0E78-4B4B-8AAC-C40E93857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832"/>
              <a:ext cx="1200" cy="1152"/>
              <a:chOff x="2112" y="1920"/>
              <a:chExt cx="1200" cy="1152"/>
            </a:xfrm>
          </p:grpSpPr>
          <p:sp>
            <p:nvSpPr>
              <p:cNvPr id="88331" name="AutoShape 267">
                <a:extLst>
                  <a:ext uri="{FF2B5EF4-FFF2-40B4-BE49-F238E27FC236}">
                    <a16:creationId xmlns:a16="http://schemas.microsoft.com/office/drawing/2014/main" id="{7032CE08-5EB8-486E-AA8D-C82635ABB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200" cy="1152"/>
              </a:xfrm>
              <a:prstGeom prst="triangle">
                <a:avLst>
                  <a:gd name="adj" fmla="val 50000"/>
                </a:avLst>
              </a:prstGeom>
              <a:solidFill>
                <a:srgbClr val="A7DDAC"/>
              </a:solidFill>
              <a:ln w="28575">
                <a:solidFill>
                  <a:schemeClr val="accent2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32" name="Arc 268">
                <a:extLst>
                  <a:ext uri="{FF2B5EF4-FFF2-40B4-BE49-F238E27FC236}">
                    <a16:creationId xmlns:a16="http://schemas.microsoft.com/office/drawing/2014/main" id="{6723AA37-9FEB-4E85-8608-BC04D404623E}"/>
                  </a:ext>
                </a:extLst>
              </p:cNvPr>
              <p:cNvSpPr>
                <a:spLocks/>
              </p:cNvSpPr>
              <p:nvPr/>
            </p:nvSpPr>
            <p:spPr bwMode="auto">
              <a:xfrm rot="-259839" flipH="1" flipV="1">
                <a:off x="2640" y="2064"/>
                <a:ext cx="166" cy="108"/>
              </a:xfrm>
              <a:custGeom>
                <a:avLst/>
                <a:gdLst>
                  <a:gd name="G0" fmla="+- 16221 0 0"/>
                  <a:gd name="G1" fmla="+- 21600 0 0"/>
                  <a:gd name="G2" fmla="+- 21600 0 0"/>
                  <a:gd name="T0" fmla="*/ 0 w 34635"/>
                  <a:gd name="T1" fmla="*/ 7337 h 21600"/>
                  <a:gd name="T2" fmla="*/ 34635 w 34635"/>
                  <a:gd name="T3" fmla="*/ 10309 h 21600"/>
                  <a:gd name="T4" fmla="*/ 16221 w 3463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635" h="21600" fill="none" extrusionOk="0">
                    <a:moveTo>
                      <a:pt x="-1" y="7336"/>
                    </a:moveTo>
                    <a:cubicBezTo>
                      <a:pt x="4100" y="2673"/>
                      <a:pt x="10010" y="0"/>
                      <a:pt x="16221" y="0"/>
                    </a:cubicBezTo>
                    <a:cubicBezTo>
                      <a:pt x="23734" y="0"/>
                      <a:pt x="30707" y="3904"/>
                      <a:pt x="34634" y="10309"/>
                    </a:cubicBezTo>
                  </a:path>
                  <a:path w="34635" h="21600" stroke="0" extrusionOk="0">
                    <a:moveTo>
                      <a:pt x="-1" y="7336"/>
                    </a:moveTo>
                    <a:cubicBezTo>
                      <a:pt x="4100" y="2673"/>
                      <a:pt x="10010" y="0"/>
                      <a:pt x="16221" y="0"/>
                    </a:cubicBezTo>
                    <a:cubicBezTo>
                      <a:pt x="23734" y="0"/>
                      <a:pt x="30707" y="3904"/>
                      <a:pt x="34634" y="10309"/>
                    </a:cubicBezTo>
                    <a:lnTo>
                      <a:pt x="16221" y="21600"/>
                    </a:lnTo>
                    <a:close/>
                  </a:path>
                </a:pathLst>
              </a:custGeom>
              <a:noFill/>
              <a:ln w="254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8111" name="Group 47">
            <a:extLst>
              <a:ext uri="{FF2B5EF4-FFF2-40B4-BE49-F238E27FC236}">
                <a16:creationId xmlns:a16="http://schemas.microsoft.com/office/drawing/2014/main" id="{068E2127-4A8D-48F8-AEA5-CCCF1B00372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419600"/>
            <a:ext cx="2286000" cy="1633538"/>
            <a:chOff x="2784" y="2784"/>
            <a:chExt cx="1440" cy="1029"/>
          </a:xfrm>
        </p:grpSpPr>
        <p:sp>
          <p:nvSpPr>
            <p:cNvPr id="88112" name="Text Box 48">
              <a:extLst>
                <a:ext uri="{FF2B5EF4-FFF2-40B4-BE49-F238E27FC236}">
                  <a16:creationId xmlns:a16="http://schemas.microsoft.com/office/drawing/2014/main" id="{3BC48D1C-677B-40EE-8F6A-D443DE617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3409"/>
              <a:ext cx="14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ABC là tiết diện thẳng của lăng kính.</a:t>
              </a:r>
            </a:p>
          </p:txBody>
        </p:sp>
        <p:sp>
          <p:nvSpPr>
            <p:cNvPr id="88113" name="Line 49">
              <a:extLst>
                <a:ext uri="{FF2B5EF4-FFF2-40B4-BE49-F238E27FC236}">
                  <a16:creationId xmlns:a16="http://schemas.microsoft.com/office/drawing/2014/main" id="{710DEF24-3CA4-4B90-A678-D48F4994E5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4" y="2784"/>
              <a:ext cx="480" cy="62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335" name="Line 271">
            <a:extLst>
              <a:ext uri="{FF2B5EF4-FFF2-40B4-BE49-F238E27FC236}">
                <a16:creationId xmlns:a16="http://schemas.microsoft.com/office/drawing/2014/main" id="{891293EF-5755-4707-8092-97D7DEB58906}"/>
              </a:ext>
            </a:extLst>
          </p:cNvPr>
          <p:cNvSpPr>
            <a:spLocks noChangeShapeType="1"/>
          </p:cNvSpPr>
          <p:nvPr/>
        </p:nvSpPr>
        <p:spPr bwMode="auto">
          <a:xfrm rot="60000">
            <a:off x="5651500" y="3124200"/>
            <a:ext cx="990600" cy="182880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337" name="Freeform 273">
            <a:extLst>
              <a:ext uri="{FF2B5EF4-FFF2-40B4-BE49-F238E27FC236}">
                <a16:creationId xmlns:a16="http://schemas.microsoft.com/office/drawing/2014/main" id="{3BA541CB-7046-4913-A1FD-D7C2C2F60478}"/>
              </a:ext>
            </a:extLst>
          </p:cNvPr>
          <p:cNvSpPr>
            <a:spLocks/>
          </p:cNvSpPr>
          <p:nvPr/>
        </p:nvSpPr>
        <p:spPr bwMode="auto">
          <a:xfrm>
            <a:off x="8139113" y="3124200"/>
            <a:ext cx="1968500" cy="1841500"/>
          </a:xfrm>
          <a:custGeom>
            <a:avLst/>
            <a:gdLst>
              <a:gd name="T0" fmla="*/ 576 w 1200"/>
              <a:gd name="T1" fmla="*/ 0 h 1152"/>
              <a:gd name="T2" fmla="*/ 0 w 1200"/>
              <a:gd name="T3" fmla="*/ 1152 h 1152"/>
              <a:gd name="T4" fmla="*/ 1200 w 1200"/>
              <a:gd name="T5" fmla="*/ 1152 h 1152"/>
              <a:gd name="T6" fmla="*/ 576 w 1200"/>
              <a:gd name="T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" h="1152">
                <a:moveTo>
                  <a:pt x="576" y="0"/>
                </a:moveTo>
                <a:lnTo>
                  <a:pt x="0" y="1152"/>
                </a:lnTo>
                <a:lnTo>
                  <a:pt x="1200" y="1152"/>
                </a:lnTo>
                <a:lnTo>
                  <a:pt x="576" y="0"/>
                </a:lnTo>
                <a:close/>
              </a:path>
            </a:pathLst>
          </a:custGeom>
          <a:solidFill>
            <a:srgbClr val="CCECFF"/>
          </a:solidFill>
          <a:ln w="28575" cap="sq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1092E-6 L 0.37361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8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2581E-6 L 0.375 -4.125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8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88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8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8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8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3" grpId="0"/>
      <p:bldP spid="88086" grpId="0"/>
      <p:bldP spid="88150" grpId="0"/>
      <p:bldP spid="88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>
            <a:extLst>
              <a:ext uri="{FF2B5EF4-FFF2-40B4-BE49-F238E27FC236}">
                <a16:creationId xmlns:a16="http://schemas.microsoft.com/office/drawing/2014/main" id="{3E53DD07-8351-4279-A39A-5B8F38B92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81201"/>
            <a:ext cx="213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b="1"/>
              <a:t>I-  CẤU TẠO CỦA LĂNG KÍNH</a:t>
            </a:r>
          </a:p>
        </p:txBody>
      </p:sp>
      <p:sp>
        <p:nvSpPr>
          <p:cNvPr id="21535" name="AutoShape 31">
            <a:extLst>
              <a:ext uri="{FF2B5EF4-FFF2-40B4-BE49-F238E27FC236}">
                <a16:creationId xmlns:a16="http://schemas.microsoft.com/office/drawing/2014/main" id="{2407F040-5D11-4EA5-9803-4469CBF7A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057400"/>
            <a:ext cx="1905000" cy="1752600"/>
          </a:xfrm>
          <a:prstGeom prst="triangle">
            <a:avLst>
              <a:gd name="adj" fmla="val 50000"/>
            </a:avLst>
          </a:prstGeom>
          <a:solidFill>
            <a:srgbClr val="FF66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8" name="Group 34">
            <a:extLst>
              <a:ext uri="{FF2B5EF4-FFF2-40B4-BE49-F238E27FC236}">
                <a16:creationId xmlns:a16="http://schemas.microsoft.com/office/drawing/2014/main" id="{B5DC4908-4D38-41E5-872F-7B19A520E656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057403"/>
            <a:ext cx="381000" cy="747713"/>
            <a:chOff x="2160" y="1538"/>
            <a:chExt cx="240" cy="471"/>
          </a:xfrm>
        </p:grpSpPr>
        <p:sp>
          <p:nvSpPr>
            <p:cNvPr id="21536" name="Arc 32">
              <a:extLst>
                <a:ext uri="{FF2B5EF4-FFF2-40B4-BE49-F238E27FC236}">
                  <a16:creationId xmlns:a16="http://schemas.microsoft.com/office/drawing/2014/main" id="{FA732C1C-E62E-4B62-BB8F-A5770734283A}"/>
                </a:ext>
              </a:extLst>
            </p:cNvPr>
            <p:cNvSpPr>
              <a:spLocks/>
            </p:cNvSpPr>
            <p:nvPr/>
          </p:nvSpPr>
          <p:spPr bwMode="auto">
            <a:xfrm rot="4118145">
              <a:off x="2152" y="1563"/>
              <a:ext cx="201" cy="151"/>
            </a:xfrm>
            <a:custGeom>
              <a:avLst/>
              <a:gdLst>
                <a:gd name="G0" fmla="+- 0 0 0"/>
                <a:gd name="G1" fmla="+- 6245 0 0"/>
                <a:gd name="G2" fmla="+- 21600 0 0"/>
                <a:gd name="T0" fmla="*/ 20678 w 21600"/>
                <a:gd name="T1" fmla="*/ 0 h 21989"/>
                <a:gd name="T2" fmla="*/ 14788 w 21600"/>
                <a:gd name="T3" fmla="*/ 21989 h 21989"/>
                <a:gd name="T4" fmla="*/ 0 w 21600"/>
                <a:gd name="T5" fmla="*/ 6245 h 21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89" fill="none" extrusionOk="0">
                  <a:moveTo>
                    <a:pt x="20677" y="0"/>
                  </a:moveTo>
                  <a:cubicBezTo>
                    <a:pt x="21289" y="2025"/>
                    <a:pt x="21600" y="4129"/>
                    <a:pt x="21600" y="6245"/>
                  </a:cubicBezTo>
                  <a:cubicBezTo>
                    <a:pt x="21600" y="12208"/>
                    <a:pt x="19134" y="17906"/>
                    <a:pt x="14788" y="21989"/>
                  </a:cubicBezTo>
                </a:path>
                <a:path w="21600" h="21989" stroke="0" extrusionOk="0">
                  <a:moveTo>
                    <a:pt x="20677" y="0"/>
                  </a:moveTo>
                  <a:cubicBezTo>
                    <a:pt x="21289" y="2025"/>
                    <a:pt x="21600" y="4129"/>
                    <a:pt x="21600" y="6245"/>
                  </a:cubicBezTo>
                  <a:cubicBezTo>
                    <a:pt x="21600" y="12208"/>
                    <a:pt x="19134" y="17906"/>
                    <a:pt x="14788" y="21989"/>
                  </a:cubicBezTo>
                  <a:lnTo>
                    <a:pt x="0" y="6245"/>
                  </a:ln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Text Box 33">
              <a:extLst>
                <a:ext uri="{FF2B5EF4-FFF2-40B4-BE49-F238E27FC236}">
                  <a16:creationId xmlns:a16="http://schemas.microsoft.com/office/drawing/2014/main" id="{8ED02580-FEF5-4434-A699-F8DBDD14D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776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A</a:t>
              </a:r>
            </a:p>
          </p:txBody>
        </p:sp>
      </p:grpSp>
      <p:sp>
        <p:nvSpPr>
          <p:cNvPr id="21539" name="Text Box 35">
            <a:extLst>
              <a:ext uri="{FF2B5EF4-FFF2-40B4-BE49-F238E27FC236}">
                <a16:creationId xmlns:a16="http://schemas.microsoft.com/office/drawing/2014/main" id="{1AB74E96-1709-45A4-8B99-216BDFB97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0"/>
            <a:ext cx="99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Mặt bên</a:t>
            </a:r>
          </a:p>
        </p:txBody>
      </p:sp>
      <p:sp>
        <p:nvSpPr>
          <p:cNvPr id="21540" name="Text Box 36">
            <a:extLst>
              <a:ext uri="{FF2B5EF4-FFF2-40B4-BE49-F238E27FC236}">
                <a16:creationId xmlns:a16="http://schemas.microsoft.com/office/drawing/2014/main" id="{0F50A40C-6653-4A3C-9E9E-77811DC9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362200"/>
            <a:ext cx="99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Mặt bên</a:t>
            </a:r>
          </a:p>
        </p:txBody>
      </p:sp>
      <p:sp>
        <p:nvSpPr>
          <p:cNvPr id="21541" name="Text Box 37">
            <a:extLst>
              <a:ext uri="{FF2B5EF4-FFF2-40B4-BE49-F238E27FC236}">
                <a16:creationId xmlns:a16="http://schemas.microsoft.com/office/drawing/2014/main" id="{99648256-6A6A-4D22-8431-1DBE357BA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7338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/>
              <a:t>Đáy</a:t>
            </a:r>
          </a:p>
        </p:txBody>
      </p:sp>
      <p:grpSp>
        <p:nvGrpSpPr>
          <p:cNvPr id="21546" name="Group 42">
            <a:extLst>
              <a:ext uri="{FF2B5EF4-FFF2-40B4-BE49-F238E27FC236}">
                <a16:creationId xmlns:a16="http://schemas.microsoft.com/office/drawing/2014/main" id="{B449F670-F4C0-4018-B6DC-7247ADBF61B0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3048000"/>
            <a:ext cx="457200" cy="457200"/>
            <a:chOff x="2160" y="2208"/>
            <a:chExt cx="288" cy="288"/>
          </a:xfrm>
        </p:grpSpPr>
        <p:sp>
          <p:nvSpPr>
            <p:cNvPr id="21545" name="Oval 41">
              <a:extLst>
                <a:ext uri="{FF2B5EF4-FFF2-40B4-BE49-F238E27FC236}">
                  <a16:creationId xmlns:a16="http://schemas.microsoft.com/office/drawing/2014/main" id="{91B82E94-5254-4211-BDE9-219D9D1FC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256"/>
              <a:ext cx="288" cy="240"/>
            </a:xfrm>
            <a:prstGeom prst="ellipse">
              <a:avLst/>
            </a:prstGeom>
            <a:solidFill>
              <a:schemeClr val="tx1"/>
            </a:solidFill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Text Box 39">
              <a:extLst>
                <a:ext uri="{FF2B5EF4-FFF2-40B4-BE49-F238E27FC236}">
                  <a16:creationId xmlns:a16="http://schemas.microsoft.com/office/drawing/2014/main" id="{2C4CEC75-63BC-425E-82EB-363D8C7C1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208"/>
              <a:ext cx="1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/>
                <a:t>n</a:t>
              </a:r>
            </a:p>
          </p:txBody>
        </p:sp>
      </p:grpSp>
      <p:sp>
        <p:nvSpPr>
          <p:cNvPr id="21547" name="Rectangle 43">
            <a:extLst>
              <a:ext uri="{FF2B5EF4-FFF2-40B4-BE49-F238E27FC236}">
                <a16:creationId xmlns:a16="http://schemas.microsoft.com/office/drawing/2014/main" id="{A1EBC775-8AA0-4E9A-9A9A-3932110F1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295400"/>
            <a:ext cx="28889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u="sng"/>
              <a:t>I - CẤU TẠO CỦA LĂNG KÍNH</a:t>
            </a:r>
          </a:p>
        </p:txBody>
      </p:sp>
      <p:sp>
        <p:nvSpPr>
          <p:cNvPr id="21551" name="Text Box 47">
            <a:extLst>
              <a:ext uri="{FF2B5EF4-FFF2-40B4-BE49-F238E27FC236}">
                <a16:creationId xmlns:a16="http://schemas.microsoft.com/office/drawing/2014/main" id="{2D5BD3F3-7193-485B-9E86-916F69DD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495801"/>
            <a:ext cx="73152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600"/>
              <a:t>Về phương diện quang học, lăng kính được đặc trưng bởi :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600"/>
              <a:t> Góc chiết quang 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600"/>
              <a:t> Chiết suất n</a:t>
            </a:r>
          </a:p>
        </p:txBody>
      </p:sp>
      <p:grpSp>
        <p:nvGrpSpPr>
          <p:cNvPr id="21636" name="Group 132">
            <a:extLst>
              <a:ext uri="{FF2B5EF4-FFF2-40B4-BE49-F238E27FC236}">
                <a16:creationId xmlns:a16="http://schemas.microsoft.com/office/drawing/2014/main" id="{A44EBAFE-1757-45D4-A15D-01084E450BA0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76200"/>
            <a:ext cx="6477000" cy="1143000"/>
            <a:chOff x="1440" y="48"/>
            <a:chExt cx="4080" cy="720"/>
          </a:xfrm>
        </p:grpSpPr>
        <p:sp>
          <p:nvSpPr>
            <p:cNvPr id="21637" name="WordArt 133">
              <a:extLst>
                <a:ext uri="{FF2B5EF4-FFF2-40B4-BE49-F238E27FC236}">
                  <a16:creationId xmlns:a16="http://schemas.microsoft.com/office/drawing/2014/main" id="{B0F6351D-6525-485B-BD32-4D568299FA9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36" y="48"/>
              <a:ext cx="2784" cy="72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525" cap="sq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cs typeface="Times New Roman" panose="02020603050405020304" pitchFamily="18" charset="0"/>
                </a:rPr>
                <a:t>LĂNG KÍNH</a:t>
              </a:r>
            </a:p>
          </p:txBody>
        </p:sp>
        <p:sp>
          <p:nvSpPr>
            <p:cNvPr id="21638" name="Text Box 134">
              <a:extLst>
                <a:ext uri="{FF2B5EF4-FFF2-40B4-BE49-F238E27FC236}">
                  <a16:creationId xmlns:a16="http://schemas.microsoft.com/office/drawing/2014/main" id="{3847ADD0-944B-4C9B-9131-CB5F39993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"/>
              <a:ext cx="13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4000" b="1" u="sng"/>
                <a:t>Bài 28</a:t>
              </a:r>
              <a:r>
                <a:rPr lang="en-US" altLang="en-US" sz="4000" b="1" u="sng">
                  <a:latin typeface=".VnArabia" panose="020B7200000000000000" pitchFamily="34" charset="0"/>
                </a:rPr>
                <a:t>  :             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9" grpId="0"/>
      <p:bldP spid="21540" grpId="0"/>
      <p:bldP spid="2154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</TotalTime>
  <Words>682</Words>
  <Application>Microsoft Office PowerPoint</Application>
  <PresentationFormat>Widescreen</PresentationFormat>
  <Paragraphs>181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.VnArabia</vt:lpstr>
      <vt:lpstr>.VnAristoteH</vt:lpstr>
      <vt:lpstr>.VnTime</vt:lpstr>
      <vt:lpstr>Arial</vt:lpstr>
      <vt:lpstr>Calibri</vt:lpstr>
      <vt:lpstr>Century Gothic</vt:lpstr>
      <vt:lpstr>Garamond</vt:lpstr>
      <vt:lpstr>Times New Roman</vt:lpstr>
      <vt:lpstr>VNI-Avo</vt:lpstr>
      <vt:lpstr>VNI-Times</vt:lpstr>
      <vt:lpstr>Wingdings</vt:lpstr>
      <vt:lpstr>Wingdings 3</vt:lpstr>
      <vt:lpstr>Ion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2023-05-05T03:22:02Z</dcterms:created>
  <dcterms:modified xsi:type="dcterms:W3CDTF">2023-05-05T03:23:05Z</dcterms:modified>
</cp:coreProperties>
</file>