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5" r:id="rId3"/>
  </p:sldMasterIdLst>
  <p:notesMasterIdLst>
    <p:notesMasterId r:id="rId24"/>
  </p:notesMasterIdLst>
  <p:sldIdLst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71" r:id="rId16"/>
    <p:sldId id="256" r:id="rId17"/>
    <p:sldId id="273" r:id="rId18"/>
    <p:sldId id="274" r:id="rId19"/>
    <p:sldId id="275" r:id="rId20"/>
    <p:sldId id="277" r:id="rId21"/>
    <p:sldId id="27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59C4A-7E05-43CE-B746-68501F3D6D15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BB98-1AB7-4F91-95AA-F0B70A24D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D840-2F91-41F4-B767-89A4B57AB4F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CD3A3-3357-49B7-93A4-85014C6737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7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B9B2D-2E38-4CEC-9862-A3079E87D06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6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D38FF-A165-46A2-BC95-C5B2B0E6BBB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9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4D9B1-9B13-465D-B87C-C8E3135229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2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89148-ED63-44F0-9AD7-D8C5445361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6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FB73C-11C6-4F4C-B55A-175DF69D3D6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9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B9AF0-CA54-495C-B2C6-5066E36901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62FC-F758-4E3D-8707-1FF1C57603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1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510CF-0435-4B88-B186-56FBC0BF15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7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B6B93-D9EF-420D-A732-3D18FE381FC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5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65265-899D-4F78-93CF-FE9DB845A7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5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D840-2F91-41F4-B767-89A4B57AB4F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399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CD3A3-3357-49B7-93A4-85014C6737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10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B9B2D-2E38-4CEC-9862-A3079E87D06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1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D38FF-A165-46A2-BC95-C5B2B0E6BBB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3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4D9B1-9B13-465D-B87C-C8E3135229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9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89148-ED63-44F0-9AD7-D8C5445361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1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FB73C-11C6-4F4C-B55A-175DF69D3D6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15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B9AF0-CA54-495C-B2C6-5066E36901E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5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62FC-F758-4E3D-8707-1FF1C57603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28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510CF-0435-4B88-B186-56FBC0BF15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88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B6B93-D9EF-420D-A732-3D18FE381FC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65265-899D-4F78-93CF-FE9DB845A7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32DB2D2B-762E-4CFF-8A1B-A16CEF62F671}" type="datetimeFigureOut">
              <a:rPr lang="en-US" smtClean="0"/>
              <a:t>16-Nov-22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E005B73-9B2A-4BCC-94B4-24812D20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4A4F3-AC92-4B2B-A046-C863543439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2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4A4F3-AC92-4B2B-A046-C8635434399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.vn/imgres?imgurl=http://bkviet.com/images/day%20cap.jpg&amp;imgrefurl=http://bkviet.com/&amp;usg=__8rmCTBso7NHd0vHzhNPv4ReB6VE=&amp;h=533&amp;w=400&amp;sz=52&amp;hl=vi&amp;start=1&amp;tbnid=EqUaKiY7woztOM:&amp;tbnh=132&amp;tbnw=99&amp;prev=/images?q%3Dday%2Bcap%26gbv%3D2%26hl%3Dvi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5665" y="546380"/>
            <a:ext cx="2960687" cy="762000"/>
          </a:xfrm>
          <a:noFill/>
          <a:ln/>
        </p:spPr>
        <p:txBody>
          <a:bodyPr/>
          <a:lstStyle/>
          <a:p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Hồng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tơ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6364288"/>
            <a:ext cx="4038600" cy="2855912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Quay sợi</a:t>
            </a:r>
          </a:p>
        </p:txBody>
      </p:sp>
      <p:pic>
        <p:nvPicPr>
          <p:cNvPr id="44036" name="Picture 4" descr="4hong_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7832"/>
            <a:ext cx="4419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5quay_s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916907"/>
            <a:ext cx="4419600" cy="25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0407Ec04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6907"/>
            <a:ext cx="4192588" cy="25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-168275" y="1447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/>
            </a:r>
            <a:br>
              <a:rPr lang="en-US" altLang="en-US" b="1">
                <a:solidFill>
                  <a:schemeClr val="tx2"/>
                </a:solidFill>
              </a:rPr>
            </a:b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407025" y="6324600"/>
            <a:ext cx="4038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+mn-lt"/>
              </a:rPr>
              <a:t>       Dệt vải</a:t>
            </a:r>
          </a:p>
        </p:txBody>
      </p:sp>
      <p:pic>
        <p:nvPicPr>
          <p:cNvPr id="10" name="Picture 2" descr="4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0897"/>
            <a:ext cx="41925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4086" y="655251"/>
            <a:ext cx="1961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Bông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665" y="17779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TIẾT 21: CHUYÊN ĐỀ POLIME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 animBg="1"/>
      <p:bldP spid="44040" grpId="0"/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004888" y="3554413"/>
            <a:ext cx="7086600" cy="604837"/>
            <a:chOff x="384" y="2112"/>
            <a:chExt cx="3072" cy="381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6151" name="Text Box 52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rPr>
                <a:t>ChÊt dÎo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990600" y="3619500"/>
            <a:ext cx="7219950" cy="604838"/>
            <a:chOff x="384" y="3614"/>
            <a:chExt cx="4512" cy="381"/>
          </a:xfrm>
        </p:grpSpPr>
        <p:sp>
          <p:nvSpPr>
            <p:cNvPr id="109" name="AutoShape 107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" name="AutoShape 108"/>
            <p:cNvSpPr>
              <a:spLocks noChangeArrowheads="1"/>
            </p:cNvSpPr>
            <p:nvPr/>
          </p:nvSpPr>
          <p:spPr bwMode="gray">
            <a:xfrm>
              <a:off x="482" y="3662"/>
              <a:ext cx="870" cy="29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gray">
            <a:xfrm>
              <a:off x="708" y="3648"/>
              <a:ext cx="3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 B</a:t>
              </a:r>
            </a:p>
          </p:txBody>
        </p:sp>
        <p:sp>
          <p:nvSpPr>
            <p:cNvPr id="6157" name="Text Box 111"/>
            <p:cNvSpPr txBox="1">
              <a:spLocks noChangeArrowheads="1"/>
            </p:cNvSpPr>
            <p:nvPr/>
          </p:nvSpPr>
          <p:spPr bwMode="gray">
            <a:xfrm>
              <a:off x="1431" y="3670"/>
              <a:ext cx="3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rPr>
                <a:t>ChÊt dÎo</a:t>
              </a:r>
            </a:p>
          </p:txBody>
        </p:sp>
      </p:grpSp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6160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6161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2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3" name="Group 7"/>
            <p:cNvGrpSpPr>
              <a:grpSpLocks/>
            </p:cNvGrpSpPr>
            <p:nvPr/>
          </p:nvGrpSpPr>
          <p:grpSpPr bwMode="auto">
            <a:xfrm rot="5400000">
              <a:off x="385" y="3558"/>
              <a:ext cx="176" cy="170"/>
              <a:chOff x="1872" y="1824"/>
              <a:chExt cx="2014" cy="182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67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8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0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2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73" name="Group 17"/>
            <p:cNvGrpSpPr>
              <a:grpSpLocks/>
            </p:cNvGrpSpPr>
            <p:nvPr/>
          </p:nvGrpSpPr>
          <p:grpSpPr bwMode="auto">
            <a:xfrm rot="5400000">
              <a:off x="371" y="1729"/>
              <a:ext cx="176" cy="170"/>
              <a:chOff x="1872" y="1824"/>
              <a:chExt cx="2014" cy="182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7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80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82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83" name="Group 27"/>
            <p:cNvGrpSpPr>
              <a:grpSpLocks/>
            </p:cNvGrpSpPr>
            <p:nvPr/>
          </p:nvGrpSpPr>
          <p:grpSpPr bwMode="auto">
            <a:xfrm rot="5400000">
              <a:off x="385" y="2358"/>
              <a:ext cx="176" cy="170"/>
              <a:chOff x="1872" y="1824"/>
              <a:chExt cx="2014" cy="1821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87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8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90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92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93" name="Group 37"/>
            <p:cNvGrpSpPr>
              <a:grpSpLocks/>
            </p:cNvGrpSpPr>
            <p:nvPr/>
          </p:nvGrpSpPr>
          <p:grpSpPr bwMode="auto">
            <a:xfrm rot="5400000">
              <a:off x="385" y="2982"/>
              <a:ext cx="176" cy="170"/>
              <a:chOff x="1872" y="1824"/>
              <a:chExt cx="2014" cy="1821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97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8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00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02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4290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1031875" y="4565650"/>
            <a:ext cx="7010400" cy="604838"/>
            <a:chOff x="384" y="1344"/>
            <a:chExt cx="3072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6209" name="Text Box 5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rPr>
                <a:t>Cao su tæng hîp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61"/>
          <p:cNvGrpSpPr>
            <a:grpSpLocks/>
          </p:cNvGrpSpPr>
          <p:nvPr/>
        </p:nvGrpSpPr>
        <p:grpSpPr bwMode="auto">
          <a:xfrm rot="5400000">
            <a:off x="216694" y="4421981"/>
            <a:ext cx="992188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15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16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18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20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1031875" y="2584450"/>
            <a:ext cx="7010400" cy="604838"/>
            <a:chOff x="384" y="1344"/>
            <a:chExt cx="3072" cy="381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33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6226" name="Text Box 76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rPr>
                <a:t>T¬ tæng hîp</a:t>
              </a: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5146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32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33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35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37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88"/>
          <p:cNvGrpSpPr>
            <a:grpSpLocks/>
          </p:cNvGrpSpPr>
          <p:nvPr/>
        </p:nvGrpSpPr>
        <p:grpSpPr bwMode="auto">
          <a:xfrm>
            <a:off x="971550" y="5499100"/>
            <a:ext cx="7086600" cy="604838"/>
            <a:chOff x="384" y="2112"/>
            <a:chExt cx="3072" cy="381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1" y="2142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6243" name="Text Box 93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 panose="020B0604020202020204" pitchFamily="34" charset="0"/>
                </a:rPr>
                <a:t>Keo d¸n</a:t>
              </a:r>
              <a:endPara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957263" y="54102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95"/>
          <p:cNvGrpSpPr>
            <a:grpSpLocks/>
          </p:cNvGrpSpPr>
          <p:nvPr/>
        </p:nvGrpSpPr>
        <p:grpSpPr bwMode="auto">
          <a:xfrm rot="5400000">
            <a:off x="199232" y="5358606"/>
            <a:ext cx="992188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49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50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52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54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0" y="641350"/>
            <a:ext cx="91440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accent1"/>
              </a:gs>
              <a:gs pos="100000">
                <a:srgbClr val="FFFF66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Teflon là tên của một </a:t>
            </a:r>
            <a:r>
              <a:rPr lang="vi-VN" sz="2800" b="1">
                <a:solidFill>
                  <a:srgbClr val="FF0000"/>
                </a:solidFill>
              </a:rPr>
              <a:t>polime </a:t>
            </a:r>
            <a:r>
              <a:rPr lang="vi-VN" sz="2800" b="1" smtClean="0">
                <a:solidFill>
                  <a:srgbClr val="FF0000"/>
                </a:solidFill>
              </a:rPr>
              <a:t>được </a:t>
            </a:r>
            <a:r>
              <a:rPr lang="vi-VN" sz="2800" b="1">
                <a:solidFill>
                  <a:srgbClr val="FF0000"/>
                </a:solidFill>
              </a:rPr>
              <a:t>dùng </a:t>
            </a:r>
            <a:r>
              <a:rPr lang="vi-VN" sz="2800" b="1" smtClean="0">
                <a:solidFill>
                  <a:srgbClr val="FF0000"/>
                </a:solidFill>
              </a:rPr>
              <a:t>làm?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26" name="Group 112"/>
          <p:cNvGrpSpPr>
            <a:grpSpLocks/>
          </p:cNvGrpSpPr>
          <p:nvPr/>
        </p:nvGrpSpPr>
        <p:grpSpPr bwMode="auto">
          <a:xfrm rot="5400000">
            <a:off x="232569" y="3386931"/>
            <a:ext cx="992188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66" name="TextBox 122"/>
          <p:cNvSpPr txBox="1">
            <a:spLocks noChangeArrowheads="1"/>
          </p:cNvSpPr>
          <p:nvPr/>
        </p:nvSpPr>
        <p:spPr bwMode="auto">
          <a:xfrm>
            <a:off x="2374711" y="-6350"/>
            <a:ext cx="436728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TẬP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96" grpId="0" animBg="1"/>
      <p:bldP spid="10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8196" name="Group 5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8197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99" name="Group 7"/>
            <p:cNvGrpSpPr>
              <a:grpSpLocks/>
            </p:cNvGrpSpPr>
            <p:nvPr/>
          </p:nvGrpSpPr>
          <p:grpSpPr bwMode="auto">
            <a:xfrm rot="5400000">
              <a:off x="380" y="3559"/>
              <a:ext cx="176" cy="173"/>
              <a:chOff x="1873" y="1824"/>
              <a:chExt cx="2014" cy="1854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04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6" y="1990"/>
                <a:ext cx="1270" cy="1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59" y="2129"/>
                <a:ext cx="108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 rot="5400000">
              <a:off x="366" y="1730"/>
              <a:ext cx="176" cy="173"/>
              <a:chOff x="1873" y="1824"/>
              <a:chExt cx="2014" cy="1854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6" y="1990"/>
                <a:ext cx="1270" cy="1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59" y="2129"/>
                <a:ext cx="108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 rot="5400000">
              <a:off x="380" y="2359"/>
              <a:ext cx="176" cy="173"/>
              <a:chOff x="1873" y="1824"/>
              <a:chExt cx="2014" cy="1854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6" y="1990"/>
                <a:ext cx="1270" cy="1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59" y="2129"/>
                <a:ext cx="108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29" name="Group 37"/>
            <p:cNvGrpSpPr>
              <a:grpSpLocks/>
            </p:cNvGrpSpPr>
            <p:nvPr/>
          </p:nvGrpSpPr>
          <p:grpSpPr bwMode="auto">
            <a:xfrm rot="5400000">
              <a:off x="380" y="2983"/>
              <a:ext cx="176" cy="173"/>
              <a:chOff x="1873" y="1824"/>
              <a:chExt cx="2014" cy="1854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72" y="256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80" y="253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48" y="3490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6" y="1990"/>
                <a:ext cx="1270" cy="127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59" y="2129"/>
                <a:ext cx="108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004888" y="3554413"/>
            <a:ext cx="7086600" cy="604837"/>
            <a:chOff x="384" y="2112"/>
            <a:chExt cx="3072" cy="381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Poli(vinyl axetat); nilon-6,6 </a:t>
              </a: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5052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31875" y="4565650"/>
            <a:ext cx="7142163" cy="604838"/>
            <a:chOff x="384" y="1344"/>
            <a:chExt cx="3130" cy="381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6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8251" name="Text Box 59"/>
            <p:cNvSpPr txBox="1">
              <a:spLocks noChangeArrowheads="1"/>
            </p:cNvSpPr>
            <p:nvPr/>
          </p:nvSpPr>
          <p:spPr bwMode="gray">
            <a:xfrm>
              <a:off x="1067" y="1404"/>
              <a:ext cx="244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Nilon-6,6; tơ lapsan; thủy tinh plexiglas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61"/>
          <p:cNvGrpSpPr>
            <a:grpSpLocks/>
          </p:cNvGrpSpPr>
          <p:nvPr/>
        </p:nvGrpSpPr>
        <p:grpSpPr bwMode="auto">
          <a:xfrm rot="5400000">
            <a:off x="216694" y="4394994"/>
            <a:ext cx="992187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1031875" y="2584450"/>
            <a:ext cx="7010400" cy="604838"/>
            <a:chOff x="384" y="1344"/>
            <a:chExt cx="3072" cy="381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268" name="Text Box 76"/>
            <p:cNvSpPr txBox="1">
              <a:spLocks noChangeArrowheads="1"/>
            </p:cNvSpPr>
            <p:nvPr/>
          </p:nvSpPr>
          <p:spPr bwMode="gray">
            <a:xfrm>
              <a:off x="1124" y="1376"/>
              <a:ext cx="22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Cao su; nilon-6,6; tơ nitron </a:t>
              </a: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5146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971550" y="5499100"/>
            <a:ext cx="7086600" cy="604838"/>
            <a:chOff x="384" y="2112"/>
            <a:chExt cx="3072" cy="381"/>
          </a:xfrm>
        </p:grpSpPr>
        <p:sp>
          <p:nvSpPr>
            <p:cNvPr id="8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Text Box 92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8275" name="Text Box 93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Nilon-6,6; tơ lapsan; nilon-6 </a:t>
              </a:r>
            </a:p>
          </p:txBody>
        </p:sp>
      </p:grpSp>
      <p:sp>
        <p:nvSpPr>
          <p:cNvPr id="86" name="Rectangle 94"/>
          <p:cNvSpPr>
            <a:spLocks noChangeArrowheads="1"/>
          </p:cNvSpPr>
          <p:nvPr/>
        </p:nvSpPr>
        <p:spPr bwMode="auto">
          <a:xfrm>
            <a:off x="957263" y="5449888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gray">
          <a:xfrm>
            <a:off x="0" y="654050"/>
            <a:ext cx="91440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 các vật liệu được chế tạo từ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phản ứng trùng ngưng là ?</a:t>
            </a:r>
          </a:p>
        </p:txBody>
      </p:sp>
      <p:grpSp>
        <p:nvGrpSpPr>
          <p:cNvPr id="19" name="Group 112"/>
          <p:cNvGrpSpPr>
            <a:grpSpLocks/>
          </p:cNvGrpSpPr>
          <p:nvPr/>
        </p:nvGrpSpPr>
        <p:grpSpPr bwMode="auto">
          <a:xfrm rot="5400000">
            <a:off x="232569" y="3399631"/>
            <a:ext cx="992188" cy="930275"/>
            <a:chOff x="1872" y="1824"/>
            <a:chExt cx="2014" cy="1821"/>
          </a:xfrm>
        </p:grpSpPr>
        <p:sp>
          <p:nvSpPr>
            <p:cNvPr id="104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82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3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85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87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114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92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3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95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97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06"/>
          <p:cNvGrpSpPr>
            <a:grpSpLocks/>
          </p:cNvGrpSpPr>
          <p:nvPr/>
        </p:nvGrpSpPr>
        <p:grpSpPr bwMode="auto">
          <a:xfrm>
            <a:off x="837982" y="5484237"/>
            <a:ext cx="7219950" cy="604838"/>
            <a:chOff x="401" y="3622"/>
            <a:chExt cx="4512" cy="38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9" name="AutoShape 107"/>
            <p:cNvSpPr>
              <a:spLocks noChangeArrowheads="1"/>
            </p:cNvSpPr>
            <p:nvPr/>
          </p:nvSpPr>
          <p:spPr bwMode="gray">
            <a:xfrm>
              <a:off x="401" y="3622"/>
              <a:ext cx="451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AutoShape 108"/>
            <p:cNvSpPr>
              <a:spLocks noChangeArrowheads="1"/>
            </p:cNvSpPr>
            <p:nvPr/>
          </p:nvSpPr>
          <p:spPr bwMode="gray">
            <a:xfrm>
              <a:off x="612" y="3649"/>
              <a:ext cx="833" cy="320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" name="Text Box 110"/>
            <p:cNvSpPr txBox="1">
              <a:spLocks noChangeArrowheads="1"/>
            </p:cNvSpPr>
            <p:nvPr/>
          </p:nvSpPr>
          <p:spPr bwMode="gray">
            <a:xfrm>
              <a:off x="805" y="3639"/>
              <a:ext cx="3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 D</a:t>
              </a:r>
            </a:p>
          </p:txBody>
        </p:sp>
        <p:sp>
          <p:nvSpPr>
            <p:cNvPr id="102" name="Text Box 111"/>
            <p:cNvSpPr txBox="1">
              <a:spLocks noChangeArrowheads="1"/>
            </p:cNvSpPr>
            <p:nvPr/>
          </p:nvSpPr>
          <p:spPr bwMode="gray">
            <a:xfrm>
              <a:off x="1570" y="3659"/>
              <a:ext cx="3316" cy="3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Nilon-6,6; tơ lapsan; nilon-6 </a:t>
              </a:r>
            </a:p>
          </p:txBody>
        </p:sp>
      </p:grpSp>
      <p:grpSp>
        <p:nvGrpSpPr>
          <p:cNvPr id="26" name="Group 95"/>
          <p:cNvGrpSpPr>
            <a:grpSpLocks/>
          </p:cNvGrpSpPr>
          <p:nvPr/>
        </p:nvGrpSpPr>
        <p:grpSpPr bwMode="auto">
          <a:xfrm rot="5400000">
            <a:off x="199232" y="5331619"/>
            <a:ext cx="992187" cy="930275"/>
            <a:chOff x="1872" y="1824"/>
            <a:chExt cx="2014" cy="1821"/>
          </a:xfrm>
        </p:grpSpPr>
        <p:sp>
          <p:nvSpPr>
            <p:cNvPr id="8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03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04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06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08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4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86" grpId="0" animBg="1"/>
      <p:bldP spid="9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031875" y="2584450"/>
            <a:ext cx="7010400" cy="604838"/>
            <a:chOff x="384" y="1344"/>
            <a:chExt cx="3072" cy="381"/>
          </a:xfrm>
        </p:grpSpPr>
        <p:sp>
          <p:nvSpPr>
            <p:cNvPr id="74" name="AutoShape 72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7175" name="Text Box 76"/>
            <p:cNvSpPr txBox="1">
              <a:spLocks noChangeArrowheads="1"/>
            </p:cNvSpPr>
            <p:nvPr/>
          </p:nvSpPr>
          <p:spPr bwMode="gray">
            <a:xfrm>
              <a:off x="1124" y="1376"/>
              <a:ext cx="22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Tơ poliamit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96925" y="2587625"/>
            <a:ext cx="7219950" cy="604838"/>
            <a:chOff x="384" y="3631"/>
            <a:chExt cx="4512" cy="381"/>
          </a:xfrm>
        </p:grpSpPr>
        <p:sp>
          <p:nvSpPr>
            <p:cNvPr id="109" name="AutoShape 107"/>
            <p:cNvSpPr>
              <a:spLocks noChangeArrowheads="1"/>
            </p:cNvSpPr>
            <p:nvPr/>
          </p:nvSpPr>
          <p:spPr bwMode="gray">
            <a:xfrm>
              <a:off x="384" y="3631"/>
              <a:ext cx="4512" cy="381"/>
            </a:xfrm>
            <a:prstGeom prst="roundRect">
              <a:avLst>
                <a:gd name="adj" fmla="val 10889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178" name="AutoShape 108"/>
            <p:cNvSpPr>
              <a:spLocks noChangeArrowheads="1"/>
            </p:cNvSpPr>
            <p:nvPr/>
          </p:nvSpPr>
          <p:spPr bwMode="gray">
            <a:xfrm>
              <a:off x="612" y="3649"/>
              <a:ext cx="833" cy="32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Text Box 110"/>
            <p:cNvSpPr txBox="1">
              <a:spLocks noChangeArrowheads="1"/>
            </p:cNvSpPr>
            <p:nvPr/>
          </p:nvSpPr>
          <p:spPr bwMode="gray">
            <a:xfrm>
              <a:off x="761" y="3648"/>
              <a:ext cx="39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  A</a:t>
              </a:r>
            </a:p>
          </p:txBody>
        </p:sp>
        <p:sp>
          <p:nvSpPr>
            <p:cNvPr id="7180" name="Text Box 111"/>
            <p:cNvSpPr txBox="1">
              <a:spLocks noChangeArrowheads="1"/>
            </p:cNvSpPr>
            <p:nvPr/>
          </p:nvSpPr>
          <p:spPr bwMode="gray">
            <a:xfrm>
              <a:off x="1544" y="3659"/>
              <a:ext cx="33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Tơ poliamit</a:t>
              </a:r>
            </a:p>
          </p:txBody>
        </p:sp>
      </p:grpSp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actionButtonInformation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87375" y="1219200"/>
            <a:ext cx="296863" cy="4724400"/>
            <a:chOff x="370" y="768"/>
            <a:chExt cx="187" cy="2976"/>
          </a:xfrm>
        </p:grpSpPr>
        <p:grpSp>
          <p:nvGrpSpPr>
            <p:cNvPr id="7183" name="Group 4"/>
            <p:cNvGrpSpPr>
              <a:grpSpLocks/>
            </p:cNvGrpSpPr>
            <p:nvPr/>
          </p:nvGrpSpPr>
          <p:grpSpPr bwMode="auto">
            <a:xfrm rot="5400000">
              <a:off x="-1026" y="2210"/>
              <a:ext cx="2976" cy="92"/>
              <a:chOff x="0" y="1896"/>
              <a:chExt cx="5760" cy="120"/>
            </a:xfrm>
          </p:grpSpPr>
          <p:sp>
            <p:nvSpPr>
              <p:cNvPr id="7184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85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86" name="Group 7"/>
            <p:cNvGrpSpPr>
              <a:grpSpLocks/>
            </p:cNvGrpSpPr>
            <p:nvPr/>
          </p:nvGrpSpPr>
          <p:grpSpPr bwMode="auto">
            <a:xfrm rot="5400000">
              <a:off x="383" y="3558"/>
              <a:ext cx="176" cy="170"/>
              <a:chOff x="1872" y="1824"/>
              <a:chExt cx="2014" cy="1821"/>
            </a:xfrm>
          </p:grpSpPr>
          <p:sp>
            <p:nvSpPr>
              <p:cNvPr id="3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0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91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3" name="Oval 1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5" name="Oval 1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96" name="Group 17"/>
            <p:cNvGrpSpPr>
              <a:grpSpLocks/>
            </p:cNvGrpSpPr>
            <p:nvPr/>
          </p:nvGrpSpPr>
          <p:grpSpPr bwMode="auto">
            <a:xfrm rot="5400000">
              <a:off x="369" y="1729"/>
              <a:ext cx="176" cy="170"/>
              <a:chOff x="1872" y="1824"/>
              <a:chExt cx="2014" cy="182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0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1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3" name="Oval 2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05" name="Oval 2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06" name="Group 27"/>
            <p:cNvGrpSpPr>
              <a:grpSpLocks/>
            </p:cNvGrpSpPr>
            <p:nvPr/>
          </p:nvGrpSpPr>
          <p:grpSpPr bwMode="auto">
            <a:xfrm rot="5400000">
              <a:off x="383" y="2358"/>
              <a:ext cx="176" cy="170"/>
              <a:chOff x="1872" y="1824"/>
              <a:chExt cx="2014" cy="1821"/>
            </a:xfrm>
          </p:grpSpPr>
          <p:sp>
            <p:nvSpPr>
              <p:cNvPr id="20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1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1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13" name="Oval 3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15" name="Oval 3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16" name="Group 37"/>
            <p:cNvGrpSpPr>
              <a:grpSpLocks/>
            </p:cNvGrpSpPr>
            <p:nvPr/>
          </p:nvGrpSpPr>
          <p:grpSpPr bwMode="auto">
            <a:xfrm rot="5400000">
              <a:off x="383" y="2982"/>
              <a:ext cx="176" cy="170"/>
              <a:chOff x="1872" y="1824"/>
              <a:chExt cx="2014" cy="1821"/>
            </a:xfrm>
          </p:grpSpPr>
          <p:sp>
            <p:nvSpPr>
              <p:cNvPr id="11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61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583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30" y="3527"/>
                <a:ext cx="298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0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21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43"/>
              <p:cNvSpPr>
                <a:spLocks noChangeArrowheads="1"/>
              </p:cNvSpPr>
              <p:nvPr/>
            </p:nvSpPr>
            <p:spPr bwMode="gray">
              <a:xfrm>
                <a:off x="2250" y="1995"/>
                <a:ext cx="1270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3" name="Oval 44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45"/>
              <p:cNvSpPr>
                <a:spLocks noChangeArrowheads="1"/>
              </p:cNvSpPr>
              <p:nvPr/>
            </p:nvSpPr>
            <p:spPr bwMode="gray">
              <a:xfrm>
                <a:off x="2341" y="2167"/>
                <a:ext cx="108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5" name="Oval 46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1004888" y="3554413"/>
            <a:ext cx="7086600" cy="606425"/>
            <a:chOff x="384" y="2112"/>
            <a:chExt cx="3072" cy="382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gray">
            <a:xfrm>
              <a:off x="451" y="2147"/>
              <a:ext cx="593" cy="31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gray">
            <a:xfrm>
              <a:off x="647" y="2160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7231" name="Text Box 52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Tơ nhân tạo</a:t>
              </a:r>
              <a:endPara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990600" y="35052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031875" y="4565650"/>
            <a:ext cx="7010400" cy="619125"/>
            <a:chOff x="384" y="1344"/>
            <a:chExt cx="3072" cy="390"/>
          </a:xfrm>
        </p:grpSpPr>
        <p:sp>
          <p:nvSpPr>
            <p:cNvPr id="57" name="AutoShape 5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AutoShape 5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gray">
            <a:xfrm>
              <a:off x="646" y="1373"/>
              <a:ext cx="19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7238" name="Text Box 5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Tơ thiên nhiên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990600" y="44958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61"/>
          <p:cNvGrpSpPr>
            <a:grpSpLocks/>
          </p:cNvGrpSpPr>
          <p:nvPr/>
        </p:nvGrpSpPr>
        <p:grpSpPr bwMode="auto">
          <a:xfrm rot="5400000">
            <a:off x="216694" y="4421981"/>
            <a:ext cx="992188" cy="930275"/>
            <a:chOff x="1872" y="1824"/>
            <a:chExt cx="2014" cy="1821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44" name="Oval 6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45" name="Oval 6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47" name="Oval 6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49" name="Oval 7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990600" y="2514600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971550" y="5499100"/>
            <a:ext cx="7086600" cy="606425"/>
            <a:chOff x="384" y="2112"/>
            <a:chExt cx="3072" cy="382"/>
          </a:xfrm>
        </p:grpSpPr>
        <p:sp>
          <p:nvSpPr>
            <p:cNvPr id="91" name="AutoShape 89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" name="AutoShape 90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Text Box 92"/>
            <p:cNvSpPr txBox="1">
              <a:spLocks noChangeArrowheads="1"/>
            </p:cNvSpPr>
            <p:nvPr/>
          </p:nvSpPr>
          <p:spPr bwMode="gray">
            <a:xfrm>
              <a:off x="677" y="2133"/>
              <a:ext cx="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7256" name="Text Box 93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Tơ polieste</a:t>
              </a:r>
            </a:p>
          </p:txBody>
        </p:sp>
      </p:grp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957263" y="5449888"/>
            <a:ext cx="71628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 rot="5400000">
            <a:off x="199232" y="5358606"/>
            <a:ext cx="992188" cy="930275"/>
            <a:chOff x="1872" y="1824"/>
            <a:chExt cx="2014" cy="1821"/>
          </a:xfrm>
        </p:grpSpPr>
        <p:sp>
          <p:nvSpPr>
            <p:cNvPr id="98" name="AutoShape 96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" name="AutoShape 97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AutoShape 98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62" name="Oval 99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63" name="Oval 100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65" name="Oval 102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67" name="Oval 104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7" name="AutoShape 105"/>
          <p:cNvSpPr>
            <a:spLocks noChangeArrowheads="1"/>
          </p:cNvSpPr>
          <p:nvPr/>
        </p:nvSpPr>
        <p:spPr bwMode="gray">
          <a:xfrm>
            <a:off x="0" y="685800"/>
            <a:ext cx="91440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98000"/>
                </a:schemeClr>
              </a:gs>
              <a:gs pos="100000">
                <a:schemeClr val="accent1">
                  <a:gamma/>
                  <a:shade val="82353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 nilon – 6,6 thuộc loại: </a:t>
            </a:r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 rot="5400000">
            <a:off x="232569" y="3413919"/>
            <a:ext cx="992187" cy="930275"/>
            <a:chOff x="1872" y="1824"/>
            <a:chExt cx="2014" cy="1821"/>
          </a:xfrm>
        </p:grpSpPr>
        <p:sp>
          <p:nvSpPr>
            <p:cNvPr id="115" name="AutoShape 113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" name="AutoShape 115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3" name="Oval 11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74" name="Oval 11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6" name="Oval 11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78" name="Oval 12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 rot="5400000">
            <a:off x="216694" y="2440781"/>
            <a:ext cx="992188" cy="930275"/>
            <a:chOff x="1872" y="1824"/>
            <a:chExt cx="2014" cy="1821"/>
          </a:xfrm>
        </p:grpSpPr>
        <p:sp>
          <p:nvSpPr>
            <p:cNvPr id="81" name="AutoShape 79"/>
            <p:cNvSpPr>
              <a:spLocks noChangeArrowheads="1"/>
            </p:cNvSpPr>
            <p:nvPr/>
          </p:nvSpPr>
          <p:spPr bwMode="gray">
            <a:xfrm rot="16200000" flipH="1">
              <a:off x="1821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" name="AutoShape 80"/>
            <p:cNvSpPr>
              <a:spLocks noChangeArrowheads="1"/>
            </p:cNvSpPr>
            <p:nvPr/>
          </p:nvSpPr>
          <p:spPr bwMode="gray">
            <a:xfrm rot="5400000" flipH="1">
              <a:off x="3629" y="251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" name="AutoShape 81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83" name="Oval 82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84" name="Oval 83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86" name="Oval 85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288" name="Oval 87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3" name="Action Button: Home 122">
            <a:hlinkClick r:id="" action="ppaction://noaction" highlightClick="1"/>
          </p:cNvPr>
          <p:cNvSpPr/>
          <p:nvPr/>
        </p:nvSpPr>
        <p:spPr>
          <a:xfrm>
            <a:off x="8596313" y="-14288"/>
            <a:ext cx="506412" cy="4572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62" grpId="0" animBg="1"/>
      <p:bldP spid="79" grpId="0" animBg="1"/>
      <p:bldP spid="96" grpId="0" animBg="1"/>
      <p:bldP spid="107" grpId="0" build="allAtOnce" animBg="1"/>
      <p:bldP spid="123" grpId="0" animBg="1"/>
      <p:bldP spid="1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78607" y="99695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polime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hồi</a:t>
            </a:r>
            <a:endParaRPr lang="en-US" altLang="en-US" sz="2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blackWhite">
          <a:xfrm>
            <a:off x="202407" y="272257"/>
            <a:ext cx="3145704" cy="551656"/>
          </a:xfrm>
          <a:prstGeom prst="roundRect">
            <a:avLst>
              <a:gd name="adj" fmla="val 50000"/>
            </a:avLst>
          </a:prstGeom>
          <a:noFill/>
          <a:ln w="57150" cmpd="thickThin">
            <a:noFill/>
            <a:round/>
            <a:headEnd/>
            <a:tailEnd/>
          </a:ln>
          <a:effectLst/>
        </p:spPr>
        <p:txBody>
          <a:bodyPr lIns="92075" tIns="46038" rIns="92075" bIns="46038"/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III. CAO SU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5425" y="804862"/>
            <a:ext cx="419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Khái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niệm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0707" y="1744540"/>
            <a:ext cx="3200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cs typeface="Times New Roman" pitchFamily="18" charset="0"/>
              </a:rPr>
              <a:t>loại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93" y="2649989"/>
            <a:ext cx="1752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CAO SU</a:t>
            </a:r>
          </a:p>
        </p:txBody>
      </p:sp>
      <p:sp>
        <p:nvSpPr>
          <p:cNvPr id="17424" name="TextBox 43"/>
          <p:cNvSpPr txBox="1">
            <a:spLocks noChangeArrowheads="1"/>
          </p:cNvSpPr>
          <p:nvPr/>
        </p:nvSpPr>
        <p:spPr bwMode="auto">
          <a:xfrm>
            <a:off x="2656193" y="212135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4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thiên</a:t>
            </a:r>
            <a:r>
              <a:rPr lang="en-US" altLang="en-US" sz="24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nhiên</a:t>
            </a:r>
            <a:endParaRPr lang="en-US" altLang="en-US" sz="2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25" name="TextBox 44"/>
          <p:cNvSpPr txBox="1">
            <a:spLocks noChangeArrowheads="1"/>
          </p:cNvSpPr>
          <p:nvPr/>
        </p:nvSpPr>
        <p:spPr bwMode="auto">
          <a:xfrm>
            <a:off x="2732393" y="3111951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Cao su tổng hợp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624318" y="2351539"/>
            <a:ext cx="1108075" cy="990600"/>
            <a:chOff x="4301835" y="2212033"/>
            <a:chExt cx="1108365" cy="990600"/>
          </a:xfrm>
        </p:grpSpPr>
        <p:cxnSp>
          <p:nvCxnSpPr>
            <p:cNvPr id="49" name="Straight Arrow Connector 48"/>
            <p:cNvCxnSpPr>
              <a:stCxn id="23" idx="3"/>
              <a:endCxn id="17424" idx="1"/>
            </p:cNvCxnSpPr>
            <p:nvPr/>
          </p:nvCxnSpPr>
          <p:spPr>
            <a:xfrm flipV="1">
              <a:off x="4495561" y="2212033"/>
              <a:ext cx="838419" cy="52863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3" idx="3"/>
              <a:endCxn id="17425" idx="1"/>
            </p:cNvCxnSpPr>
            <p:nvPr/>
          </p:nvCxnSpPr>
          <p:spPr>
            <a:xfrm>
              <a:off x="4495561" y="2740670"/>
              <a:ext cx="914639" cy="46196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01835" y="2743845"/>
              <a:ext cx="22866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6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20" grpId="0"/>
      <p:bldP spid="20" grpId="1"/>
      <p:bldP spid="22" grpId="0"/>
      <p:bldP spid="22" grpId="1"/>
      <p:bldP spid="23" grpId="0"/>
      <p:bldP spid="17424" grpId="0"/>
      <p:bldP spid="174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64959" y="1695814"/>
            <a:ext cx="8264891" cy="563917"/>
            <a:chOff x="2493838" y="6947229"/>
            <a:chExt cx="6884306" cy="563241"/>
          </a:xfrm>
        </p:grpSpPr>
        <p:sp>
          <p:nvSpPr>
            <p:cNvPr id="6" name="TextBox 51"/>
            <p:cNvSpPr txBox="1">
              <a:spLocks noChangeArrowheads="1"/>
            </p:cNvSpPr>
            <p:nvPr/>
          </p:nvSpPr>
          <p:spPr bwMode="auto">
            <a:xfrm>
              <a:off x="2493838" y="6987877"/>
              <a:ext cx="3284680" cy="52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Cao </a:t>
              </a:r>
              <a:r>
                <a:rPr lang="en-US" altLang="en-US" sz="2800" dirty="0" err="1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su</a:t>
              </a:r>
              <a:r>
                <a:rPr lang="en-US" altLang="en-US" sz="28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thiên</a:t>
              </a:r>
              <a:r>
                <a:rPr lang="en-US" altLang="en-US" sz="28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nhiên</a:t>
              </a:r>
              <a:r>
                <a:rPr lang="en-US" altLang="en-US" sz="28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TextBox 54"/>
            <p:cNvSpPr txBox="1">
              <a:spLocks noChangeArrowheads="1"/>
            </p:cNvSpPr>
            <p:nvPr/>
          </p:nvSpPr>
          <p:spPr bwMode="auto">
            <a:xfrm>
              <a:off x="6734628" y="6975162"/>
              <a:ext cx="2643516" cy="52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Isopren</a:t>
              </a:r>
              <a:r>
                <a:rPr lang="en-US" altLang="en-US" sz="28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( </a:t>
              </a:r>
              <a:r>
                <a:rPr lang="en-US" altLang="en-US" sz="2800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altLang="en-US" sz="2800" baseline="-25000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5</a:t>
              </a:r>
              <a:r>
                <a:rPr lang="en-US" altLang="en-US" sz="2800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H</a:t>
              </a:r>
              <a:r>
                <a:rPr lang="en-US" altLang="en-US" sz="2800" baseline="-25000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8</a:t>
              </a:r>
              <a:r>
                <a:rPr lang="en-US" altLang="en-US" sz="2800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)</a:t>
              </a:r>
              <a:r>
                <a:rPr lang="en-US" altLang="en-US" sz="2800" baseline="-250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n</a:t>
              </a:r>
              <a:endParaRPr lang="en-US" altLang="en-US" sz="28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101455" y="7295286"/>
              <a:ext cx="1633173" cy="808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57"/>
            <p:cNvSpPr txBox="1">
              <a:spLocks noChangeArrowheads="1"/>
            </p:cNvSpPr>
            <p:nvPr/>
          </p:nvSpPr>
          <p:spPr bwMode="auto">
            <a:xfrm>
              <a:off x="5132789" y="6947229"/>
              <a:ext cx="1570503" cy="39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250</a:t>
              </a:r>
              <a:r>
                <a:rPr lang="en-US" altLang="en-US" sz="2000" b="1" baseline="300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altLang="en-US" sz="2000" b="1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C – 300</a:t>
              </a:r>
              <a:r>
                <a:rPr lang="en-US" altLang="en-US" sz="2000" b="1" baseline="30000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0</a:t>
              </a:r>
              <a:r>
                <a:rPr lang="en-US" altLang="en-US" sz="2000" b="1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4960" y="477766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a. Cao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nhiên</a:t>
            </a:r>
            <a:endParaRPr lang="en-US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3660" y="2426068"/>
            <a:ext cx="4254500" cy="1182689"/>
            <a:chOff x="2272" y="2660"/>
            <a:chExt cx="2680" cy="745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72" y="3075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811" y="2660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276" y="2672"/>
              <a:ext cx="1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592" y="2697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endParaRPr lang="en-US" altLang="en-US" sz="2800" b="1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82" y="2697"/>
              <a:ext cx="5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262" y="3011"/>
              <a:ext cx="6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sz="2800" b="1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rot="-5400000">
              <a:off x="3388" y="2949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246" y="283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246" y="2831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618" y="2811"/>
              <a:ext cx="280" cy="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3504" y="2811"/>
              <a:ext cx="96" cy="28"/>
              <a:chOff x="1440" y="3744"/>
              <a:chExt cx="96" cy="28"/>
            </a:xfrm>
          </p:grpSpPr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1440" y="374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1440" y="3772"/>
                <a:ext cx="96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 sz="2800" b="1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969" y="2831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348" y="2831"/>
              <a:ext cx="259" cy="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592" y="2678"/>
              <a:ext cx="27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424" y="2682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511" y="2786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341660" y="2485357"/>
            <a:ext cx="387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hay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viết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gọn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(C</a:t>
            </a:r>
            <a:r>
              <a:rPr lang="en-US" altLang="en-US" sz="2800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en-US" sz="2800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8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)</a:t>
            </a:r>
            <a:r>
              <a:rPr lang="en-US" altLang="en-US" sz="2800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389796" y="3008577"/>
            <a:ext cx="4057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n = 1.500 – 15.000 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017560" y="1037681"/>
            <a:ext cx="6686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polime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isopren</a:t>
            </a:r>
            <a:endParaRPr lang="en-US" altLang="en-US" sz="2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792" y="1025853"/>
            <a:ext cx="16241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Cấu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113196" y="3529382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Poli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isopren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2800" baseline="-25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91236" y="492118"/>
            <a:ext cx="2362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Chất</a:t>
            </a:r>
            <a:endParaRPr lang="en-US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28600" y="2715015"/>
            <a:ext cx="8915400" cy="32441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Do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liên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kết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đôi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phân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tử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cao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thiên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nhiên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thể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tham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gia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phản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ứng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cộng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H</a:t>
            </a:r>
            <a:r>
              <a:rPr lang="en-US" altLang="en-US" sz="2800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HCl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Cl</a:t>
            </a:r>
            <a:r>
              <a:rPr lang="en-US" altLang="en-US" sz="2800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…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đặc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biệt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tác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dụng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với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S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cho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cao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lưu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hóa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tính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đàn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hồi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chịu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nhiệt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lâu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mòn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khó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tan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các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dung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môi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như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cao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thường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886630"/>
            <a:ext cx="891540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dẫn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điện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nhiệt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thấm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nước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tan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nhiều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xăng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benzen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…</a:t>
            </a:r>
            <a:endParaRPr lang="en-US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228600" y="2191795"/>
            <a:ext cx="8915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tính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đàn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hồi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ction Button: Information 6">
            <a:hlinkClick r:id="" action="ppaction://noaction" highlightClick="1"/>
          </p:cNvPr>
          <p:cNvSpPr/>
          <p:nvPr/>
        </p:nvSpPr>
        <p:spPr>
          <a:xfrm>
            <a:off x="8255758" y="6070979"/>
            <a:ext cx="504825" cy="457200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2531" grpId="0"/>
      <p:bldP spid="20484" grpId="0"/>
      <p:bldP spid="2048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9"/>
          <p:cNvSpPr>
            <a:spLocks noChangeArrowheads="1"/>
          </p:cNvSpPr>
          <p:nvPr/>
        </p:nvSpPr>
        <p:spPr bwMode="auto">
          <a:xfrm>
            <a:off x="253515" y="842249"/>
            <a:ext cx="8455996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ankađien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endParaRPr lang="en-US" altLang="en-US" sz="28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22" name="Text Box 9"/>
          <p:cNvSpPr txBox="1">
            <a:spLocks noChangeArrowheads="1"/>
          </p:cNvSpPr>
          <p:nvPr/>
        </p:nvSpPr>
        <p:spPr bwMode="auto">
          <a:xfrm>
            <a:off x="253515" y="341968"/>
            <a:ext cx="6927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b. Cao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hợp</a:t>
            </a:r>
            <a:endParaRPr lang="en-US" alt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23" name="Text Box 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63936" y="2416713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buna</a:t>
            </a:r>
            <a:endParaRPr lang="en-US" altLang="en-US" sz="2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524" name="Text Box 34"/>
          <p:cNvSpPr txBox="1">
            <a:spLocks noChangeArrowheads="1"/>
          </p:cNvSpPr>
          <p:nvPr/>
        </p:nvSpPr>
        <p:spPr bwMode="auto">
          <a:xfrm>
            <a:off x="3240136" y="3552574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buna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- S</a:t>
            </a:r>
          </a:p>
        </p:txBody>
      </p:sp>
      <p:sp>
        <p:nvSpPr>
          <p:cNvPr id="21525" name="Text Box 35"/>
          <p:cNvSpPr txBox="1">
            <a:spLocks noChangeArrowheads="1"/>
          </p:cNvSpPr>
          <p:nvPr/>
        </p:nvSpPr>
        <p:spPr bwMode="auto">
          <a:xfrm>
            <a:off x="3087736" y="4722557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buna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- N  </a:t>
            </a:r>
          </a:p>
        </p:txBody>
      </p:sp>
      <p:sp>
        <p:nvSpPr>
          <p:cNvPr id="21526" name="TextBox 86"/>
          <p:cNvSpPr txBox="1">
            <a:spLocks noChangeArrowheads="1"/>
          </p:cNvSpPr>
          <p:nvPr/>
        </p:nvSpPr>
        <p:spPr bwMode="auto">
          <a:xfrm>
            <a:off x="253515" y="2777185"/>
            <a:ext cx="17674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SU TỔNG HỢ P</a:t>
            </a:r>
          </a:p>
        </p:txBody>
      </p:sp>
      <p:cxnSp>
        <p:nvCxnSpPr>
          <p:cNvPr id="89" name="Straight Arrow Connector 88"/>
          <p:cNvCxnSpPr>
            <a:stCxn id="21526" idx="3"/>
          </p:cNvCxnSpPr>
          <p:nvPr/>
        </p:nvCxnSpPr>
        <p:spPr>
          <a:xfrm flipV="1">
            <a:off x="2020936" y="2647695"/>
            <a:ext cx="990600" cy="8556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1526" idx="3"/>
          </p:cNvCxnSpPr>
          <p:nvPr/>
        </p:nvCxnSpPr>
        <p:spPr>
          <a:xfrm>
            <a:off x="2020936" y="3503357"/>
            <a:ext cx="1219200" cy="3635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1526" idx="3"/>
          </p:cNvCxnSpPr>
          <p:nvPr/>
        </p:nvCxnSpPr>
        <p:spPr>
          <a:xfrm>
            <a:off x="2020936" y="3503357"/>
            <a:ext cx="990600" cy="15065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22" grpId="0"/>
      <p:bldP spid="21523" grpId="0"/>
      <p:bldP spid="21524" grpId="0"/>
      <p:bldP spid="21525" grpId="0"/>
      <p:bldP spid="215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6629400"/>
            <a:ext cx="24765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1" lang="en-US" altLang="en-US">
              <a:latin typeface="Calibri" panose="020F0502020204030204" pitchFamily="34" charset="0"/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451692" y="108585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 CH</a:t>
            </a:r>
            <a:r>
              <a:rPr lang="en-US" altLang="en-US" sz="2800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=CH-CH=CH</a:t>
            </a:r>
            <a:r>
              <a:rPr lang="en-US" altLang="en-US" sz="2800" baseline="-25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794470" y="1177454"/>
            <a:ext cx="1131404" cy="632154"/>
            <a:chOff x="3589" y="2496"/>
            <a:chExt cx="2049" cy="654"/>
          </a:xfrm>
        </p:grpSpPr>
        <p:grpSp>
          <p:nvGrpSpPr>
            <p:cNvPr id="22577" name="Group 19"/>
            <p:cNvGrpSpPr>
              <a:grpSpLocks/>
            </p:cNvGrpSpPr>
            <p:nvPr/>
          </p:nvGrpSpPr>
          <p:grpSpPr bwMode="auto">
            <a:xfrm>
              <a:off x="3589" y="2496"/>
              <a:ext cx="2049" cy="235"/>
              <a:chOff x="1525" y="2640"/>
              <a:chExt cx="2049" cy="235"/>
            </a:xfrm>
          </p:grpSpPr>
          <p:sp>
            <p:nvSpPr>
              <p:cNvPr id="22579" name="Line 20"/>
              <p:cNvSpPr>
                <a:spLocks noChangeShapeType="1"/>
              </p:cNvSpPr>
              <p:nvPr/>
            </p:nvSpPr>
            <p:spPr bwMode="auto">
              <a:xfrm flipV="1">
                <a:off x="1525" y="2858"/>
                <a:ext cx="2049" cy="1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2580" name="Rectangle 21"/>
              <p:cNvSpPr>
                <a:spLocks noChangeArrowheads="1"/>
              </p:cNvSpPr>
              <p:nvPr/>
            </p:nvSpPr>
            <p:spPr bwMode="auto">
              <a:xfrm>
                <a:off x="2016" y="2640"/>
                <a:ext cx="110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Na, </a:t>
                </a:r>
                <a:r>
                  <a:rPr lang="en-US" alt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000" baseline="30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,P</a:t>
                </a:r>
                <a:endPara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578" name="Rectangle 22"/>
            <p:cNvSpPr>
              <a:spLocks noChangeArrowheads="1"/>
            </p:cNvSpPr>
            <p:nvPr/>
          </p:nvSpPr>
          <p:spPr bwMode="auto">
            <a:xfrm>
              <a:off x="4320" y="2736"/>
              <a:ext cx="33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5435151" y="1877705"/>
            <a:ext cx="343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341949" y="1176331"/>
            <a:ext cx="3066154" cy="661667"/>
            <a:chOff x="5278021" y="5257794"/>
            <a:chExt cx="2773066" cy="662160"/>
          </a:xfrm>
        </p:grpSpPr>
        <p:sp>
          <p:nvSpPr>
            <p:cNvPr id="22564" name="Line 27"/>
            <p:cNvSpPr>
              <a:spLocks noChangeShapeType="1"/>
            </p:cNvSpPr>
            <p:nvPr/>
          </p:nvSpPr>
          <p:spPr bwMode="auto">
            <a:xfrm>
              <a:off x="7703125" y="5472545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65" name="Line 28"/>
            <p:cNvSpPr>
              <a:spLocks noChangeShapeType="1"/>
            </p:cNvSpPr>
            <p:nvPr/>
          </p:nvSpPr>
          <p:spPr bwMode="auto">
            <a:xfrm>
              <a:off x="5278021" y="5444835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4115" y="5257794"/>
              <a:ext cx="914576" cy="523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21529" y="5272092"/>
              <a:ext cx="900217" cy="523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2774" y="5257794"/>
              <a:ext cx="783921" cy="523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endParaRPr lang="en-US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81685" y="5272092"/>
              <a:ext cx="677676" cy="523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endParaRPr lang="en-US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6480895" y="5541229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71" name="Line 27"/>
            <p:cNvSpPr>
              <a:spLocks noChangeShapeType="1"/>
            </p:cNvSpPr>
            <p:nvPr/>
          </p:nvSpPr>
          <p:spPr bwMode="auto">
            <a:xfrm>
              <a:off x="6473970" y="5458103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72" name="Line 28"/>
            <p:cNvSpPr>
              <a:spLocks noChangeShapeType="1"/>
            </p:cNvSpPr>
            <p:nvPr/>
          </p:nvSpPr>
          <p:spPr bwMode="auto">
            <a:xfrm>
              <a:off x="5885150" y="5486006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73" name="Line 28"/>
            <p:cNvSpPr>
              <a:spLocks noChangeShapeType="1"/>
            </p:cNvSpPr>
            <p:nvPr/>
          </p:nvSpPr>
          <p:spPr bwMode="auto">
            <a:xfrm>
              <a:off x="7069715" y="5520252"/>
              <a:ext cx="12079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eft Bracket 35"/>
            <p:cNvSpPr/>
            <p:nvPr/>
          </p:nvSpPr>
          <p:spPr>
            <a:xfrm>
              <a:off x="5362730" y="5284801"/>
              <a:ext cx="76095" cy="306616"/>
            </a:xfrm>
            <a:prstGeom prst="leftBracket">
              <a:avLst/>
            </a:prstGeom>
            <a:ln w="2222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37" name="Right Bracket 36"/>
            <p:cNvSpPr/>
            <p:nvPr/>
          </p:nvSpPr>
          <p:spPr>
            <a:xfrm>
              <a:off x="7695830" y="5319752"/>
              <a:ext cx="76094" cy="305027"/>
            </a:xfrm>
            <a:prstGeom prst="rightBracket">
              <a:avLst/>
            </a:prstGeom>
            <a:ln w="2222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22576" name="TextBox 37"/>
            <p:cNvSpPr txBox="1">
              <a:spLocks noChangeArrowheads="1"/>
            </p:cNvSpPr>
            <p:nvPr/>
          </p:nvSpPr>
          <p:spPr bwMode="auto">
            <a:xfrm>
              <a:off x="7721698" y="5396344"/>
              <a:ext cx="329389" cy="52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450850" y="450056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Cao </a:t>
            </a:r>
            <a:r>
              <a:rPr lang="en-US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buna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595" y="2112161"/>
            <a:ext cx="4196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Cao </a:t>
            </a:r>
            <a:r>
              <a:rPr lang="en-US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buna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46480" y="3452319"/>
            <a:ext cx="3455987" cy="914400"/>
            <a:chOff x="1776" y="3456"/>
            <a:chExt cx="3494" cy="720"/>
          </a:xfrm>
        </p:grpSpPr>
        <p:grpSp>
          <p:nvGrpSpPr>
            <p:cNvPr id="22551" name="Group 40"/>
            <p:cNvGrpSpPr>
              <a:grpSpLocks/>
            </p:cNvGrpSpPr>
            <p:nvPr/>
          </p:nvGrpSpPr>
          <p:grpSpPr bwMode="auto">
            <a:xfrm>
              <a:off x="1776" y="3456"/>
              <a:ext cx="3359" cy="336"/>
              <a:chOff x="1776" y="3456"/>
              <a:chExt cx="3359" cy="336"/>
            </a:xfrm>
          </p:grpSpPr>
          <p:sp>
            <p:nvSpPr>
              <p:cNvPr id="22554" name="Rectangle 37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2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-CH=CH-CH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-CH-CH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</p:txBody>
          </p:sp>
          <p:sp>
            <p:nvSpPr>
              <p:cNvPr id="22555" name="Line 38"/>
              <p:cNvSpPr>
                <a:spLocks noChangeShapeType="1"/>
              </p:cNvSpPr>
              <p:nvPr/>
            </p:nvSpPr>
            <p:spPr bwMode="auto">
              <a:xfrm>
                <a:off x="1824" y="364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39"/>
              <p:cNvSpPr>
                <a:spLocks noChangeShapeType="1"/>
              </p:cNvSpPr>
              <p:nvPr/>
            </p:nvSpPr>
            <p:spPr bwMode="auto">
              <a:xfrm>
                <a:off x="5039" y="363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2" name="Line 41"/>
            <p:cNvSpPr>
              <a:spLocks noChangeShapeType="1"/>
            </p:cNvSpPr>
            <p:nvPr/>
          </p:nvSpPr>
          <p:spPr bwMode="auto">
            <a:xfrm>
              <a:off x="4180" y="3755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42"/>
            <p:cNvSpPr>
              <a:spLocks noChangeArrowheads="1"/>
            </p:cNvSpPr>
            <p:nvPr/>
          </p:nvSpPr>
          <p:spPr bwMode="auto">
            <a:xfrm>
              <a:off x="4022" y="3840"/>
              <a:ext cx="12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000" b="1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2000" b="1" baseline="-25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07597" y="2782240"/>
            <a:ext cx="7189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buta-1,3-đien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stiren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endParaRPr lang="en-US" sz="2800" dirty="0">
              <a:cs typeface="Arial" charset="0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450850" y="4420868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Cao </a:t>
            </a:r>
            <a:r>
              <a:rPr lang="en-US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buna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N </a:t>
            </a: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450849" y="5014628"/>
            <a:ext cx="36516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trùng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buta-1,3-đien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acrilonitrin</a:t>
            </a:r>
            <a:endParaRPr lang="en-US" altLang="en-US" sz="2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61" name="Group 22"/>
          <p:cNvGrpSpPr>
            <a:grpSpLocks/>
          </p:cNvGrpSpPr>
          <p:nvPr/>
        </p:nvGrpSpPr>
        <p:grpSpPr bwMode="auto">
          <a:xfrm>
            <a:off x="4954771" y="4683096"/>
            <a:ext cx="3408362" cy="990600"/>
            <a:chOff x="1776" y="3456"/>
            <a:chExt cx="3527" cy="720"/>
          </a:xfrm>
        </p:grpSpPr>
        <p:grpSp>
          <p:nvGrpSpPr>
            <p:cNvPr id="62" name="Group 23"/>
            <p:cNvGrpSpPr>
              <a:grpSpLocks/>
            </p:cNvGrpSpPr>
            <p:nvPr/>
          </p:nvGrpSpPr>
          <p:grpSpPr bwMode="auto">
            <a:xfrm>
              <a:off x="1776" y="3456"/>
              <a:ext cx="3444" cy="336"/>
              <a:chOff x="1776" y="3456"/>
              <a:chExt cx="3444" cy="336"/>
            </a:xfrm>
          </p:grpSpPr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12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-CH=CH-CH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-CH-CH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000" b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</a:p>
            </p:txBody>
          </p:sp>
          <p:sp>
            <p:nvSpPr>
              <p:cNvPr id="68" name="Line 25"/>
              <p:cNvSpPr>
                <a:spLocks noChangeShapeType="1"/>
              </p:cNvSpPr>
              <p:nvPr/>
            </p:nvSpPr>
            <p:spPr bwMode="auto">
              <a:xfrm>
                <a:off x="1853" y="363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6"/>
              <p:cNvSpPr>
                <a:spLocks noChangeShapeType="1"/>
              </p:cNvSpPr>
              <p:nvPr/>
            </p:nvSpPr>
            <p:spPr bwMode="auto">
              <a:xfrm>
                <a:off x="5124" y="363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4228" y="3754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4055" y="3840"/>
              <a:ext cx="12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6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24" grpId="0"/>
      <p:bldP spid="39" grpId="0"/>
      <p:bldP spid="64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Goog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6438"/>
            <a:ext cx="70104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Pu Pu - Kal Kally - Danh nhân - Charles Goody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762000"/>
            <a:ext cx="885825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1371600" y="1219200"/>
            <a:ext cx="6477000" cy="2667000"/>
          </a:xfrm>
          <a:prstGeom prst="cloudCallout">
            <a:avLst>
              <a:gd name="adj1" fmla="val 54222"/>
              <a:gd name="adj2" fmla="val 7942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hlink"/>
                </a:solidFill>
                <a:latin typeface="VNI-Times" pitchFamily="2" charset="0"/>
              </a:rPr>
              <a:t>Löu hoaù cao su nhö theá naøo?</a:t>
            </a:r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228600" y="6015038"/>
            <a:ext cx="8458200" cy="461962"/>
          </a:xfrm>
          <a:prstGeom prst="rect">
            <a:avLst/>
          </a:prstGeom>
          <a:gradFill rotWithShape="1">
            <a:gsLst>
              <a:gs pos="0">
                <a:srgbClr val="C9FFC9"/>
              </a:gs>
              <a:gs pos="50000">
                <a:srgbClr val="FFFFFF"/>
              </a:gs>
              <a:gs pos="100000">
                <a:srgbClr val="C9FFC9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Goodyear trong phòng thí nghiệm</a:t>
            </a:r>
          </a:p>
        </p:txBody>
      </p:sp>
    </p:spTree>
    <p:extLst>
      <p:ext uri="{BB962C8B-B14F-4D97-AF65-F5344CB8AC3E}">
        <p14:creationId xmlns:p14="http://schemas.microsoft.com/office/powerpoint/2010/main" val="2800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746875" y="2463800"/>
            <a:ext cx="279400" cy="1857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518275" y="222885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6019800" y="1371600"/>
            <a:ext cx="1219200" cy="1219200"/>
            <a:chOff x="3792" y="960"/>
            <a:chExt cx="576" cy="792"/>
          </a:xfrm>
        </p:grpSpPr>
        <p:sp>
          <p:nvSpPr>
            <p:cNvPr id="25671" name="Oval 66"/>
            <p:cNvSpPr>
              <a:spLocks noChangeArrowheads="1"/>
            </p:cNvSpPr>
            <p:nvPr/>
          </p:nvSpPr>
          <p:spPr bwMode="auto">
            <a:xfrm rot="1539196">
              <a:off x="3792" y="1416"/>
              <a:ext cx="57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82" name="Line 67"/>
            <p:cNvSpPr>
              <a:spLocks noChangeShapeType="1"/>
            </p:cNvSpPr>
            <p:nvPr/>
          </p:nvSpPr>
          <p:spPr bwMode="auto">
            <a:xfrm flipH="1">
              <a:off x="3984" y="960"/>
              <a:ext cx="144" cy="432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5" name="Freeform 2"/>
          <p:cNvSpPr>
            <a:spLocks/>
          </p:cNvSpPr>
          <p:nvPr/>
        </p:nvSpPr>
        <p:spPr bwMode="auto">
          <a:xfrm>
            <a:off x="4997450" y="3892550"/>
            <a:ext cx="2927350" cy="450850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Freeform 3"/>
          <p:cNvSpPr>
            <a:spLocks/>
          </p:cNvSpPr>
          <p:nvPr/>
        </p:nvSpPr>
        <p:spPr bwMode="auto">
          <a:xfrm>
            <a:off x="5767388" y="2028825"/>
            <a:ext cx="2654300" cy="261938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Freeform 4"/>
          <p:cNvSpPr>
            <a:spLocks/>
          </p:cNvSpPr>
          <p:nvPr/>
        </p:nvSpPr>
        <p:spPr bwMode="auto">
          <a:xfrm>
            <a:off x="5156200" y="4298950"/>
            <a:ext cx="2884488" cy="417513"/>
          </a:xfrm>
          <a:custGeom>
            <a:avLst/>
            <a:gdLst>
              <a:gd name="T0" fmla="*/ 2147483647 w 1363"/>
              <a:gd name="T1" fmla="*/ 0 h 230"/>
              <a:gd name="T2" fmla="*/ 2147483647 w 1363"/>
              <a:gd name="T3" fmla="*/ 2147483647 h 230"/>
              <a:gd name="T4" fmla="*/ 2147483647 w 1363"/>
              <a:gd name="T5" fmla="*/ 2147483647 h 230"/>
              <a:gd name="T6" fmla="*/ 2147483647 w 1363"/>
              <a:gd name="T7" fmla="*/ 2147483647 h 230"/>
              <a:gd name="T8" fmla="*/ 2147483647 w 1363"/>
              <a:gd name="T9" fmla="*/ 2147483647 h 230"/>
              <a:gd name="T10" fmla="*/ 2147483647 w 1363"/>
              <a:gd name="T11" fmla="*/ 2147483647 h 230"/>
              <a:gd name="T12" fmla="*/ 2147483647 w 1363"/>
              <a:gd name="T13" fmla="*/ 2147483647 h 230"/>
              <a:gd name="T14" fmla="*/ 2147483647 w 1363"/>
              <a:gd name="T15" fmla="*/ 2147483647 h 230"/>
              <a:gd name="T16" fmla="*/ 2147483647 w 1363"/>
              <a:gd name="T17" fmla="*/ 2147483647 h 230"/>
              <a:gd name="T18" fmla="*/ 2147483647 w 1363"/>
              <a:gd name="T19" fmla="*/ 2147483647 h 230"/>
              <a:gd name="T20" fmla="*/ 2147483647 w 1363"/>
              <a:gd name="T21" fmla="*/ 2147483647 h 230"/>
              <a:gd name="T22" fmla="*/ 2147483647 w 1363"/>
              <a:gd name="T23" fmla="*/ 2147483647 h 230"/>
              <a:gd name="T24" fmla="*/ 2147483647 w 1363"/>
              <a:gd name="T25" fmla="*/ 2147483647 h 230"/>
              <a:gd name="T26" fmla="*/ 2147483647 w 1363"/>
              <a:gd name="T27" fmla="*/ 2147483647 h 230"/>
              <a:gd name="T28" fmla="*/ 2147483647 w 1363"/>
              <a:gd name="T29" fmla="*/ 2147483647 h 230"/>
              <a:gd name="T30" fmla="*/ 2147483647 w 1363"/>
              <a:gd name="T31" fmla="*/ 2147483647 h 230"/>
              <a:gd name="T32" fmla="*/ 2147483647 w 1363"/>
              <a:gd name="T33" fmla="*/ 2147483647 h 230"/>
              <a:gd name="T34" fmla="*/ 2147483647 w 1363"/>
              <a:gd name="T35" fmla="*/ 2147483647 h 230"/>
              <a:gd name="T36" fmla="*/ 2147483647 w 1363"/>
              <a:gd name="T37" fmla="*/ 2147483647 h 230"/>
              <a:gd name="T38" fmla="*/ 2147483647 w 1363"/>
              <a:gd name="T39" fmla="*/ 2147483647 h 230"/>
              <a:gd name="T40" fmla="*/ 2147483647 w 1363"/>
              <a:gd name="T41" fmla="*/ 2147483647 h 230"/>
              <a:gd name="T42" fmla="*/ 2147483647 w 1363"/>
              <a:gd name="T43" fmla="*/ 2147483647 h 230"/>
              <a:gd name="T44" fmla="*/ 2147483647 w 1363"/>
              <a:gd name="T45" fmla="*/ 2147483647 h 230"/>
              <a:gd name="T46" fmla="*/ 2147483647 w 1363"/>
              <a:gd name="T47" fmla="*/ 2147483647 h 2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3"/>
              <a:gd name="T73" fmla="*/ 0 h 230"/>
              <a:gd name="T74" fmla="*/ 1363 w 1363"/>
              <a:gd name="T75" fmla="*/ 230 h 2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3" h="230">
                <a:moveTo>
                  <a:pt x="6" y="0"/>
                </a:moveTo>
                <a:cubicBezTo>
                  <a:pt x="33" y="108"/>
                  <a:pt x="0" y="0"/>
                  <a:pt x="44" y="89"/>
                </a:cubicBezTo>
                <a:cubicBezTo>
                  <a:pt x="56" y="114"/>
                  <a:pt x="56" y="149"/>
                  <a:pt x="83" y="166"/>
                </a:cubicBezTo>
                <a:cubicBezTo>
                  <a:pt x="106" y="180"/>
                  <a:pt x="134" y="183"/>
                  <a:pt x="160" y="192"/>
                </a:cubicBezTo>
                <a:cubicBezTo>
                  <a:pt x="187" y="201"/>
                  <a:pt x="209" y="221"/>
                  <a:pt x="236" y="230"/>
                </a:cubicBezTo>
                <a:cubicBezTo>
                  <a:pt x="240" y="229"/>
                  <a:pt x="317" y="211"/>
                  <a:pt x="326" y="204"/>
                </a:cubicBezTo>
                <a:cubicBezTo>
                  <a:pt x="338" y="194"/>
                  <a:pt x="341" y="177"/>
                  <a:pt x="352" y="166"/>
                </a:cubicBezTo>
                <a:cubicBezTo>
                  <a:pt x="363" y="155"/>
                  <a:pt x="377" y="149"/>
                  <a:pt x="390" y="140"/>
                </a:cubicBezTo>
                <a:cubicBezTo>
                  <a:pt x="449" y="53"/>
                  <a:pt x="412" y="74"/>
                  <a:pt x="480" y="51"/>
                </a:cubicBezTo>
                <a:cubicBezTo>
                  <a:pt x="493" y="55"/>
                  <a:pt x="510" y="53"/>
                  <a:pt x="518" y="64"/>
                </a:cubicBezTo>
                <a:cubicBezTo>
                  <a:pt x="543" y="98"/>
                  <a:pt x="533" y="150"/>
                  <a:pt x="569" y="179"/>
                </a:cubicBezTo>
                <a:cubicBezTo>
                  <a:pt x="580" y="188"/>
                  <a:pt x="595" y="188"/>
                  <a:pt x="608" y="192"/>
                </a:cubicBezTo>
                <a:cubicBezTo>
                  <a:pt x="630" y="122"/>
                  <a:pt x="612" y="87"/>
                  <a:pt x="684" y="64"/>
                </a:cubicBezTo>
                <a:cubicBezTo>
                  <a:pt x="735" y="68"/>
                  <a:pt x="792" y="53"/>
                  <a:pt x="838" y="76"/>
                </a:cubicBezTo>
                <a:cubicBezTo>
                  <a:pt x="862" y="88"/>
                  <a:pt x="838" y="144"/>
                  <a:pt x="864" y="153"/>
                </a:cubicBezTo>
                <a:cubicBezTo>
                  <a:pt x="889" y="162"/>
                  <a:pt x="915" y="170"/>
                  <a:pt x="940" y="179"/>
                </a:cubicBezTo>
                <a:cubicBezTo>
                  <a:pt x="953" y="183"/>
                  <a:pt x="979" y="192"/>
                  <a:pt x="979" y="192"/>
                </a:cubicBezTo>
                <a:cubicBezTo>
                  <a:pt x="1000" y="188"/>
                  <a:pt x="1025" y="191"/>
                  <a:pt x="1043" y="179"/>
                </a:cubicBezTo>
                <a:cubicBezTo>
                  <a:pt x="1054" y="171"/>
                  <a:pt x="1047" y="151"/>
                  <a:pt x="1056" y="140"/>
                </a:cubicBezTo>
                <a:cubicBezTo>
                  <a:pt x="1065" y="128"/>
                  <a:pt x="1081" y="123"/>
                  <a:pt x="1094" y="115"/>
                </a:cubicBezTo>
                <a:cubicBezTo>
                  <a:pt x="1103" y="102"/>
                  <a:pt x="1104" y="76"/>
                  <a:pt x="1120" y="76"/>
                </a:cubicBezTo>
                <a:cubicBezTo>
                  <a:pt x="1155" y="76"/>
                  <a:pt x="1161" y="134"/>
                  <a:pt x="1171" y="153"/>
                </a:cubicBezTo>
                <a:cubicBezTo>
                  <a:pt x="1195" y="201"/>
                  <a:pt x="1189" y="190"/>
                  <a:pt x="1235" y="204"/>
                </a:cubicBezTo>
                <a:cubicBezTo>
                  <a:pt x="1283" y="195"/>
                  <a:pt x="1320" y="187"/>
                  <a:pt x="1363" y="16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 rot="21257991" flipH="1">
            <a:off x="5389563" y="1987550"/>
            <a:ext cx="234950" cy="2349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5486400" y="4340225"/>
            <a:ext cx="3429000" cy="46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 flipH="1">
            <a:off x="4648200" y="43434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9"/>
          <p:cNvSpPr>
            <a:spLocks/>
          </p:cNvSpPr>
          <p:nvPr/>
        </p:nvSpPr>
        <p:spPr bwMode="auto">
          <a:xfrm>
            <a:off x="5257800" y="2903538"/>
            <a:ext cx="2654300" cy="26193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Freeform 10"/>
          <p:cNvSpPr>
            <a:spLocks/>
          </p:cNvSpPr>
          <p:nvPr/>
        </p:nvSpPr>
        <p:spPr bwMode="auto">
          <a:xfrm>
            <a:off x="4953000" y="3427413"/>
            <a:ext cx="3048000" cy="306387"/>
          </a:xfrm>
          <a:custGeom>
            <a:avLst/>
            <a:gdLst>
              <a:gd name="T0" fmla="*/ 0 w 1254"/>
              <a:gd name="T1" fmla="*/ 2147483647 h 144"/>
              <a:gd name="T2" fmla="*/ 2147483647 w 1254"/>
              <a:gd name="T3" fmla="*/ 2147483647 h 144"/>
              <a:gd name="T4" fmla="*/ 2147483647 w 1254"/>
              <a:gd name="T5" fmla="*/ 2147483647 h 144"/>
              <a:gd name="T6" fmla="*/ 2147483647 w 1254"/>
              <a:gd name="T7" fmla="*/ 2147483647 h 144"/>
              <a:gd name="T8" fmla="*/ 2147483647 w 1254"/>
              <a:gd name="T9" fmla="*/ 2147483647 h 144"/>
              <a:gd name="T10" fmla="*/ 2147483647 w 1254"/>
              <a:gd name="T11" fmla="*/ 2147483647 h 144"/>
              <a:gd name="T12" fmla="*/ 2147483647 w 1254"/>
              <a:gd name="T13" fmla="*/ 2147483647 h 144"/>
              <a:gd name="T14" fmla="*/ 2147483647 w 1254"/>
              <a:gd name="T15" fmla="*/ 2147483647 h 144"/>
              <a:gd name="T16" fmla="*/ 2147483647 w 1254"/>
              <a:gd name="T17" fmla="*/ 2147483647 h 144"/>
              <a:gd name="T18" fmla="*/ 2147483647 w 1254"/>
              <a:gd name="T19" fmla="*/ 2147483647 h 144"/>
              <a:gd name="T20" fmla="*/ 2147483647 w 1254"/>
              <a:gd name="T21" fmla="*/ 2147483647 h 144"/>
              <a:gd name="T22" fmla="*/ 2147483647 w 1254"/>
              <a:gd name="T23" fmla="*/ 2147483647 h 144"/>
              <a:gd name="T24" fmla="*/ 2147483647 w 1254"/>
              <a:gd name="T25" fmla="*/ 2147483647 h 144"/>
              <a:gd name="T26" fmla="*/ 2147483647 w 1254"/>
              <a:gd name="T27" fmla="*/ 2147483647 h 144"/>
              <a:gd name="T28" fmla="*/ 2147483647 w 1254"/>
              <a:gd name="T29" fmla="*/ 2147483647 h 144"/>
              <a:gd name="T30" fmla="*/ 2147483647 w 1254"/>
              <a:gd name="T31" fmla="*/ 2147483647 h 144"/>
              <a:gd name="T32" fmla="*/ 2147483647 w 1254"/>
              <a:gd name="T33" fmla="*/ 2147483647 h 144"/>
              <a:gd name="T34" fmla="*/ 2147483647 w 1254"/>
              <a:gd name="T35" fmla="*/ 2147483647 h 144"/>
              <a:gd name="T36" fmla="*/ 2147483647 w 1254"/>
              <a:gd name="T37" fmla="*/ 2147483647 h 144"/>
              <a:gd name="T38" fmla="*/ 2147483647 w 1254"/>
              <a:gd name="T39" fmla="*/ 2147483647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4"/>
              <a:gd name="T61" fmla="*/ 0 h 144"/>
              <a:gd name="T62" fmla="*/ 1254 w 1254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4" h="144">
                <a:moveTo>
                  <a:pt x="0" y="106"/>
                </a:moveTo>
                <a:cubicBezTo>
                  <a:pt x="1" y="106"/>
                  <a:pt x="99" y="93"/>
                  <a:pt x="115" y="80"/>
                </a:cubicBezTo>
                <a:cubicBezTo>
                  <a:pt x="127" y="71"/>
                  <a:pt x="129" y="53"/>
                  <a:pt x="140" y="42"/>
                </a:cubicBezTo>
                <a:cubicBezTo>
                  <a:pt x="165" y="17"/>
                  <a:pt x="186" y="14"/>
                  <a:pt x="217" y="3"/>
                </a:cubicBezTo>
                <a:cubicBezTo>
                  <a:pt x="243" y="7"/>
                  <a:pt x="269" y="8"/>
                  <a:pt x="294" y="16"/>
                </a:cubicBezTo>
                <a:cubicBezTo>
                  <a:pt x="342" y="32"/>
                  <a:pt x="326" y="48"/>
                  <a:pt x="358" y="80"/>
                </a:cubicBezTo>
                <a:cubicBezTo>
                  <a:pt x="384" y="106"/>
                  <a:pt x="402" y="108"/>
                  <a:pt x="435" y="119"/>
                </a:cubicBezTo>
                <a:cubicBezTo>
                  <a:pt x="469" y="115"/>
                  <a:pt x="507" y="123"/>
                  <a:pt x="537" y="106"/>
                </a:cubicBezTo>
                <a:cubicBezTo>
                  <a:pt x="564" y="90"/>
                  <a:pt x="559" y="39"/>
                  <a:pt x="588" y="29"/>
                </a:cubicBezTo>
                <a:cubicBezTo>
                  <a:pt x="601" y="25"/>
                  <a:pt x="614" y="20"/>
                  <a:pt x="627" y="16"/>
                </a:cubicBezTo>
                <a:cubicBezTo>
                  <a:pt x="686" y="108"/>
                  <a:pt x="612" y="0"/>
                  <a:pt x="691" y="93"/>
                </a:cubicBezTo>
                <a:cubicBezTo>
                  <a:pt x="701" y="105"/>
                  <a:pt x="704" y="122"/>
                  <a:pt x="716" y="131"/>
                </a:cubicBezTo>
                <a:cubicBezTo>
                  <a:pt x="727" y="140"/>
                  <a:pt x="742" y="140"/>
                  <a:pt x="755" y="144"/>
                </a:cubicBezTo>
                <a:cubicBezTo>
                  <a:pt x="759" y="118"/>
                  <a:pt x="745" y="80"/>
                  <a:pt x="768" y="67"/>
                </a:cubicBezTo>
                <a:cubicBezTo>
                  <a:pt x="791" y="54"/>
                  <a:pt x="819" y="84"/>
                  <a:pt x="844" y="93"/>
                </a:cubicBezTo>
                <a:cubicBezTo>
                  <a:pt x="906" y="114"/>
                  <a:pt x="943" y="122"/>
                  <a:pt x="1011" y="131"/>
                </a:cubicBezTo>
                <a:cubicBezTo>
                  <a:pt x="1032" y="127"/>
                  <a:pt x="1056" y="129"/>
                  <a:pt x="1075" y="119"/>
                </a:cubicBezTo>
                <a:cubicBezTo>
                  <a:pt x="1146" y="84"/>
                  <a:pt x="1090" y="87"/>
                  <a:pt x="1126" y="42"/>
                </a:cubicBezTo>
                <a:cubicBezTo>
                  <a:pt x="1145" y="18"/>
                  <a:pt x="1177" y="12"/>
                  <a:pt x="1203" y="3"/>
                </a:cubicBezTo>
                <a:cubicBezTo>
                  <a:pt x="1234" y="52"/>
                  <a:pt x="1217" y="31"/>
                  <a:pt x="1254" y="67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Freeform 11"/>
          <p:cNvSpPr>
            <a:spLocks/>
          </p:cNvSpPr>
          <p:nvPr/>
        </p:nvSpPr>
        <p:spPr bwMode="auto">
          <a:xfrm>
            <a:off x="5308600" y="2247900"/>
            <a:ext cx="2844800" cy="447675"/>
          </a:xfrm>
          <a:custGeom>
            <a:avLst/>
            <a:gdLst>
              <a:gd name="T0" fmla="*/ 2147483647 w 1182"/>
              <a:gd name="T1" fmla="*/ 2147483647 h 246"/>
              <a:gd name="T2" fmla="*/ 2147483647 w 1182"/>
              <a:gd name="T3" fmla="*/ 2147483647 h 246"/>
              <a:gd name="T4" fmla="*/ 2147483647 w 1182"/>
              <a:gd name="T5" fmla="*/ 2147483647 h 246"/>
              <a:gd name="T6" fmla="*/ 2147483647 w 1182"/>
              <a:gd name="T7" fmla="*/ 2147483647 h 246"/>
              <a:gd name="T8" fmla="*/ 2147483647 w 1182"/>
              <a:gd name="T9" fmla="*/ 2147483647 h 246"/>
              <a:gd name="T10" fmla="*/ 2147483647 w 1182"/>
              <a:gd name="T11" fmla="*/ 2147483647 h 246"/>
              <a:gd name="T12" fmla="*/ 2147483647 w 1182"/>
              <a:gd name="T13" fmla="*/ 2147483647 h 246"/>
              <a:gd name="T14" fmla="*/ 2147483647 w 1182"/>
              <a:gd name="T15" fmla="*/ 2147483647 h 246"/>
              <a:gd name="T16" fmla="*/ 2147483647 w 1182"/>
              <a:gd name="T17" fmla="*/ 2147483647 h 246"/>
              <a:gd name="T18" fmla="*/ 2147483647 w 1182"/>
              <a:gd name="T19" fmla="*/ 2147483647 h 246"/>
              <a:gd name="T20" fmla="*/ 2147483647 w 1182"/>
              <a:gd name="T21" fmla="*/ 2147483647 h 246"/>
              <a:gd name="T22" fmla="*/ 2147483647 w 1182"/>
              <a:gd name="T23" fmla="*/ 2147483647 h 246"/>
              <a:gd name="T24" fmla="*/ 2147483647 w 1182"/>
              <a:gd name="T25" fmla="*/ 2147483647 h 246"/>
              <a:gd name="T26" fmla="*/ 2147483647 w 1182"/>
              <a:gd name="T27" fmla="*/ 2147483647 h 246"/>
              <a:gd name="T28" fmla="*/ 2147483647 w 1182"/>
              <a:gd name="T29" fmla="*/ 2147483647 h 2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2"/>
              <a:gd name="T46" fmla="*/ 0 h 246"/>
              <a:gd name="T47" fmla="*/ 1182 w 1182"/>
              <a:gd name="T48" fmla="*/ 246 h 2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2" h="246">
                <a:moveTo>
                  <a:pt x="120" y="28"/>
                </a:moveTo>
                <a:cubicBezTo>
                  <a:pt x="83" y="15"/>
                  <a:pt x="59" y="0"/>
                  <a:pt x="18" y="28"/>
                </a:cubicBezTo>
                <a:cubicBezTo>
                  <a:pt x="7" y="36"/>
                  <a:pt x="9" y="54"/>
                  <a:pt x="5" y="67"/>
                </a:cubicBezTo>
                <a:cubicBezTo>
                  <a:pt x="9" y="97"/>
                  <a:pt x="0" y="132"/>
                  <a:pt x="18" y="156"/>
                </a:cubicBezTo>
                <a:cubicBezTo>
                  <a:pt x="34" y="177"/>
                  <a:pt x="94" y="182"/>
                  <a:pt x="94" y="182"/>
                </a:cubicBezTo>
                <a:cubicBezTo>
                  <a:pt x="205" y="178"/>
                  <a:pt x="316" y="180"/>
                  <a:pt x="427" y="169"/>
                </a:cubicBezTo>
                <a:cubicBezTo>
                  <a:pt x="454" y="166"/>
                  <a:pt x="478" y="151"/>
                  <a:pt x="504" y="143"/>
                </a:cubicBezTo>
                <a:cubicBezTo>
                  <a:pt x="517" y="139"/>
                  <a:pt x="542" y="131"/>
                  <a:pt x="542" y="131"/>
                </a:cubicBezTo>
                <a:cubicBezTo>
                  <a:pt x="600" y="216"/>
                  <a:pt x="669" y="202"/>
                  <a:pt x="760" y="233"/>
                </a:cubicBezTo>
                <a:cubicBezTo>
                  <a:pt x="786" y="229"/>
                  <a:pt x="814" y="233"/>
                  <a:pt x="837" y="220"/>
                </a:cubicBezTo>
                <a:cubicBezTo>
                  <a:pt x="849" y="213"/>
                  <a:pt x="837" y="185"/>
                  <a:pt x="850" y="182"/>
                </a:cubicBezTo>
                <a:cubicBezTo>
                  <a:pt x="879" y="175"/>
                  <a:pt x="909" y="191"/>
                  <a:pt x="939" y="195"/>
                </a:cubicBezTo>
                <a:cubicBezTo>
                  <a:pt x="985" y="209"/>
                  <a:pt x="1024" y="224"/>
                  <a:pt x="1067" y="246"/>
                </a:cubicBezTo>
                <a:cubicBezTo>
                  <a:pt x="1102" y="239"/>
                  <a:pt x="1145" y="239"/>
                  <a:pt x="1170" y="207"/>
                </a:cubicBezTo>
                <a:cubicBezTo>
                  <a:pt x="1178" y="197"/>
                  <a:pt x="1182" y="169"/>
                  <a:pt x="1182" y="169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Freeform 12"/>
          <p:cNvSpPr>
            <a:spLocks/>
          </p:cNvSpPr>
          <p:nvPr/>
        </p:nvSpPr>
        <p:spPr bwMode="auto">
          <a:xfrm>
            <a:off x="5346700" y="4876800"/>
            <a:ext cx="2654300" cy="258763"/>
          </a:xfrm>
          <a:custGeom>
            <a:avLst/>
            <a:gdLst>
              <a:gd name="T0" fmla="*/ 0 w 1113"/>
              <a:gd name="T1" fmla="*/ 2147483647 h 82"/>
              <a:gd name="T2" fmla="*/ 2147483647 w 1113"/>
              <a:gd name="T3" fmla="*/ 2147483647 h 82"/>
              <a:gd name="T4" fmla="*/ 2147483647 w 1113"/>
              <a:gd name="T5" fmla="*/ 2147483647 h 82"/>
              <a:gd name="T6" fmla="*/ 2147483647 w 1113"/>
              <a:gd name="T7" fmla="*/ 2147483647 h 82"/>
              <a:gd name="T8" fmla="*/ 2147483647 w 1113"/>
              <a:gd name="T9" fmla="*/ 2147483647 h 82"/>
              <a:gd name="T10" fmla="*/ 2147483647 w 1113"/>
              <a:gd name="T11" fmla="*/ 2147483647 h 82"/>
              <a:gd name="T12" fmla="*/ 2147483647 w 1113"/>
              <a:gd name="T13" fmla="*/ 2147483647 h 82"/>
              <a:gd name="T14" fmla="*/ 2147483647 w 1113"/>
              <a:gd name="T15" fmla="*/ 2147483647 h 82"/>
              <a:gd name="T16" fmla="*/ 2147483647 w 1113"/>
              <a:gd name="T17" fmla="*/ 2147483647 h 82"/>
              <a:gd name="T18" fmla="*/ 2147483647 w 1113"/>
              <a:gd name="T19" fmla="*/ 2147483647 h 82"/>
              <a:gd name="T20" fmla="*/ 2147483647 w 1113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3"/>
              <a:gd name="T34" fmla="*/ 0 h 82"/>
              <a:gd name="T35" fmla="*/ 1113 w 1113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3" h="82">
                <a:moveTo>
                  <a:pt x="0" y="18"/>
                </a:moveTo>
                <a:cubicBezTo>
                  <a:pt x="71" y="0"/>
                  <a:pt x="135" y="7"/>
                  <a:pt x="204" y="31"/>
                </a:cubicBezTo>
                <a:cubicBezTo>
                  <a:pt x="243" y="27"/>
                  <a:pt x="282" y="24"/>
                  <a:pt x="320" y="18"/>
                </a:cubicBezTo>
                <a:cubicBezTo>
                  <a:pt x="333" y="16"/>
                  <a:pt x="345" y="5"/>
                  <a:pt x="358" y="5"/>
                </a:cubicBezTo>
                <a:cubicBezTo>
                  <a:pt x="396" y="5"/>
                  <a:pt x="437" y="44"/>
                  <a:pt x="473" y="56"/>
                </a:cubicBezTo>
                <a:cubicBezTo>
                  <a:pt x="554" y="42"/>
                  <a:pt x="539" y="35"/>
                  <a:pt x="614" y="56"/>
                </a:cubicBezTo>
                <a:cubicBezTo>
                  <a:pt x="640" y="63"/>
                  <a:pt x="691" y="82"/>
                  <a:pt x="691" y="82"/>
                </a:cubicBezTo>
                <a:cubicBezTo>
                  <a:pt x="742" y="72"/>
                  <a:pt x="794" y="68"/>
                  <a:pt x="844" y="56"/>
                </a:cubicBezTo>
                <a:cubicBezTo>
                  <a:pt x="870" y="50"/>
                  <a:pt x="921" y="31"/>
                  <a:pt x="921" y="31"/>
                </a:cubicBezTo>
                <a:cubicBezTo>
                  <a:pt x="976" y="48"/>
                  <a:pt x="1026" y="66"/>
                  <a:pt x="1088" y="56"/>
                </a:cubicBezTo>
                <a:cubicBezTo>
                  <a:pt x="1103" y="54"/>
                  <a:pt x="1113" y="18"/>
                  <a:pt x="1113" y="1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334000" y="3505200"/>
            <a:ext cx="209550" cy="1127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627688" y="3705225"/>
            <a:ext cx="2095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rot="21201432">
            <a:off x="5965825" y="3905250"/>
            <a:ext cx="311150" cy="1968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21214276">
            <a:off x="5784850" y="4387850"/>
            <a:ext cx="192088" cy="1873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565923">
            <a:off x="5475288" y="4206875"/>
            <a:ext cx="211137" cy="1254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rot="20612462">
            <a:off x="5340350" y="4048125"/>
            <a:ext cx="84138" cy="101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078663" y="4916488"/>
            <a:ext cx="157162" cy="1555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rot="427501">
            <a:off x="6816725" y="4699000"/>
            <a:ext cx="2095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537325" y="4451350"/>
            <a:ext cx="209550" cy="1857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35725" y="2286000"/>
            <a:ext cx="185738" cy="1158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116638" y="2090738"/>
            <a:ext cx="211137" cy="1254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6169025" y="2986088"/>
            <a:ext cx="698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6315075" y="2743200"/>
            <a:ext cx="6985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20226567" flipH="1">
            <a:off x="6432550" y="2551113"/>
            <a:ext cx="69850" cy="619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168275" y="2514600"/>
            <a:ext cx="2936875" cy="2652713"/>
            <a:chOff x="-26" y="1680"/>
            <a:chExt cx="1850" cy="1671"/>
          </a:xfrm>
        </p:grpSpPr>
        <p:sp>
          <p:nvSpPr>
            <p:cNvPr id="25658" name="Freeform 30"/>
            <p:cNvSpPr>
              <a:spLocks/>
            </p:cNvSpPr>
            <p:nvPr/>
          </p:nvSpPr>
          <p:spPr bwMode="auto">
            <a:xfrm>
              <a:off x="150" y="2676"/>
              <a:ext cx="1134" cy="130"/>
            </a:xfrm>
            <a:custGeom>
              <a:avLst/>
              <a:gdLst>
                <a:gd name="T0" fmla="*/ 0 w 1254"/>
                <a:gd name="T1" fmla="*/ 47 h 144"/>
                <a:gd name="T2" fmla="*/ 52 w 1254"/>
                <a:gd name="T3" fmla="*/ 35 h 144"/>
                <a:gd name="T4" fmla="*/ 63 w 1254"/>
                <a:gd name="T5" fmla="*/ 19 h 144"/>
                <a:gd name="T6" fmla="*/ 97 w 1254"/>
                <a:gd name="T7" fmla="*/ 3 h 144"/>
                <a:gd name="T8" fmla="*/ 132 w 1254"/>
                <a:gd name="T9" fmla="*/ 7 h 144"/>
                <a:gd name="T10" fmla="*/ 160 w 1254"/>
                <a:gd name="T11" fmla="*/ 35 h 144"/>
                <a:gd name="T12" fmla="*/ 194 w 1254"/>
                <a:gd name="T13" fmla="*/ 52 h 144"/>
                <a:gd name="T14" fmla="*/ 241 w 1254"/>
                <a:gd name="T15" fmla="*/ 47 h 144"/>
                <a:gd name="T16" fmla="*/ 262 w 1254"/>
                <a:gd name="T17" fmla="*/ 13 h 144"/>
                <a:gd name="T18" fmla="*/ 281 w 1254"/>
                <a:gd name="T19" fmla="*/ 7 h 144"/>
                <a:gd name="T20" fmla="*/ 309 w 1254"/>
                <a:gd name="T21" fmla="*/ 42 h 144"/>
                <a:gd name="T22" fmla="*/ 320 w 1254"/>
                <a:gd name="T23" fmla="*/ 58 h 144"/>
                <a:gd name="T24" fmla="*/ 338 w 1254"/>
                <a:gd name="T25" fmla="*/ 64 h 144"/>
                <a:gd name="T26" fmla="*/ 345 w 1254"/>
                <a:gd name="T27" fmla="*/ 30 h 144"/>
                <a:gd name="T28" fmla="*/ 377 w 1254"/>
                <a:gd name="T29" fmla="*/ 42 h 144"/>
                <a:gd name="T30" fmla="*/ 452 w 1254"/>
                <a:gd name="T31" fmla="*/ 58 h 144"/>
                <a:gd name="T32" fmla="*/ 481 w 1254"/>
                <a:gd name="T33" fmla="*/ 52 h 144"/>
                <a:gd name="T34" fmla="*/ 504 w 1254"/>
                <a:gd name="T35" fmla="*/ 19 h 144"/>
                <a:gd name="T36" fmla="*/ 538 w 1254"/>
                <a:gd name="T37" fmla="*/ 3 h 144"/>
                <a:gd name="T38" fmla="*/ 560 w 1254"/>
                <a:gd name="T39" fmla="*/ 3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59" name="Freeform 31"/>
            <p:cNvSpPr>
              <a:spLocks/>
            </p:cNvSpPr>
            <p:nvPr/>
          </p:nvSpPr>
          <p:spPr bwMode="auto">
            <a:xfrm>
              <a:off x="478" y="1742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0" name="Freeform 32"/>
            <p:cNvSpPr>
              <a:spLocks/>
            </p:cNvSpPr>
            <p:nvPr/>
          </p:nvSpPr>
          <p:spPr bwMode="auto">
            <a:xfrm>
              <a:off x="217" y="2880"/>
              <a:ext cx="1233" cy="209"/>
            </a:xfrm>
            <a:custGeom>
              <a:avLst/>
              <a:gdLst>
                <a:gd name="T0" fmla="*/ 5 w 1363"/>
                <a:gd name="T1" fmla="*/ 0 h 230"/>
                <a:gd name="T2" fmla="*/ 20 w 1363"/>
                <a:gd name="T3" fmla="*/ 41 h 230"/>
                <a:gd name="T4" fmla="*/ 38 w 1363"/>
                <a:gd name="T5" fmla="*/ 77 h 230"/>
                <a:gd name="T6" fmla="*/ 73 w 1363"/>
                <a:gd name="T7" fmla="*/ 89 h 230"/>
                <a:gd name="T8" fmla="*/ 106 w 1363"/>
                <a:gd name="T9" fmla="*/ 107 h 230"/>
                <a:gd name="T10" fmla="*/ 147 w 1363"/>
                <a:gd name="T11" fmla="*/ 95 h 230"/>
                <a:gd name="T12" fmla="*/ 158 w 1363"/>
                <a:gd name="T13" fmla="*/ 77 h 230"/>
                <a:gd name="T14" fmla="*/ 175 w 1363"/>
                <a:gd name="T15" fmla="*/ 65 h 230"/>
                <a:gd name="T16" fmla="*/ 215 w 1363"/>
                <a:gd name="T17" fmla="*/ 24 h 230"/>
                <a:gd name="T18" fmla="*/ 232 w 1363"/>
                <a:gd name="T19" fmla="*/ 30 h 230"/>
                <a:gd name="T20" fmla="*/ 256 w 1363"/>
                <a:gd name="T21" fmla="*/ 84 h 230"/>
                <a:gd name="T22" fmla="*/ 273 w 1363"/>
                <a:gd name="T23" fmla="*/ 89 h 230"/>
                <a:gd name="T24" fmla="*/ 307 w 1363"/>
                <a:gd name="T25" fmla="*/ 30 h 230"/>
                <a:gd name="T26" fmla="*/ 376 w 1363"/>
                <a:gd name="T27" fmla="*/ 35 h 230"/>
                <a:gd name="T28" fmla="*/ 388 w 1363"/>
                <a:gd name="T29" fmla="*/ 71 h 230"/>
                <a:gd name="T30" fmla="*/ 422 w 1363"/>
                <a:gd name="T31" fmla="*/ 84 h 230"/>
                <a:gd name="T32" fmla="*/ 439 w 1363"/>
                <a:gd name="T33" fmla="*/ 89 h 230"/>
                <a:gd name="T34" fmla="*/ 468 w 1363"/>
                <a:gd name="T35" fmla="*/ 84 h 230"/>
                <a:gd name="T36" fmla="*/ 474 w 1363"/>
                <a:gd name="T37" fmla="*/ 65 h 230"/>
                <a:gd name="T38" fmla="*/ 492 w 1363"/>
                <a:gd name="T39" fmla="*/ 54 h 230"/>
                <a:gd name="T40" fmla="*/ 502 w 1363"/>
                <a:gd name="T41" fmla="*/ 35 h 230"/>
                <a:gd name="T42" fmla="*/ 525 w 1363"/>
                <a:gd name="T43" fmla="*/ 71 h 230"/>
                <a:gd name="T44" fmla="*/ 554 w 1363"/>
                <a:gd name="T45" fmla="*/ 95 h 230"/>
                <a:gd name="T46" fmla="*/ 612 w 1363"/>
                <a:gd name="T47" fmla="*/ 77 h 2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3"/>
                <a:gd name="T73" fmla="*/ 0 h 230"/>
                <a:gd name="T74" fmla="*/ 1363 w 1363"/>
                <a:gd name="T75" fmla="*/ 230 h 2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3" h="230">
                  <a:moveTo>
                    <a:pt x="6" y="0"/>
                  </a:moveTo>
                  <a:cubicBezTo>
                    <a:pt x="33" y="108"/>
                    <a:pt x="0" y="0"/>
                    <a:pt x="44" y="89"/>
                  </a:cubicBezTo>
                  <a:cubicBezTo>
                    <a:pt x="56" y="114"/>
                    <a:pt x="56" y="149"/>
                    <a:pt x="83" y="166"/>
                  </a:cubicBezTo>
                  <a:cubicBezTo>
                    <a:pt x="106" y="180"/>
                    <a:pt x="134" y="183"/>
                    <a:pt x="160" y="192"/>
                  </a:cubicBezTo>
                  <a:cubicBezTo>
                    <a:pt x="187" y="201"/>
                    <a:pt x="209" y="221"/>
                    <a:pt x="236" y="230"/>
                  </a:cubicBezTo>
                  <a:cubicBezTo>
                    <a:pt x="240" y="229"/>
                    <a:pt x="317" y="211"/>
                    <a:pt x="326" y="204"/>
                  </a:cubicBezTo>
                  <a:cubicBezTo>
                    <a:pt x="338" y="194"/>
                    <a:pt x="341" y="177"/>
                    <a:pt x="352" y="166"/>
                  </a:cubicBezTo>
                  <a:cubicBezTo>
                    <a:pt x="363" y="155"/>
                    <a:pt x="377" y="149"/>
                    <a:pt x="390" y="140"/>
                  </a:cubicBezTo>
                  <a:cubicBezTo>
                    <a:pt x="449" y="53"/>
                    <a:pt x="412" y="74"/>
                    <a:pt x="480" y="51"/>
                  </a:cubicBezTo>
                  <a:cubicBezTo>
                    <a:pt x="493" y="55"/>
                    <a:pt x="510" y="53"/>
                    <a:pt x="518" y="64"/>
                  </a:cubicBezTo>
                  <a:cubicBezTo>
                    <a:pt x="543" y="98"/>
                    <a:pt x="533" y="150"/>
                    <a:pt x="569" y="179"/>
                  </a:cubicBezTo>
                  <a:cubicBezTo>
                    <a:pt x="580" y="188"/>
                    <a:pt x="595" y="188"/>
                    <a:pt x="608" y="192"/>
                  </a:cubicBezTo>
                  <a:cubicBezTo>
                    <a:pt x="630" y="122"/>
                    <a:pt x="612" y="87"/>
                    <a:pt x="684" y="64"/>
                  </a:cubicBezTo>
                  <a:cubicBezTo>
                    <a:pt x="735" y="68"/>
                    <a:pt x="792" y="53"/>
                    <a:pt x="838" y="76"/>
                  </a:cubicBezTo>
                  <a:cubicBezTo>
                    <a:pt x="862" y="88"/>
                    <a:pt x="838" y="144"/>
                    <a:pt x="864" y="153"/>
                  </a:cubicBezTo>
                  <a:cubicBezTo>
                    <a:pt x="889" y="162"/>
                    <a:pt x="915" y="170"/>
                    <a:pt x="940" y="179"/>
                  </a:cubicBezTo>
                  <a:cubicBezTo>
                    <a:pt x="953" y="183"/>
                    <a:pt x="979" y="192"/>
                    <a:pt x="979" y="192"/>
                  </a:cubicBezTo>
                  <a:cubicBezTo>
                    <a:pt x="1000" y="188"/>
                    <a:pt x="1025" y="191"/>
                    <a:pt x="1043" y="179"/>
                  </a:cubicBezTo>
                  <a:cubicBezTo>
                    <a:pt x="1054" y="171"/>
                    <a:pt x="1047" y="151"/>
                    <a:pt x="1056" y="140"/>
                  </a:cubicBezTo>
                  <a:cubicBezTo>
                    <a:pt x="1065" y="128"/>
                    <a:pt x="1081" y="123"/>
                    <a:pt x="1094" y="115"/>
                  </a:cubicBezTo>
                  <a:cubicBezTo>
                    <a:pt x="1103" y="102"/>
                    <a:pt x="1104" y="76"/>
                    <a:pt x="1120" y="76"/>
                  </a:cubicBezTo>
                  <a:cubicBezTo>
                    <a:pt x="1155" y="76"/>
                    <a:pt x="1161" y="134"/>
                    <a:pt x="1171" y="153"/>
                  </a:cubicBezTo>
                  <a:cubicBezTo>
                    <a:pt x="1195" y="201"/>
                    <a:pt x="1189" y="190"/>
                    <a:pt x="1235" y="204"/>
                  </a:cubicBezTo>
                  <a:cubicBezTo>
                    <a:pt x="1283" y="195"/>
                    <a:pt x="1320" y="187"/>
                    <a:pt x="1363" y="16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1" name="AutoShape 33"/>
            <p:cNvSpPr>
              <a:spLocks noChangeArrowheads="1"/>
            </p:cNvSpPr>
            <p:nvPr/>
          </p:nvSpPr>
          <p:spPr bwMode="auto">
            <a:xfrm>
              <a:off x="0" y="1680"/>
              <a:ext cx="1824" cy="1660"/>
            </a:xfrm>
            <a:prstGeom prst="cube">
              <a:avLst>
                <a:gd name="adj" fmla="val 25000"/>
              </a:avLst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8000"/>
            </a:p>
          </p:txBody>
        </p:sp>
        <p:sp>
          <p:nvSpPr>
            <p:cNvPr id="25662" name="Line 34"/>
            <p:cNvSpPr>
              <a:spLocks noChangeShapeType="1"/>
            </p:cNvSpPr>
            <p:nvPr/>
          </p:nvSpPr>
          <p:spPr bwMode="auto">
            <a:xfrm>
              <a:off x="411" y="1700"/>
              <a:ext cx="0" cy="1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35"/>
            <p:cNvSpPr>
              <a:spLocks noChangeShapeType="1"/>
            </p:cNvSpPr>
            <p:nvPr/>
          </p:nvSpPr>
          <p:spPr bwMode="auto">
            <a:xfrm>
              <a:off x="434" y="2923"/>
              <a:ext cx="1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36"/>
            <p:cNvSpPr>
              <a:spLocks noChangeShapeType="1"/>
            </p:cNvSpPr>
            <p:nvPr/>
          </p:nvSpPr>
          <p:spPr bwMode="auto">
            <a:xfrm flipH="1">
              <a:off x="-26" y="2914"/>
              <a:ext cx="434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37"/>
            <p:cNvSpPr>
              <a:spLocks/>
            </p:cNvSpPr>
            <p:nvPr/>
          </p:nvSpPr>
          <p:spPr bwMode="auto">
            <a:xfrm>
              <a:off x="260" y="2180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6" name="Freeform 38"/>
            <p:cNvSpPr>
              <a:spLocks/>
            </p:cNvSpPr>
            <p:nvPr/>
          </p:nvSpPr>
          <p:spPr bwMode="auto">
            <a:xfrm>
              <a:off x="130" y="2443"/>
              <a:ext cx="1135" cy="131"/>
            </a:xfrm>
            <a:custGeom>
              <a:avLst/>
              <a:gdLst>
                <a:gd name="T0" fmla="*/ 0 w 1254"/>
                <a:gd name="T1" fmla="*/ 50 h 144"/>
                <a:gd name="T2" fmla="*/ 52 w 1254"/>
                <a:gd name="T3" fmla="*/ 37 h 144"/>
                <a:gd name="T4" fmla="*/ 63 w 1254"/>
                <a:gd name="T5" fmla="*/ 20 h 144"/>
                <a:gd name="T6" fmla="*/ 98 w 1254"/>
                <a:gd name="T7" fmla="*/ 3 h 144"/>
                <a:gd name="T8" fmla="*/ 132 w 1254"/>
                <a:gd name="T9" fmla="*/ 8 h 144"/>
                <a:gd name="T10" fmla="*/ 160 w 1254"/>
                <a:gd name="T11" fmla="*/ 37 h 144"/>
                <a:gd name="T12" fmla="*/ 196 w 1254"/>
                <a:gd name="T13" fmla="*/ 55 h 144"/>
                <a:gd name="T14" fmla="*/ 242 w 1254"/>
                <a:gd name="T15" fmla="*/ 50 h 144"/>
                <a:gd name="T16" fmla="*/ 265 w 1254"/>
                <a:gd name="T17" fmla="*/ 14 h 144"/>
                <a:gd name="T18" fmla="*/ 282 w 1254"/>
                <a:gd name="T19" fmla="*/ 8 h 144"/>
                <a:gd name="T20" fmla="*/ 310 w 1254"/>
                <a:gd name="T21" fmla="*/ 44 h 144"/>
                <a:gd name="T22" fmla="*/ 323 w 1254"/>
                <a:gd name="T23" fmla="*/ 61 h 144"/>
                <a:gd name="T24" fmla="*/ 340 w 1254"/>
                <a:gd name="T25" fmla="*/ 67 h 144"/>
                <a:gd name="T26" fmla="*/ 346 w 1254"/>
                <a:gd name="T27" fmla="*/ 31 h 144"/>
                <a:gd name="T28" fmla="*/ 379 w 1254"/>
                <a:gd name="T29" fmla="*/ 44 h 144"/>
                <a:gd name="T30" fmla="*/ 455 w 1254"/>
                <a:gd name="T31" fmla="*/ 61 h 144"/>
                <a:gd name="T32" fmla="*/ 484 w 1254"/>
                <a:gd name="T33" fmla="*/ 55 h 144"/>
                <a:gd name="T34" fmla="*/ 507 w 1254"/>
                <a:gd name="T35" fmla="*/ 20 h 144"/>
                <a:gd name="T36" fmla="*/ 541 w 1254"/>
                <a:gd name="T37" fmla="*/ 3 h 144"/>
                <a:gd name="T38" fmla="*/ 566 w 1254"/>
                <a:gd name="T39" fmla="*/ 3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4"/>
                <a:gd name="T61" fmla="*/ 0 h 144"/>
                <a:gd name="T62" fmla="*/ 1254 w 1254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4" h="144">
                  <a:moveTo>
                    <a:pt x="0" y="106"/>
                  </a:moveTo>
                  <a:cubicBezTo>
                    <a:pt x="1" y="106"/>
                    <a:pt x="99" y="93"/>
                    <a:pt x="115" y="80"/>
                  </a:cubicBezTo>
                  <a:cubicBezTo>
                    <a:pt x="127" y="71"/>
                    <a:pt x="129" y="53"/>
                    <a:pt x="140" y="42"/>
                  </a:cubicBezTo>
                  <a:cubicBezTo>
                    <a:pt x="165" y="17"/>
                    <a:pt x="186" y="14"/>
                    <a:pt x="217" y="3"/>
                  </a:cubicBezTo>
                  <a:cubicBezTo>
                    <a:pt x="243" y="7"/>
                    <a:pt x="269" y="8"/>
                    <a:pt x="294" y="16"/>
                  </a:cubicBezTo>
                  <a:cubicBezTo>
                    <a:pt x="342" y="32"/>
                    <a:pt x="326" y="48"/>
                    <a:pt x="358" y="80"/>
                  </a:cubicBezTo>
                  <a:cubicBezTo>
                    <a:pt x="384" y="106"/>
                    <a:pt x="402" y="108"/>
                    <a:pt x="435" y="119"/>
                  </a:cubicBezTo>
                  <a:cubicBezTo>
                    <a:pt x="469" y="115"/>
                    <a:pt x="507" y="123"/>
                    <a:pt x="537" y="106"/>
                  </a:cubicBezTo>
                  <a:cubicBezTo>
                    <a:pt x="564" y="90"/>
                    <a:pt x="559" y="39"/>
                    <a:pt x="588" y="29"/>
                  </a:cubicBezTo>
                  <a:cubicBezTo>
                    <a:pt x="601" y="25"/>
                    <a:pt x="614" y="20"/>
                    <a:pt x="627" y="16"/>
                  </a:cubicBezTo>
                  <a:cubicBezTo>
                    <a:pt x="686" y="108"/>
                    <a:pt x="612" y="0"/>
                    <a:pt x="691" y="93"/>
                  </a:cubicBezTo>
                  <a:cubicBezTo>
                    <a:pt x="701" y="105"/>
                    <a:pt x="704" y="122"/>
                    <a:pt x="716" y="131"/>
                  </a:cubicBezTo>
                  <a:cubicBezTo>
                    <a:pt x="727" y="140"/>
                    <a:pt x="742" y="140"/>
                    <a:pt x="755" y="144"/>
                  </a:cubicBezTo>
                  <a:cubicBezTo>
                    <a:pt x="759" y="118"/>
                    <a:pt x="745" y="80"/>
                    <a:pt x="768" y="67"/>
                  </a:cubicBezTo>
                  <a:cubicBezTo>
                    <a:pt x="791" y="54"/>
                    <a:pt x="819" y="84"/>
                    <a:pt x="844" y="93"/>
                  </a:cubicBezTo>
                  <a:cubicBezTo>
                    <a:pt x="906" y="114"/>
                    <a:pt x="943" y="122"/>
                    <a:pt x="1011" y="131"/>
                  </a:cubicBezTo>
                  <a:cubicBezTo>
                    <a:pt x="1032" y="127"/>
                    <a:pt x="1056" y="129"/>
                    <a:pt x="1075" y="119"/>
                  </a:cubicBezTo>
                  <a:cubicBezTo>
                    <a:pt x="1146" y="84"/>
                    <a:pt x="1090" y="87"/>
                    <a:pt x="1126" y="42"/>
                  </a:cubicBezTo>
                  <a:cubicBezTo>
                    <a:pt x="1145" y="18"/>
                    <a:pt x="1177" y="12"/>
                    <a:pt x="1203" y="3"/>
                  </a:cubicBezTo>
                  <a:cubicBezTo>
                    <a:pt x="1234" y="52"/>
                    <a:pt x="1217" y="31"/>
                    <a:pt x="1254" y="6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7" name="Freeform 39"/>
            <p:cNvSpPr>
              <a:spLocks/>
            </p:cNvSpPr>
            <p:nvPr/>
          </p:nvSpPr>
          <p:spPr bwMode="auto">
            <a:xfrm>
              <a:off x="282" y="1852"/>
              <a:ext cx="1070" cy="224"/>
            </a:xfrm>
            <a:custGeom>
              <a:avLst/>
              <a:gdLst>
                <a:gd name="T0" fmla="*/ 54 w 1182"/>
                <a:gd name="T1" fmla="*/ 13 h 246"/>
                <a:gd name="T2" fmla="*/ 8 w 1182"/>
                <a:gd name="T3" fmla="*/ 13 h 246"/>
                <a:gd name="T4" fmla="*/ 5 w 1182"/>
                <a:gd name="T5" fmla="*/ 32 h 246"/>
                <a:gd name="T6" fmla="*/ 8 w 1182"/>
                <a:gd name="T7" fmla="*/ 73 h 246"/>
                <a:gd name="T8" fmla="*/ 43 w 1182"/>
                <a:gd name="T9" fmla="*/ 87 h 246"/>
                <a:gd name="T10" fmla="*/ 193 w 1182"/>
                <a:gd name="T11" fmla="*/ 80 h 246"/>
                <a:gd name="T12" fmla="*/ 228 w 1182"/>
                <a:gd name="T13" fmla="*/ 66 h 246"/>
                <a:gd name="T14" fmla="*/ 245 w 1182"/>
                <a:gd name="T15" fmla="*/ 61 h 246"/>
                <a:gd name="T16" fmla="*/ 343 w 1182"/>
                <a:gd name="T17" fmla="*/ 110 h 246"/>
                <a:gd name="T18" fmla="*/ 377 w 1182"/>
                <a:gd name="T19" fmla="*/ 104 h 246"/>
                <a:gd name="T20" fmla="*/ 383 w 1182"/>
                <a:gd name="T21" fmla="*/ 87 h 246"/>
                <a:gd name="T22" fmla="*/ 423 w 1182"/>
                <a:gd name="T23" fmla="*/ 93 h 246"/>
                <a:gd name="T24" fmla="*/ 481 w 1182"/>
                <a:gd name="T25" fmla="*/ 116 h 246"/>
                <a:gd name="T26" fmla="*/ 529 w 1182"/>
                <a:gd name="T27" fmla="*/ 97 h 246"/>
                <a:gd name="T28" fmla="*/ 533 w 1182"/>
                <a:gd name="T29" fmla="*/ 80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2"/>
                <a:gd name="T46" fmla="*/ 0 h 246"/>
                <a:gd name="T47" fmla="*/ 1182 w 1182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2" h="246">
                  <a:moveTo>
                    <a:pt x="120" y="28"/>
                  </a:moveTo>
                  <a:cubicBezTo>
                    <a:pt x="83" y="15"/>
                    <a:pt x="59" y="0"/>
                    <a:pt x="18" y="28"/>
                  </a:cubicBezTo>
                  <a:cubicBezTo>
                    <a:pt x="7" y="36"/>
                    <a:pt x="9" y="54"/>
                    <a:pt x="5" y="67"/>
                  </a:cubicBezTo>
                  <a:cubicBezTo>
                    <a:pt x="9" y="97"/>
                    <a:pt x="0" y="132"/>
                    <a:pt x="18" y="156"/>
                  </a:cubicBezTo>
                  <a:cubicBezTo>
                    <a:pt x="34" y="177"/>
                    <a:pt x="94" y="182"/>
                    <a:pt x="94" y="182"/>
                  </a:cubicBezTo>
                  <a:cubicBezTo>
                    <a:pt x="205" y="178"/>
                    <a:pt x="316" y="180"/>
                    <a:pt x="427" y="169"/>
                  </a:cubicBezTo>
                  <a:cubicBezTo>
                    <a:pt x="454" y="166"/>
                    <a:pt x="478" y="151"/>
                    <a:pt x="504" y="143"/>
                  </a:cubicBezTo>
                  <a:cubicBezTo>
                    <a:pt x="517" y="139"/>
                    <a:pt x="542" y="131"/>
                    <a:pt x="542" y="131"/>
                  </a:cubicBezTo>
                  <a:cubicBezTo>
                    <a:pt x="600" y="216"/>
                    <a:pt x="669" y="202"/>
                    <a:pt x="760" y="233"/>
                  </a:cubicBezTo>
                  <a:cubicBezTo>
                    <a:pt x="786" y="229"/>
                    <a:pt x="814" y="233"/>
                    <a:pt x="837" y="220"/>
                  </a:cubicBezTo>
                  <a:cubicBezTo>
                    <a:pt x="849" y="213"/>
                    <a:pt x="837" y="185"/>
                    <a:pt x="850" y="182"/>
                  </a:cubicBezTo>
                  <a:cubicBezTo>
                    <a:pt x="879" y="175"/>
                    <a:pt x="909" y="191"/>
                    <a:pt x="939" y="195"/>
                  </a:cubicBezTo>
                  <a:cubicBezTo>
                    <a:pt x="985" y="209"/>
                    <a:pt x="1024" y="224"/>
                    <a:pt x="1067" y="246"/>
                  </a:cubicBezTo>
                  <a:cubicBezTo>
                    <a:pt x="1102" y="239"/>
                    <a:pt x="1145" y="239"/>
                    <a:pt x="1170" y="207"/>
                  </a:cubicBezTo>
                  <a:cubicBezTo>
                    <a:pt x="1178" y="197"/>
                    <a:pt x="1182" y="169"/>
                    <a:pt x="1182" y="16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8" name="Freeform 40"/>
            <p:cNvSpPr>
              <a:spLocks/>
            </p:cNvSpPr>
            <p:nvPr/>
          </p:nvSpPr>
          <p:spPr bwMode="auto">
            <a:xfrm>
              <a:off x="298" y="3225"/>
              <a:ext cx="1008" cy="74"/>
            </a:xfrm>
            <a:custGeom>
              <a:avLst/>
              <a:gdLst>
                <a:gd name="T0" fmla="*/ 0 w 1113"/>
                <a:gd name="T1" fmla="*/ 8 h 82"/>
                <a:gd name="T2" fmla="*/ 92 w 1113"/>
                <a:gd name="T3" fmla="*/ 14 h 82"/>
                <a:gd name="T4" fmla="*/ 146 w 1113"/>
                <a:gd name="T5" fmla="*/ 8 h 82"/>
                <a:gd name="T6" fmla="*/ 161 w 1113"/>
                <a:gd name="T7" fmla="*/ 5 h 82"/>
                <a:gd name="T8" fmla="*/ 214 w 1113"/>
                <a:gd name="T9" fmla="*/ 25 h 82"/>
                <a:gd name="T10" fmla="*/ 278 w 1113"/>
                <a:gd name="T11" fmla="*/ 25 h 82"/>
                <a:gd name="T12" fmla="*/ 313 w 1113"/>
                <a:gd name="T13" fmla="*/ 36 h 82"/>
                <a:gd name="T14" fmla="*/ 382 w 1113"/>
                <a:gd name="T15" fmla="*/ 25 h 82"/>
                <a:gd name="T16" fmla="*/ 417 w 1113"/>
                <a:gd name="T17" fmla="*/ 14 h 82"/>
                <a:gd name="T18" fmla="*/ 492 w 1113"/>
                <a:gd name="T19" fmla="*/ 25 h 82"/>
                <a:gd name="T20" fmla="*/ 504 w 1113"/>
                <a:gd name="T21" fmla="*/ 8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3"/>
                <a:gd name="T34" fmla="*/ 0 h 82"/>
                <a:gd name="T35" fmla="*/ 1113 w 1113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3" h="82">
                  <a:moveTo>
                    <a:pt x="0" y="18"/>
                  </a:moveTo>
                  <a:cubicBezTo>
                    <a:pt x="71" y="0"/>
                    <a:pt x="135" y="7"/>
                    <a:pt x="204" y="31"/>
                  </a:cubicBezTo>
                  <a:cubicBezTo>
                    <a:pt x="243" y="27"/>
                    <a:pt x="282" y="24"/>
                    <a:pt x="320" y="18"/>
                  </a:cubicBezTo>
                  <a:cubicBezTo>
                    <a:pt x="333" y="16"/>
                    <a:pt x="345" y="5"/>
                    <a:pt x="358" y="5"/>
                  </a:cubicBezTo>
                  <a:cubicBezTo>
                    <a:pt x="396" y="5"/>
                    <a:pt x="437" y="44"/>
                    <a:pt x="473" y="56"/>
                  </a:cubicBezTo>
                  <a:cubicBezTo>
                    <a:pt x="554" y="42"/>
                    <a:pt x="539" y="35"/>
                    <a:pt x="614" y="56"/>
                  </a:cubicBezTo>
                  <a:cubicBezTo>
                    <a:pt x="640" y="63"/>
                    <a:pt x="691" y="82"/>
                    <a:pt x="691" y="82"/>
                  </a:cubicBezTo>
                  <a:cubicBezTo>
                    <a:pt x="742" y="72"/>
                    <a:pt x="794" y="68"/>
                    <a:pt x="844" y="56"/>
                  </a:cubicBezTo>
                  <a:cubicBezTo>
                    <a:pt x="870" y="50"/>
                    <a:pt x="921" y="31"/>
                    <a:pt x="921" y="31"/>
                  </a:cubicBezTo>
                  <a:cubicBezTo>
                    <a:pt x="976" y="48"/>
                    <a:pt x="1026" y="66"/>
                    <a:pt x="1088" y="56"/>
                  </a:cubicBezTo>
                  <a:cubicBezTo>
                    <a:pt x="1103" y="54"/>
                    <a:pt x="1113" y="18"/>
                    <a:pt x="1113" y="1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69" name="Text Box 41"/>
            <p:cNvSpPr txBox="1">
              <a:spLocks noChangeArrowheads="1"/>
            </p:cNvSpPr>
            <p:nvPr/>
          </p:nvSpPr>
          <p:spPr bwMode="auto">
            <a:xfrm>
              <a:off x="658" y="1773"/>
              <a:ext cx="23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4800" b="1">
                <a:solidFill>
                  <a:srgbClr val="FF0000"/>
                </a:solidFill>
              </a:endParaRPr>
            </a:p>
          </p:txBody>
        </p:sp>
        <p:sp>
          <p:nvSpPr>
            <p:cNvPr id="25670" name="Line 42"/>
            <p:cNvSpPr>
              <a:spLocks noChangeShapeType="1"/>
            </p:cNvSpPr>
            <p:nvPr/>
          </p:nvSpPr>
          <p:spPr bwMode="auto">
            <a:xfrm rot="20226567" flipH="1">
              <a:off x="762" y="1999"/>
              <a:ext cx="30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43"/>
          <p:cNvSpPr>
            <a:spLocks noChangeShapeType="1"/>
          </p:cNvSpPr>
          <p:nvPr/>
        </p:nvSpPr>
        <p:spPr bwMode="auto">
          <a:xfrm rot="1982711" flipH="1">
            <a:off x="7162800" y="3111500"/>
            <a:ext cx="76200" cy="152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rot="21051175" flipV="1">
            <a:off x="6810375" y="3302000"/>
            <a:ext cx="22860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rot="1318405" flipH="1">
            <a:off x="6615113" y="3446463"/>
            <a:ext cx="76200" cy="123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5548313" y="4191000"/>
            <a:ext cx="560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5634" name="Line 57"/>
          <p:cNvSpPr>
            <a:spLocks noChangeShapeType="1"/>
          </p:cNvSpPr>
          <p:nvPr/>
        </p:nvSpPr>
        <p:spPr bwMode="auto">
          <a:xfrm>
            <a:off x="3352800" y="3810000"/>
            <a:ext cx="1162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3581400" y="328771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3733800" y="3733800"/>
            <a:ext cx="838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3371850" y="3429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7620000" y="2057400"/>
            <a:ext cx="152400" cy="152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>
            <a:off x="5334000" y="4978400"/>
            <a:ext cx="457200" cy="76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228600" y="5222875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hóa</a:t>
            </a:r>
            <a:endParaRPr lang="en-US" altLang="en-US" sz="2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0" y="609600"/>
            <a:ext cx="4495800" cy="609600"/>
          </a:xfrm>
          <a:prstGeom prst="wedgeEllipseCallout">
            <a:avLst>
              <a:gd name="adj1" fmla="val -532"/>
              <a:gd name="adj2" fmla="val 3063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altLang="en-US" sz="2400" dirty="0" smtClean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polime</a:t>
            </a:r>
            <a:r>
              <a:rPr lang="en-US" altLang="en-US" sz="24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sợi</a:t>
            </a:r>
            <a:endParaRPr lang="en-US" altLang="en-US" sz="2400" dirty="0">
              <a:solidFill>
                <a:srgbClr val="FF33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5943600" y="609600"/>
            <a:ext cx="2743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Cầu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nối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đisunfua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5334000" y="5257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Cao su lưu hóa 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629400" y="4495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80225" y="466725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5283200" y="39624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6248400" y="25146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6911975" y="303530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096000" y="2743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5410200" y="3463925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5727700" y="3686175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591300" y="320675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191250" y="2051050"/>
            <a:ext cx="560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Rectangle 52"/>
          <p:cNvSpPr>
            <a:spLocks noChangeArrowheads="1"/>
          </p:cNvSpPr>
          <p:nvPr/>
        </p:nvSpPr>
        <p:spPr bwMode="auto">
          <a:xfrm>
            <a:off x="242887" y="5629509"/>
            <a:ext cx="7758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FF"/>
              </a:buClr>
            </a:pPr>
            <a:r>
              <a:rPr lang="en-US" altLang="en-US" sz="24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Lưu hoá cao su bằng cách trộn cao su với 3-4% (về khối lượng) lưu huỳnh, đun ở 130 - 145</a:t>
            </a:r>
            <a:r>
              <a:rPr lang="vi-VN" sz="2400" baseline="30000" dirty="0">
                <a:solidFill>
                  <a:schemeClr val="bg1"/>
                </a:solidFill>
              </a:rPr>
              <a:t>0</a:t>
            </a:r>
            <a:r>
              <a:rPr lang="vi-VN" sz="2400" dirty="0">
                <a:solidFill>
                  <a:schemeClr val="bg1"/>
                </a:solidFill>
              </a:rPr>
              <a:t>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5657" name="AutoShape 5"/>
          <p:cNvSpPr>
            <a:spLocks noChangeArrowheads="1"/>
          </p:cNvSpPr>
          <p:nvPr/>
        </p:nvSpPr>
        <p:spPr bwMode="auto">
          <a:xfrm>
            <a:off x="4648200" y="1905000"/>
            <a:ext cx="4267200" cy="3313113"/>
          </a:xfrm>
          <a:prstGeom prst="cube">
            <a:avLst>
              <a:gd name="adj" fmla="val 25000"/>
            </a:avLst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2" grpId="0"/>
      <p:bldP spid="60" grpId="0"/>
      <p:bldP spid="61" grpId="0"/>
      <p:bldP spid="62" grpId="0"/>
      <p:bldP spid="65" grpId="0"/>
      <p:bldP spid="66" grpId="0" animBg="1"/>
      <p:bldP spid="70" grpId="0" animBg="1"/>
      <p:bldP spid="71" grpId="0"/>
      <p:bldP spid="53" grpId="0"/>
      <p:bldP spid="54" grpId="0"/>
      <p:bldP spid="51" grpId="0"/>
      <p:bldP spid="55" grpId="0"/>
      <p:bldP spid="47" grpId="0"/>
      <p:bldP spid="56" grpId="0"/>
      <p:bldP spid="49" grpId="0"/>
      <p:bldP spid="50" grpId="0"/>
      <p:bldP spid="15" grpId="0"/>
      <p:bldP spid="57" grpId="0"/>
      <p:bldP spid="75" grpId="0"/>
      <p:bldP spid="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38138"/>
            <a:ext cx="5334000" cy="609600"/>
          </a:xfrm>
          <a:blipFill>
            <a:blip r:embed="rId2"/>
            <a:tile tx="0" ty="0" sx="100000" sy="100000" flip="none" algn="tl"/>
          </a:blipFill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4518" name="Picture 6" descr="Khai%20s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066800"/>
            <a:ext cx="5159375" cy="2533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886200"/>
            <a:ext cx="2514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VL_0003_2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219450" cy="541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492375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764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2"/>
          <p:cNvGrpSpPr>
            <a:grpSpLocks/>
          </p:cNvGrpSpPr>
          <p:nvPr/>
        </p:nvGrpSpPr>
        <p:grpSpPr bwMode="auto">
          <a:xfrm>
            <a:off x="1524000" y="4876800"/>
            <a:ext cx="3048000" cy="0"/>
            <a:chOff x="1524000" y="4876800"/>
            <a:chExt cx="3048000" cy="0"/>
          </a:xfrm>
        </p:grpSpPr>
        <p:sp>
          <p:nvSpPr>
            <p:cNvPr id="9219" name="Line 17"/>
            <p:cNvSpPr>
              <a:spLocks noChangeShapeType="1"/>
            </p:cNvSpPr>
            <p:nvPr/>
          </p:nvSpPr>
          <p:spPr bwMode="auto">
            <a:xfrm>
              <a:off x="960" y="30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0" name="Line 31"/>
            <p:cNvSpPr>
              <a:spLocks noChangeShapeType="1"/>
            </p:cNvSpPr>
            <p:nvPr/>
          </p:nvSpPr>
          <p:spPr bwMode="auto">
            <a:xfrm>
              <a:off x="2496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28800" y="4702175"/>
            <a:ext cx="5715000" cy="2136775"/>
            <a:chOff x="990600" y="3997607"/>
            <a:chExt cx="5715000" cy="2136424"/>
          </a:xfrm>
        </p:grpSpPr>
        <p:sp>
          <p:nvSpPr>
            <p:cNvPr id="18" name="TextBox 17"/>
            <p:cNvSpPr txBox="1"/>
            <p:nvPr/>
          </p:nvSpPr>
          <p:spPr>
            <a:xfrm>
              <a:off x="990600" y="3997607"/>
              <a:ext cx="5715000" cy="21364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Ta có: 	2 * 32		   2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12.5n+8n-2+64	100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</a:t>
              </a:r>
            </a:p>
            <a:p>
              <a:pPr marL="342900" marR="0" lvl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 =&gt; n = 46 (mắt xích)</a:t>
              </a:r>
              <a:endPara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3" name="Group 15"/>
            <p:cNvGrpSpPr>
              <a:grpSpLocks/>
            </p:cNvGrpSpPr>
            <p:nvPr/>
          </p:nvGrpSpPr>
          <p:grpSpPr bwMode="auto">
            <a:xfrm>
              <a:off x="2249488" y="4217988"/>
              <a:ext cx="3108325" cy="457200"/>
              <a:chOff x="1919748" y="3547439"/>
              <a:chExt cx="3109452" cy="456906"/>
            </a:xfrm>
          </p:grpSpPr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1919748" y="3779273"/>
                <a:ext cx="1753235" cy="1586"/>
              </a:xfrm>
              <a:prstGeom prst="line">
                <a:avLst/>
              </a:prstGeom>
              <a:noFill/>
              <a:ln w="25400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4343151" y="3793548"/>
                <a:ext cx="686049" cy="1587"/>
              </a:xfrm>
              <a:prstGeom prst="line">
                <a:avLst/>
              </a:prstGeom>
              <a:noFill/>
              <a:ln w="25400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6" name="TextBox 14"/>
              <p:cNvSpPr txBox="1">
                <a:spLocks noChangeArrowheads="1"/>
              </p:cNvSpPr>
              <p:nvPr/>
            </p:nvSpPr>
            <p:spPr bwMode="auto">
              <a:xfrm>
                <a:off x="3809558" y="3547439"/>
                <a:ext cx="362081" cy="456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533400" y="609600"/>
            <a:ext cx="8153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6 - </a:t>
            </a: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73 SGK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Cao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2%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huỳnh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xích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isopren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đisunfua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-S-S- ? 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H ở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metylen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3438525" y="3108325"/>
            <a:ext cx="1763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Hướng dẫn: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667000" y="3881438"/>
            <a:ext cx="3992563" cy="690562"/>
            <a:chOff x="2667000" y="3338945"/>
            <a:chExt cx="3993077" cy="689555"/>
          </a:xfrm>
        </p:grpSpPr>
        <p:sp>
          <p:nvSpPr>
            <p:cNvPr id="9230" name="TextBox 12"/>
            <p:cNvSpPr txBox="1">
              <a:spLocks noChangeArrowheads="1"/>
            </p:cNvSpPr>
            <p:nvPr/>
          </p:nvSpPr>
          <p:spPr bwMode="auto">
            <a:xfrm>
              <a:off x="2667000" y="3429300"/>
              <a:ext cx="3993077" cy="45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(C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8</a:t>
              </a: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)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 </a:t>
              </a: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               C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5n</a:t>
              </a: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H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8n-2</a:t>
              </a:r>
              <a:r>
                <a: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kumimoji="0" lang="en-US" altLang="en-US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31" name="Group 19"/>
            <p:cNvGrpSpPr>
              <a:grpSpLocks/>
            </p:cNvGrpSpPr>
            <p:nvPr/>
          </p:nvGrpSpPr>
          <p:grpSpPr bwMode="auto">
            <a:xfrm>
              <a:off x="3976856" y="3338945"/>
              <a:ext cx="838308" cy="689555"/>
              <a:chOff x="7066426" y="4114800"/>
              <a:chExt cx="838308" cy="689555"/>
            </a:xfrm>
          </p:grpSpPr>
          <p:sp>
            <p:nvSpPr>
              <p:cNvPr id="9232" name="TextBox 14"/>
              <p:cNvSpPr txBox="1">
                <a:spLocks noChangeArrowheads="1"/>
              </p:cNvSpPr>
              <p:nvPr/>
            </p:nvSpPr>
            <p:spPr bwMode="auto">
              <a:xfrm>
                <a:off x="7087066" y="4114800"/>
                <a:ext cx="660485" cy="36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+ 2S</a:t>
                </a: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33" name="TextBox 15"/>
              <p:cNvSpPr txBox="1">
                <a:spLocks noChangeArrowheads="1"/>
              </p:cNvSpPr>
              <p:nvPr/>
            </p:nvSpPr>
            <p:spPr bwMode="auto">
              <a:xfrm>
                <a:off x="7115645" y="4438178"/>
                <a:ext cx="616029" cy="36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rPr>
                  <a:t>- 2H</a:t>
                </a: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7066426" y="4468296"/>
                <a:ext cx="838308" cy="1585"/>
              </a:xfrm>
              <a:prstGeom prst="straightConnector1">
                <a:avLst/>
              </a:prstGeom>
              <a:noFill/>
              <a:ln w="25400" algn="ctr">
                <a:solidFill>
                  <a:srgbClr val="FF33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4" name="Action Button: Home 23">
            <a:hlinkClick r:id="" action="ppaction://noaction" highlightClick="1"/>
          </p:cNvPr>
          <p:cNvSpPr/>
          <p:nvPr/>
        </p:nvSpPr>
        <p:spPr>
          <a:xfrm>
            <a:off x="8596313" y="-14288"/>
            <a:ext cx="506412" cy="457201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62400" y="105886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76800" y="752475"/>
            <a:ext cx="3810000" cy="3350032"/>
            <a:chOff x="4876800" y="752475"/>
            <a:chExt cx="3810000" cy="3349894"/>
          </a:xfrm>
        </p:grpSpPr>
        <p:pic>
          <p:nvPicPr>
            <p:cNvPr id="24580" name="Picture 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488" y="752475"/>
              <a:ext cx="3643312" cy="267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 Box 4"/>
            <p:cNvSpPr txBox="1">
              <a:spLocks noChangeArrowheads="1"/>
            </p:cNvSpPr>
            <p:nvPr/>
          </p:nvSpPr>
          <p:spPr bwMode="auto">
            <a:xfrm>
              <a:off x="4876800" y="3394483"/>
              <a:ext cx="3810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Sợi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tổng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hợp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,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sợi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tơ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nhân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tạo</a:t>
              </a:r>
              <a:r>
                <a:rPr lang="en-US" altLang="en-US" sz="2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/>
              </a:r>
              <a:br>
                <a:rPr lang="en-US" altLang="en-US" sz="2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</a:br>
              <a:endParaRPr lang="en-US" alt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4137025"/>
            <a:ext cx="3657600" cy="2628150"/>
            <a:chOff x="5029200" y="3870325"/>
            <a:chExt cx="3657600" cy="2898758"/>
          </a:xfrm>
        </p:grpSpPr>
        <p:pic>
          <p:nvPicPr>
            <p:cNvPr id="24583" name="Picture 5" descr="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70325"/>
              <a:ext cx="3657600" cy="25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6149294" y="6327776"/>
              <a:ext cx="1828800" cy="44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Tơ nhân tạo</a:t>
              </a:r>
              <a:r>
                <a:rPr lang="en-US" altLang="en-US" sz="20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" y="747713"/>
            <a:ext cx="4800600" cy="3081606"/>
            <a:chOff x="76200" y="748392"/>
            <a:chExt cx="4800600" cy="5647688"/>
          </a:xfrm>
        </p:grpSpPr>
        <p:pic>
          <p:nvPicPr>
            <p:cNvPr id="24586" name="Picture 11" descr="ANd9GcTsXXsMGKywo3XVPZncofVeS4t71ClUxvYudtC7cTcu7Q4PRWr5D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48392"/>
              <a:ext cx="4648200" cy="491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76200" y="5662795"/>
              <a:ext cx="4800600" cy="73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Khăn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quàng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bằng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tơ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visco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cao</a:t>
              </a:r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cấp</a:t>
              </a:r>
              <a:endParaRPr lang="en-US" alt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71600" y="76200"/>
            <a:ext cx="6781800" cy="609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altLang="en-US" sz="3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 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58094" y="4223060"/>
            <a:ext cx="3962400" cy="2208213"/>
            <a:chOff x="228600" y="3733800"/>
            <a:chExt cx="3360738" cy="2438400"/>
          </a:xfrm>
        </p:grpSpPr>
        <p:pic>
          <p:nvPicPr>
            <p:cNvPr id="24590" name="Picture 2" descr="I:\DOCUMENTS\HOAHOC\TAILIEUTOHOA\Giao an Hoa\hình anh Hoa hoc\rem nilon phong ta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733800"/>
              <a:ext cx="33607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1371736" y="5105400"/>
              <a:ext cx="190522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TƠ NILON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742456"/>
      </p:ext>
    </p:extLst>
  </p:cSld>
  <p:clrMapOvr>
    <a:masterClrMapping/>
  </p:clrMapOvr>
  <p:transition spd="med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3832"/>
            <a:ext cx="8229600" cy="927100"/>
          </a:xfrm>
        </p:spPr>
        <p:txBody>
          <a:bodyPr>
            <a:normAutofit/>
          </a:bodyPr>
          <a:lstStyle/>
          <a:p>
            <a:r>
              <a:rPr lang="en-US" altLang="en-US" sz="2800" dirty="0" err="1" smtClean="0">
                <a:solidFill>
                  <a:schemeClr val="bg1"/>
                </a:solidFill>
                <a:latin typeface="+mn-lt"/>
              </a:rPr>
              <a:t>Tơ</a:t>
            </a: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vật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liệu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polime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hình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sợi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dài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mảnh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độ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bền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nhất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định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pic>
        <p:nvPicPr>
          <p:cNvPr id="37891" name="Picture 3" descr="t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819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gray">
          <a:xfrm>
            <a:off x="0" y="2597150"/>
            <a:ext cx="85344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tơ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polime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mạch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nhánh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sắp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xếp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song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song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nhau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mềm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dai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độc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gray">
          <a:xfrm>
            <a:off x="304800" y="21336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1933" y="542391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II. TƠ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0033" y="1250632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</a:rPr>
              <a:t>Khái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niệm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895" grpId="0"/>
      <p:bldP spid="378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214688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538663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polym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5" y="1108880"/>
            <a:ext cx="86106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7144" y="426492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2. </a:t>
            </a:r>
            <a:r>
              <a:rPr lang="en-US" altLang="en-US" sz="2800" b="1" dirty="0" err="1">
                <a:solidFill>
                  <a:schemeClr val="bg1"/>
                </a:solidFill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loại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tơ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MỘT SỐ ỨNG DỤNG CỦA TƠ NILON-6,6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962400"/>
            <a:ext cx="2590800" cy="2590800"/>
            <a:chOff x="228600" y="3962400"/>
            <a:chExt cx="4419600" cy="2590800"/>
          </a:xfrm>
        </p:grpSpPr>
        <p:pic>
          <p:nvPicPr>
            <p:cNvPr id="27652" name="Picture 2" descr="dây dù dệ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62400"/>
              <a:ext cx="4419600" cy="25908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3" name="Text Box 8"/>
            <p:cNvSpPr txBox="1">
              <a:spLocks noChangeArrowheads="1"/>
            </p:cNvSpPr>
            <p:nvPr/>
          </p:nvSpPr>
          <p:spPr bwMode="auto">
            <a:xfrm>
              <a:off x="304426" y="3962400"/>
              <a:ext cx="190649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DÂY DÙ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78375" y="3962400"/>
            <a:ext cx="4213225" cy="2557463"/>
            <a:chOff x="4800600" y="3962400"/>
            <a:chExt cx="4212774" cy="2557463"/>
          </a:xfrm>
        </p:grpSpPr>
        <p:pic>
          <p:nvPicPr>
            <p:cNvPr id="27655" name="Picture 6" descr="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4191000" cy="25574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5812974" y="4034970"/>
              <a:ext cx="3200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LƯỚI ĐÁNH CÁ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28600" y="914400"/>
            <a:ext cx="3810000" cy="2819400"/>
            <a:chOff x="228600" y="914400"/>
            <a:chExt cx="3810000" cy="2819400"/>
          </a:xfrm>
        </p:grpSpPr>
        <p:pic>
          <p:nvPicPr>
            <p:cNvPr id="27658" name="Picture 3" descr="billabong_redblackwhi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2819400" cy="281940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2209800" y="1066800"/>
              <a:ext cx="1828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VẢI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54738" y="914400"/>
            <a:ext cx="2895600" cy="2852738"/>
            <a:chOff x="6154738" y="871538"/>
            <a:chExt cx="2895600" cy="2895600"/>
          </a:xfrm>
        </p:grpSpPr>
        <p:pic>
          <p:nvPicPr>
            <p:cNvPr id="27661" name="Picture 4" descr="day%2520cap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38" y="871538"/>
              <a:ext cx="2895600" cy="28956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2" name="Text Box 12"/>
            <p:cNvSpPr txBox="1">
              <a:spLocks noChangeArrowheads="1"/>
            </p:cNvSpPr>
            <p:nvPr/>
          </p:nvSpPr>
          <p:spPr bwMode="auto">
            <a:xfrm>
              <a:off x="6248400" y="1066800"/>
              <a:ext cx="1676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DÂY CÁP</a:t>
              </a:r>
            </a:p>
          </p:txBody>
        </p:sp>
      </p:grpSp>
      <p:pic>
        <p:nvPicPr>
          <p:cNvPr id="27666" name="Picture 18" descr="iuy12616466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048000" cy="28194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photo12216388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962400"/>
            <a:ext cx="300513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114800" y="33528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</a:rPr>
              <a:t>BÍT TẤT</a:t>
            </a:r>
          </a:p>
        </p:txBody>
      </p:sp>
    </p:spTree>
    <p:extLst>
      <p:ext uri="{BB962C8B-B14F-4D97-AF65-F5344CB8AC3E}">
        <p14:creationId xmlns:p14="http://schemas.microsoft.com/office/powerpoint/2010/main" val="3498725105"/>
      </p:ext>
    </p:extLst>
  </p:cSld>
  <p:clrMapOvr>
    <a:masterClrMapping/>
  </p:clrMapOvr>
  <p:transition spd="med" advClick="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blackWhite">
          <a:xfrm>
            <a:off x="914400" y="138752"/>
            <a:ext cx="7620000" cy="6400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1"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Box 5"/>
          <p:cNvSpPr txBox="1">
            <a:spLocks noChangeArrowheads="1"/>
          </p:cNvSpPr>
          <p:nvPr/>
        </p:nvSpPr>
        <p:spPr bwMode="auto">
          <a:xfrm>
            <a:off x="152400" y="1505648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Điều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chế</a:t>
            </a:r>
            <a:endParaRPr lang="en-US" altLang="en-US" sz="25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19881" y="1976830"/>
            <a:ext cx="6342063" cy="638904"/>
            <a:chOff x="2874508" y="1719646"/>
            <a:chExt cx="6342062" cy="639377"/>
          </a:xfrm>
        </p:grpSpPr>
        <p:sp>
          <p:nvSpPr>
            <p:cNvPr id="39970" name="TextBox 6"/>
            <p:cNvSpPr txBox="1">
              <a:spLocks noChangeArrowheads="1"/>
            </p:cNvSpPr>
            <p:nvPr/>
          </p:nvSpPr>
          <p:spPr bwMode="auto">
            <a:xfrm>
              <a:off x="2874508" y="1901485"/>
              <a:ext cx="6342062" cy="45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N-[CH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]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6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-NH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+ </a:t>
              </a:r>
              <a:r>
                <a:rPr lang="en-US" altLang="en-US" sz="2400" dirty="0" err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nHOOC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-[CH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]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4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-COOH</a:t>
              </a:r>
              <a:r>
                <a:rPr lang="en-US" altLang="en-US" sz="23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    </a:t>
              </a:r>
            </a:p>
          </p:txBody>
        </p:sp>
        <p:grpSp>
          <p:nvGrpSpPr>
            <p:cNvPr id="39971" name="Group 59"/>
            <p:cNvGrpSpPr>
              <a:grpSpLocks/>
            </p:cNvGrpSpPr>
            <p:nvPr/>
          </p:nvGrpSpPr>
          <p:grpSpPr bwMode="auto">
            <a:xfrm>
              <a:off x="8683170" y="1719646"/>
              <a:ext cx="533400" cy="445684"/>
              <a:chOff x="8683170" y="1443874"/>
              <a:chExt cx="533400" cy="445684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8683170" y="1887969"/>
                <a:ext cx="533400" cy="158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973" name="TextBox 6"/>
              <p:cNvSpPr txBox="1">
                <a:spLocks noChangeArrowheads="1"/>
              </p:cNvSpPr>
              <p:nvPr/>
            </p:nvSpPr>
            <p:spPr bwMode="auto">
              <a:xfrm>
                <a:off x="8770233" y="1443874"/>
                <a:ext cx="433388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2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35856" name="TextBox 6"/>
          <p:cNvSpPr txBox="1">
            <a:spLocks noChangeArrowheads="1"/>
          </p:cNvSpPr>
          <p:nvPr/>
        </p:nvSpPr>
        <p:spPr bwMode="auto">
          <a:xfrm>
            <a:off x="304800" y="2705377"/>
            <a:ext cx="338105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hexametylen</a:t>
            </a:r>
            <a:r>
              <a:rPr lang="en-US" altLang="en-US" sz="2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điamin</a:t>
            </a:r>
            <a:r>
              <a:rPr lang="en-US" altLang="en-US" sz="2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35857" name="TextBox 6"/>
          <p:cNvSpPr txBox="1">
            <a:spLocks noChangeArrowheads="1"/>
          </p:cNvSpPr>
          <p:nvPr/>
        </p:nvSpPr>
        <p:spPr bwMode="auto">
          <a:xfrm>
            <a:off x="3657600" y="2691090"/>
            <a:ext cx="26875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ađipic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hexanđioic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3668" y="3623388"/>
            <a:ext cx="6705600" cy="457200"/>
            <a:chOff x="2667000" y="3241448"/>
            <a:chExt cx="6705600" cy="457200"/>
          </a:xfrm>
        </p:grpSpPr>
        <p:sp>
          <p:nvSpPr>
            <p:cNvPr id="39977" name="TextBox 6"/>
            <p:cNvSpPr txBox="1">
              <a:spLocks noChangeArrowheads="1"/>
            </p:cNvSpPr>
            <p:nvPr/>
          </p:nvSpPr>
          <p:spPr bwMode="auto">
            <a:xfrm>
              <a:off x="2667000" y="3241448"/>
              <a:ext cx="670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  ( NH-[CH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]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6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-NH - CO-[CH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]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4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-CO )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  +  2nH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O</a:t>
              </a:r>
              <a:r>
                <a:rPr lang="en-US" altLang="en-US" sz="2400" baseline="-250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     </a:t>
              </a:r>
              <a:r>
                <a:rPr lang="en-US" altLang="en-US" sz="24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     </a:t>
              </a: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2867025" y="3503386"/>
              <a:ext cx="30480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7224713" y="3492273"/>
              <a:ext cx="242887" cy="12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860" name="TextBox 6"/>
          <p:cNvSpPr txBox="1">
            <a:spLocks noChangeArrowheads="1"/>
          </p:cNvSpPr>
          <p:nvPr/>
        </p:nvSpPr>
        <p:spPr bwMode="auto">
          <a:xfrm>
            <a:off x="74613" y="4231754"/>
            <a:ext cx="81549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        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dai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bền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mại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óng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mượt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ít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thấm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nước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mau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kém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bền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nhiệt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axit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kiềm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304800" y="978694"/>
            <a:ext cx="6248400" cy="52863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nilon-6,6: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thuộc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loại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tơ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poliamit</a:t>
            </a:r>
            <a:endParaRPr lang="en-US" altLang="en-US" sz="2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866" name="TextBox 6"/>
          <p:cNvSpPr txBox="1">
            <a:spLocks noChangeArrowheads="1"/>
          </p:cNvSpPr>
          <p:nvPr/>
        </p:nvSpPr>
        <p:spPr bwMode="auto">
          <a:xfrm>
            <a:off x="114300" y="4182730"/>
            <a:ext cx="518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* </a:t>
            </a:r>
            <a:r>
              <a:rPr lang="en-US" altLang="en-US" sz="25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152400" y="36433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3. </a:t>
            </a:r>
            <a:r>
              <a:rPr lang="en-US" altLang="en-US" sz="2800" b="1" dirty="0" err="1">
                <a:solidFill>
                  <a:schemeClr val="bg1"/>
                </a:solidFill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loại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tơ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thường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gặp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3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6" grpId="0"/>
      <p:bldP spid="35857" grpId="0"/>
      <p:bldP spid="35860" grpId="0"/>
      <p:bldP spid="53" grpId="0" animBg="1"/>
      <p:bldP spid="35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Coi soi len_2603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Hoa-len-tren-toc-9981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 descr="080902001936-531-3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30250"/>
            <a:ext cx="35052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6800" y="20478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 SỐ ỨNG DỤNG CỦA TƠ NITRON</a:t>
            </a:r>
          </a:p>
        </p:txBody>
      </p:sp>
    </p:spTree>
    <p:extLst>
      <p:ext uri="{BB962C8B-B14F-4D97-AF65-F5344CB8AC3E}">
        <p14:creationId xmlns:p14="http://schemas.microsoft.com/office/powerpoint/2010/main" val="34826850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blackWhite">
          <a:xfrm>
            <a:off x="914400" y="228600"/>
            <a:ext cx="7696200" cy="6172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1"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10323"/>
              </p:ext>
            </p:extLst>
          </p:nvPr>
        </p:nvGraphicFramePr>
        <p:xfrm>
          <a:off x="641442" y="2438400"/>
          <a:ext cx="54102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2619360" imgH="704880" progId="">
                  <p:embed/>
                </p:oleObj>
              </mc:Choice>
              <mc:Fallback>
                <p:oleObj name="Document" r:id="rId3" imgW="2619360" imgH="704880" progId="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42" y="2438400"/>
                        <a:ext cx="5410200" cy="1455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3616657" y="3466307"/>
            <a:ext cx="247415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poliacrilonitrin</a:t>
            </a:r>
            <a:endParaRPr lang="en-US" altLang="en-US" sz="25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400260" y="4396422"/>
            <a:ext cx="680909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             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dai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bền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nhiệt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giữ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nhiệt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tốt</a:t>
            </a:r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412841" y="995363"/>
            <a:ext cx="7284493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nitron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 (hay </a:t>
            </a:r>
            <a:r>
              <a:rPr lang="en-US" altLang="en-US" sz="2800" b="1" dirty="0" err="1">
                <a:solidFill>
                  <a:schemeClr val="bg1"/>
                </a:solidFill>
                <a:latin typeface="+mn-lt"/>
              </a:rPr>
              <a:t>olon</a:t>
            </a: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):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thuộc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loại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tơ</a:t>
            </a: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vinylic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65" name="TextBox 5"/>
          <p:cNvSpPr txBox="1">
            <a:spLocks noChangeArrowheads="1"/>
          </p:cNvSpPr>
          <p:nvPr/>
        </p:nvSpPr>
        <p:spPr bwMode="auto">
          <a:xfrm>
            <a:off x="260442" y="1660525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6" name="TextBox 6"/>
          <p:cNvSpPr txBox="1">
            <a:spLocks noChangeArrowheads="1"/>
          </p:cNvSpPr>
          <p:nvPr/>
        </p:nvSpPr>
        <p:spPr bwMode="auto">
          <a:xfrm>
            <a:off x="459472" y="4419600"/>
            <a:ext cx="2209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* </a:t>
            </a:r>
            <a:r>
              <a:rPr lang="en-US" altLang="en-US" sz="25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chất</a:t>
            </a:r>
            <a:r>
              <a:rPr lang="en-US" altLang="en-US" sz="25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95629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47" grpId="0" animBg="1"/>
      <p:bldP spid="6165" grpId="0"/>
      <p:bldP spid="6166" grpId="0"/>
    </p:bldLst>
  </p:timing>
</p:sld>
</file>

<file path=ppt/theme/theme1.xml><?xml version="1.0" encoding="utf-8"?>
<a:theme xmlns:a="http://schemas.openxmlformats.org/drawingml/2006/main" name="Metropolitan">
  <a:themeElements>
    <a:clrScheme name="Custom 18">
      <a:dk1>
        <a:srgbClr val="34500F"/>
      </a:dk1>
      <a:lt1>
        <a:srgbClr val="ECF8DC"/>
      </a:lt1>
      <a:dk2>
        <a:srgbClr val="003300"/>
      </a:dk2>
      <a:lt2>
        <a:srgbClr val="003300"/>
      </a:lt2>
      <a:accent1>
        <a:srgbClr val="003300"/>
      </a:accent1>
      <a:accent2>
        <a:srgbClr val="0033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687</TotalTime>
  <Words>694</Words>
  <Application>Microsoft Office PowerPoint</Application>
  <PresentationFormat>On-screen Show (4:3)</PresentationFormat>
  <Paragraphs>159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Times New Roman</vt:lpstr>
      <vt:lpstr>VNI-Times</vt:lpstr>
      <vt:lpstr>Wingdings</vt:lpstr>
      <vt:lpstr>Metropolitan</vt:lpstr>
      <vt:lpstr>Default Design</vt:lpstr>
      <vt:lpstr>1_Default Design</vt:lpstr>
      <vt:lpstr>Document</vt:lpstr>
      <vt:lpstr> Hồng tơ</vt:lpstr>
      <vt:lpstr>Các sản phẩm làm từ lụa tơ tằm </vt:lpstr>
      <vt:lpstr>PowerPoint Presentation</vt:lpstr>
      <vt:lpstr>Tơ là những vật liệu polime hình sợi dài và mảnh với độ bền nhất định.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2021-11-10T22:40:55Z</dcterms:created>
  <dcterms:modified xsi:type="dcterms:W3CDTF">2022-11-16T04:44:50Z</dcterms:modified>
</cp:coreProperties>
</file>