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314" r:id="rId3"/>
    <p:sldId id="316" r:id="rId4"/>
    <p:sldId id="317" r:id="rId5"/>
    <p:sldId id="320" r:id="rId6"/>
    <p:sldId id="315" r:id="rId7"/>
    <p:sldId id="321" r:id="rId8"/>
    <p:sldId id="322" r:id="rId9"/>
    <p:sldId id="325" r:id="rId10"/>
    <p:sldId id="324" r:id="rId11"/>
    <p:sldId id="327" r:id="rId12"/>
    <p:sldId id="328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215E-49CF-4621-994C-343B90283356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68C2-7AC4-4508-95BE-DCAF8CE23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1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3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F3FB5-0BBA-4633-BB3B-059A992D576A}" type="datetimeFigureOut">
              <a:rPr lang="en-US" smtClean="0"/>
              <a:pPr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02FA-6885-4228-9C40-76F03B0F7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97"/>
            <a:ext cx="9144000" cy="686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914400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25: </a:t>
            </a:r>
            <a:b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 NAM XÂY DỰNG CHỦ NGHĨA XÃ HỘI VÀ ĐẤU TRANH BẢO VỆ TỔ QUỐC (1976 – 1986)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73063"/>
            <a:ext cx="8229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5257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latin typeface="Times New Roman" pitchFamily="18" charset="0"/>
                <a:cs typeface="Times New Roman" pitchFamily="18" charset="0"/>
              </a:rPr>
              <a:t>Quân và dân Cao Bằng phục kích quân xâm lược (ảnh Trần Mạnh Thường).</a:t>
            </a:r>
          </a:p>
          <a:p>
            <a:endParaRPr lang="en-US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848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105400"/>
            <a:ext cx="792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Dù phải đối phó với hơn nửa triệu quân xâm lược (ước tính đến 600.000 người), nhưng quân dân Việt Nam vẫn kiên cường kháng cự ở khắp các tỉnh, thành biên giới và đánh bại hàng vạn quân địch.</a:t>
            </a:r>
            <a:endParaRPr lang="vi-VN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33400"/>
            <a:ext cx="8362950" cy="51943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181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>
                <a:latin typeface="Times New Roman" pitchFamily="18" charset="0"/>
                <a:cs typeface="Times New Roman" pitchFamily="18" charset="0"/>
              </a:rPr>
              <a:t>Bức ảnh mang tính biểu tượng về cuộc chiến tranh biên giới phía Bắc năm 1979. Người chiến sĩ cầm súng B41 đứng bên cột mốc biên giới Lạng Sơn - Trung Quốc, hướng về phía quân xâm lược. Rạng sáng 17/2/1979, tiếng súng nổ mở màn cho cuộc chiến 30 ngày dọc biên giới Việt - Trung, trên địa bàn 6 tỉnh Lào Cai, Lai Châu, Cao Bằng, Hà Giang, Lạng Sơn, Quảng Ninh và kéo dài suốt 10 năm sau.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CC"/>
              </a:buClr>
            </a:pP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Clr>
                <a:srgbClr val="FFFFCC"/>
              </a:buClr>
            </a:pP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17/3/1979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  <a:p>
            <a:pPr>
              <a:buClr>
                <a:srgbClr val="FFFFCC"/>
              </a:buClr>
            </a:pPr>
            <a:r>
              <a:rPr lang="vi-VN" b="1" dirty="0">
                <a:solidFill>
                  <a:srgbClr val="3333CC"/>
                </a:solidFill>
              </a:rPr>
              <a:t>- </a:t>
            </a:r>
            <a:r>
              <a:rPr lang="vi-VN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Ý nghĩa :</a:t>
            </a:r>
          </a:p>
          <a:p>
            <a:pPr>
              <a:buClr>
                <a:srgbClr val="FFFFCC"/>
              </a:buClr>
            </a:pPr>
            <a:r>
              <a:rPr lang="vi-VN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+ Giữ gìn hòa bình, bảo vệ toàn vẹn lãnh thổ.</a:t>
            </a:r>
          </a:p>
          <a:p>
            <a:pPr>
              <a:buClr>
                <a:srgbClr val="FFFFCC"/>
              </a:buClr>
            </a:pPr>
            <a:r>
              <a:rPr lang="vi-VN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+ Khôi phục tình đoàn kết, hữu nghị hợp tác giữa VN - Trung Quốc - Campuchia với tinh thần "khép lại quá khứ, mở rộng tương lai".</a:t>
            </a:r>
            <a:endParaRPr lang="en-US" sz="2400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3241675"/>
            <a:ext cx="6858000" cy="3616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429000"/>
            <a:ext cx="12954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Suốt hơn 10 năm (1979-1990), chiến sự vẫn tiếp diễn, cao điểm nhất là năm 1984-1985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vị xuyê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04799"/>
            <a:ext cx="3809999" cy="5029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19600" y="228600"/>
            <a:ext cx="41910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 nấm mồ liệt sĩ nơi biên cương</a:t>
            </a:r>
            <a:endParaRPr lang="en-US" sz="2000" b="1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85800"/>
            <a:ext cx="51816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>
                <a:latin typeface="Times New Roman" pitchFamily="18" charset="0"/>
                <a:cs typeface="Times New Roman" pitchFamily="18" charset="0"/>
              </a:rPr>
              <a:t>Làm gì có những cây vô danh  Dọc cánh rừng biên giới./  Loài cỏ cây nào cũng có tên như người dân lầm lũi./  Dù thiếu chữ, thiếu ăn, buốt giá ở vùng biên./  Sao vẫn còn những ngôi mộ không tên/  Trong điệp khúc Tháng Hai Bẩy Chín / Cây cỏ trùm rêu xanh mồ liệt sỹ/  Cây cỏ khoác tên cho những linh hồn/  Sao những con đường du lịch không rộng mở mà lên  Mường Khương, Vị Xuyên, Yên Minh, Trà Lĩnh...  Những nẻo đường đuổi kẻ thù về bên kia biên giới/  Nén hương thơm chưa khói khắp vùng cao/ Hoa không thiếu mà mộ phần quạnh quẽ/  Một ngày xe thôi, cha mẹ chẳng thể tìm/  Quê gần lắm vẫn uống chung nguồn con nước/  Mà hồn người xa lắc ở biên cương/  Ơi những nấm mồ, ơi những nghĩa trang/  Các anh đứng làm phên dậu che Tổ quốc/  Dẫu các anh không thể nào về được/  Mắt vẫn trừng ngược gió bấc trong đêm/  Tôi hỏi con mình về những cái tên/  Mười bẩy tháng Hai, mà con tôi ngơ ngác/  Tôi nghẹn buốt hỏi ai bây giờ được?  Để trả lời cho con!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340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Nghĩa trang liệt sĩ huyện Vị Xuyên – Hà Giang, nơi từng coi là “lò vôi” trong chiến tranh biên giới 2/1979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667000" y="3124200"/>
            <a:ext cx="46409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I.ĐẤT NƯỚC BƯỚC ĐẦU ĐI LÊN CHỦ NGHĨA XÃ HỘI (1976 – 1986)</a:t>
            </a:r>
          </a:p>
          <a:p>
            <a:r>
              <a:rPr lang="en-US" sz="2400" dirty="0"/>
              <a:t>HỌC SINH TỰ ĐỌC</a:t>
            </a:r>
          </a:p>
          <a:p>
            <a:endParaRPr lang="en-US" sz="2400" dirty="0"/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II. ĐẤU TRANH BẢO VỆ  TỔ QUỐC  (1975-1979)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Campuchia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Tập đoàn  Khơ me đỏ do Pôn pốt cầm đầu  xâm phạm lãnh thổ nước ta .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Tháng 5-1975 chiếm Phú Quốc và đảo Thổ Chu.</a:t>
            </a:r>
          </a:p>
          <a:p>
            <a:pPr>
              <a:defRPr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22/12/1978 : tập đoàn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Khơ me 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do Pôn pốt cầm 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tấn công nước ta  từ Hà Tiên đến Tây 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724400" y="2514600"/>
            <a:ext cx="4038600" cy="2667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533400"/>
            <a:ext cx="7858125" cy="57769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533400"/>
            <a:ext cx="7696200" cy="579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00" y="457200"/>
            <a:ext cx="8001000" cy="586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04800"/>
            <a:ext cx="7086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52400"/>
            <a:ext cx="6096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1012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VN:</a:t>
            </a:r>
          </a:p>
          <a:p>
            <a:pPr algn="just">
              <a:defRPr/>
            </a:pP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 đội Việt Nam  cùng với lực lượng cách mạng Campuchia tiến công , xóa bỏ chế độ diệt chủng Pôn pốt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 phóng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vi-VN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Phnôm-Pênh (7/1/1979)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90 (TK XX)</a:t>
            </a:r>
            <a:endParaRPr lang="vi-VN" sz="24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Ý nghĩa : đem lại hòa bình cho biên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1139825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vi-VN" sz="2400" dirty="0">
                <a:solidFill>
                  <a:schemeClr val="accent5">
                    <a:lumMod val="25000"/>
                  </a:schemeClr>
                </a:solidFill>
                <a:effectLst/>
              </a:rPr>
              <a:t>Nhân dân tỉnh Ratanakiri (Đông Bắc Campuchia) đón chào các lực lượng vũ trang cách mạng Campuchia và bộ đội tình nguyện Việt Nam về giải phóng phum, sóc.</a:t>
            </a:r>
            <a:endParaRPr lang="en-US" sz="2400" dirty="0">
              <a:solidFill>
                <a:schemeClr val="accent5">
                  <a:lumMod val="25000"/>
                </a:schemeClr>
              </a:solidFill>
              <a:effectLst/>
            </a:endParaRPr>
          </a:p>
        </p:txBody>
      </p:sp>
      <p:pic>
        <p:nvPicPr>
          <p:cNvPr id="4915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7469188" cy="4930775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228600"/>
            <a:ext cx="8305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Người dân Campuchia vẫy tay chào các chiến sĩ tình nguyện Việt Nam</a:t>
            </a:r>
            <a:endParaRPr lang="en-US" sz="240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228600"/>
            <a:ext cx="8382000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 những chiến sĩ quân tình nguyện đã trực tiếp chiến đấu ở Campuchia mới có thể hiểu hết sự khốc liệt của chiến trường</a:t>
            </a:r>
            <a:br>
              <a:rPr lang="vi-VN" sz="2000" b="1">
                <a:latin typeface="Times New Roman" pitchFamily="18" charset="0"/>
                <a:cs typeface="Times New Roman" pitchFamily="18" charset="0"/>
              </a:rPr>
            </a:b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Bảo vệ biên giới phía Bắc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 động của Trung Quốc: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Ủ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 hộ Pôn pốt chống Việt Nam, khiêu khích dọc biên giới phía Bắc, dựng nên sự kiện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nạn kiều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cắt viện trợ, rút chuyên gia.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Ngày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17/2/1979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quân đội Trung Quốc huy động 32 sư đoàn mở cuộc tiến công dọc biên giới nước ta từ Móng Cái (Quảng Ninh) đến Phong Thổ (Lai Châu).</a:t>
            </a:r>
            <a:endParaRPr lang="en-US" sz="2400"/>
          </a:p>
        </p:txBody>
      </p:sp>
      <p:sp>
        <p:nvSpPr>
          <p:cNvPr id="5" name="Right Arrow 4"/>
          <p:cNvSpPr/>
          <p:nvPr/>
        </p:nvSpPr>
        <p:spPr>
          <a:xfrm>
            <a:off x="533400" y="36576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  Tổn hại nghiêm trọng tìn   h  	     hữu nghị của 2 nước,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429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Tổn hại nghiêm trọng tình hữu nghị của nhân dân 2 nước, xâm phạm chủ quyền quốc gia của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457200"/>
            <a:ext cx="7440613" cy="57769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st-17-1103793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1910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ang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85800"/>
            <a:ext cx="4572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4400" y="5410200"/>
            <a:ext cx="4267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Quân Trung Quốc tấn công tàn phá Lạng Sơn</a:t>
            </a:r>
          </a:p>
        </p:txBody>
      </p:sp>
      <p:pic>
        <p:nvPicPr>
          <p:cNvPr id="3074" name="Picture 2" descr="C:\Users\Administrator\Desktop\thảm sá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8534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5791200"/>
          <a:ext cx="8229600" cy="587375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algn="ctr" fontAlgn="base"/>
                      <a:r>
                        <a:rPr lang="vi-VN" sz="1800" i="1" dirty="0">
                          <a:effectLst/>
                          <a:latin typeface="inherit"/>
                        </a:rPr>
                        <a:t>Quyết định tổng động viên của Ủy ban thường vụ Quốc hội và Lệnh tổng động viên của Chủ tịch nước được đăng trên báo Nhân Dân ra ngày 6-3-1979</a:t>
                      </a:r>
                      <a:endParaRPr lang="vi-VN" sz="1800" dirty="0">
                        <a:effectLst/>
                      </a:endParaRPr>
                    </a:p>
                  </a:txBody>
                  <a:tcPr marL="19050" marR="19050" marT="19071" marB="19071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472" name="Rectangle 1"/>
          <p:cNvSpPr>
            <a:spLocks noChangeArrowheads="1"/>
          </p:cNvSpPr>
          <p:nvPr/>
        </p:nvSpPr>
        <p:spPr bwMode="auto">
          <a:xfrm>
            <a:off x="457200" y="35702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br>
              <a:rPr lang="en-US" sz="1200">
                <a:solidFill>
                  <a:srgbClr val="222222"/>
                </a:solidFill>
                <a:latin typeface="NotoSans-Regular"/>
              </a:rPr>
            </a:br>
            <a:endParaRPr lang="en-US" sz="8000">
              <a:solidFill>
                <a:srgbClr val="000000"/>
              </a:solidFill>
              <a:latin typeface="VNI-Times" pitchFamily="2" charset="0"/>
            </a:endParaRPr>
          </a:p>
        </p:txBody>
      </p:sp>
      <p:pic>
        <p:nvPicPr>
          <p:cNvPr id="6247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0391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982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inherit</vt:lpstr>
      <vt:lpstr>NotoSans-Regular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Nhân dân tỉnh Ratanakiri (Đông Bắc Campuchia) đón chào các lực lượng vũ trang cách mạng Campuchia và bộ đội tình nguyện Việt Nam về giải phóng phum, sóc.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18.  CÔNG CUỘC XÂY DỰNG VÀ PHÁT TRIỂN KINH TẾ ( từ thế kỉ X đến thế kỉ XV).</dc:title>
  <dc:creator>HP</dc:creator>
  <cp:lastModifiedBy>GV Nguyễn Thị Phương</cp:lastModifiedBy>
  <cp:revision>115</cp:revision>
  <dcterms:created xsi:type="dcterms:W3CDTF">2019-03-16T10:55:39Z</dcterms:created>
  <dcterms:modified xsi:type="dcterms:W3CDTF">2022-04-09T01:10:51Z</dcterms:modified>
</cp:coreProperties>
</file>