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2" r:id="rId3"/>
    <p:sldMasterId id="2147483692" r:id="rId4"/>
    <p:sldMasterId id="2147483705" r:id="rId5"/>
    <p:sldMasterId id="2147483718" r:id="rId6"/>
    <p:sldMasterId id="2147483731" r:id="rId7"/>
  </p:sldMasterIdLst>
  <p:notesMasterIdLst>
    <p:notesMasterId r:id="rId66"/>
  </p:notesMasterIdLst>
  <p:sldIdLst>
    <p:sldId id="370" r:id="rId8"/>
    <p:sldId id="393" r:id="rId9"/>
    <p:sldId id="395" r:id="rId10"/>
    <p:sldId id="396" r:id="rId11"/>
    <p:sldId id="398" r:id="rId12"/>
    <p:sldId id="400" r:id="rId13"/>
    <p:sldId id="429" r:id="rId14"/>
    <p:sldId id="430" r:id="rId15"/>
    <p:sldId id="401" r:id="rId16"/>
    <p:sldId id="502" r:id="rId17"/>
    <p:sldId id="403" r:id="rId18"/>
    <p:sldId id="404" r:id="rId19"/>
    <p:sldId id="504" r:id="rId20"/>
    <p:sldId id="505" r:id="rId21"/>
    <p:sldId id="406" r:id="rId22"/>
    <p:sldId id="407" r:id="rId23"/>
    <p:sldId id="408" r:id="rId24"/>
    <p:sldId id="508" r:id="rId25"/>
    <p:sldId id="543" r:id="rId26"/>
    <p:sldId id="433" r:id="rId27"/>
    <p:sldId id="544" r:id="rId28"/>
    <p:sldId id="545" r:id="rId29"/>
    <p:sldId id="546" r:id="rId30"/>
    <p:sldId id="547" r:id="rId31"/>
    <p:sldId id="548" r:id="rId32"/>
    <p:sldId id="509" r:id="rId33"/>
    <p:sldId id="510" r:id="rId34"/>
    <p:sldId id="511" r:id="rId35"/>
    <p:sldId id="512" r:id="rId36"/>
    <p:sldId id="513" r:id="rId37"/>
    <p:sldId id="514" r:id="rId38"/>
    <p:sldId id="515" r:id="rId39"/>
    <p:sldId id="516" r:id="rId40"/>
    <p:sldId id="517" r:id="rId41"/>
    <p:sldId id="518" r:id="rId42"/>
    <p:sldId id="519" r:id="rId43"/>
    <p:sldId id="520" r:id="rId44"/>
    <p:sldId id="521" r:id="rId45"/>
    <p:sldId id="522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49" r:id="rId55"/>
    <p:sldId id="550" r:id="rId56"/>
    <p:sldId id="557" r:id="rId57"/>
    <p:sldId id="492" r:id="rId58"/>
    <p:sldId id="493" r:id="rId59"/>
    <p:sldId id="417" r:id="rId60"/>
    <p:sldId id="418" r:id="rId61"/>
    <p:sldId id="419" r:id="rId62"/>
    <p:sldId id="411" r:id="rId63"/>
    <p:sldId id="412" r:id="rId64"/>
    <p:sldId id="413" r:id="rId65"/>
  </p:sldIdLst>
  <p:sldSz cx="9144000" cy="5143500" type="screen16x9"/>
  <p:notesSz cx="6858000" cy="9144000"/>
  <p:custDataLst>
    <p:tags r:id="rId67"/>
  </p:custDataLst>
  <p:defaultTextStyle>
    <a:defPPr>
      <a:defRPr lang="en-US"/>
    </a:defPPr>
    <a:lvl1pPr marL="0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220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439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659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877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1096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316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533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754" algn="l" defTabSz="81643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67f78fdb09af88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6C90C4"/>
    <a:srgbClr val="FF00FF"/>
    <a:srgbClr val="1A688C"/>
    <a:srgbClr val="B2E3EA"/>
    <a:srgbClr val="A6C1E2"/>
    <a:srgbClr val="FFA900"/>
    <a:srgbClr val="FFA6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6" autoAdjust="0"/>
    <p:restoredTop sz="94792" autoAdjust="0"/>
  </p:normalViewPr>
  <p:slideViewPr>
    <p:cSldViewPr>
      <p:cViewPr varScale="1">
        <p:scale>
          <a:sx n="82" d="100"/>
          <a:sy n="82" d="100"/>
        </p:scale>
        <p:origin x="868" y="52"/>
      </p:cViewPr>
      <p:guideLst>
        <p:guide orient="horz" pos="4320"/>
        <p:guide pos="7680"/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gs" Target="tags/tag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18T13:22:46.717" idx="1">
    <p:pos x="5194" y="1341"/>
    <p:text>chưa có lời giải ý c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18T13:23:50.239" idx="3">
    <p:pos x="5519" y="861"/>
    <p:text>Cô nên gõ lại mấy bức ảnh trông sẽ chỉnh chu hơn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220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439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659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877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1096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316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533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754" algn="l" defTabSz="8164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17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9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13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1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1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602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19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05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21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23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69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41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62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520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4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83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74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35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8B73-FCCD-4D4C-BC4E-0CE5120A1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62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87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87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8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04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4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6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7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99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7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34288" tIns="17145" rIns="34288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88" tIns="17145" rIns="34288" bIns="1714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88" tIns="17145" rIns="34288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34288" tIns="17145" rIns="34288" bIns="17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 lIns="34288" tIns="17145" rIns="34288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 lIns="34288" tIns="17145" rIns="34288" bIns="17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lIns="34283" tIns="17142" rIns="34283" bIns="17142"/>
          <a:lstStyle/>
          <a:p>
            <a:fld id="{D15044BE-B3F3-4258-B55D-9238C2EBFDF1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34283" tIns="17142" rIns="34283" bIns="1714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4767265"/>
            <a:ext cx="2133600" cy="273844"/>
          </a:xfrm>
          <a:prstGeom prst="rect">
            <a:avLst/>
          </a:prstGeom>
        </p:spPr>
        <p:txBody>
          <a:bodyPr lIns="34283" tIns="17142" rIns="34283" bIns="17142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D15044BE-B3F3-4258-B55D-9238C2EBFDF1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66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34290" tIns="17145" rIns="34290" bIns="17145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5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54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lIns="34290" tIns="17145" rIns="34290" bIns="17145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7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7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34290" tIns="17145" rIns="34290" bIns="17145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lIns="34290" tIns="17145" rIns="34290" bIns="17145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9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34288" tIns="17145" rIns="34288" bIns="17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52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34290" tIns="17145" rIns="34290" bIns="17145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6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34290" tIns="17145" rIns="34290" bIns="17145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89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99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79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551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32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72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34288" tIns="17145" rIns="34288" bIns="17145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34288" tIns="17145" rIns="34288" bIns="17145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8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1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93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5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7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CDBED9E-695B-45FF-A5CC-38AF924A3B3C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9CFADC-9C8A-4235-9C7E-BBAD0337C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36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7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33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  <a:prstGeom prst="rect">
            <a:avLst/>
          </a:prstGeom>
        </p:spPr>
        <p:txBody>
          <a:bodyPr lIns="34273" tIns="17136" rIns="34273" bIns="17136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1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98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4" y="2400302"/>
            <a:ext cx="10896600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4" y="2400302"/>
            <a:ext cx="10898188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93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0"/>
            <a:ext cx="4040188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60"/>
            <a:ext cx="4041775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70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3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73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90"/>
            <a:ext cx="3008313" cy="871537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01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6"/>
            <a:ext cx="5486400" cy="425053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5"/>
            <a:ext cx="5486400" cy="308610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2800"/>
            </a:lvl1pPr>
            <a:lvl2pPr marL="408033" indent="0">
              <a:buNone/>
              <a:defRPr sz="2500"/>
            </a:lvl2pPr>
            <a:lvl3pPr marL="816065" indent="0">
              <a:buNone/>
              <a:defRPr sz="2100"/>
            </a:lvl3pPr>
            <a:lvl4pPr marL="1224096" indent="0">
              <a:buNone/>
              <a:defRPr sz="1800"/>
            </a:lvl4pPr>
            <a:lvl5pPr marL="1632128" indent="0">
              <a:buNone/>
              <a:defRPr sz="1800"/>
            </a:lvl5pPr>
            <a:lvl6pPr marL="2040161" indent="0">
              <a:buNone/>
              <a:defRPr sz="1800"/>
            </a:lvl6pPr>
            <a:lvl7pPr marL="2448193" indent="0">
              <a:buNone/>
              <a:defRPr sz="1800"/>
            </a:lvl7pPr>
            <a:lvl8pPr marL="2856225" indent="0">
              <a:buNone/>
              <a:defRPr sz="1800"/>
            </a:lvl8pPr>
            <a:lvl9pPr marL="326425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4"/>
            <a:ext cx="5486400" cy="603646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7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88" tIns="17145" rIns="34288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8" tIns="17145" rIns="34288" bIns="17145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8" tIns="17145" rIns="34288" bIns="17145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29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92" y="411956"/>
            <a:ext cx="5486400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4" y="411956"/>
            <a:ext cx="16308388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72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D15044BE-B3F3-4258-B55D-9238C2EBFDF1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E56A0A80-8336-46B1-B89F-89FB7E7362A5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8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14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88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  <a:prstGeom prst="rect">
            <a:avLst/>
          </a:prstGeom>
        </p:spPr>
        <p:txBody>
          <a:bodyPr lIns="34273" tIns="17136" rIns="34273" bIns="17136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1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31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4" y="2400302"/>
            <a:ext cx="10896600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4" y="2400302"/>
            <a:ext cx="10898188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95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0"/>
            <a:ext cx="4040188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60"/>
            <a:ext cx="4041775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08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26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88" tIns="17145" rIns="34288" bIns="1714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34288" tIns="17145" rIns="34288" bIns="17145" anchor="b"/>
          <a:lstStyle>
            <a:lvl1pPr marL="0" indent="0">
              <a:buNone/>
              <a:defRPr sz="2100" b="1"/>
            </a:lvl1pPr>
            <a:lvl2pPr marL="408220" indent="0">
              <a:buNone/>
              <a:defRPr sz="1800" b="1"/>
            </a:lvl2pPr>
            <a:lvl3pPr marL="816439" indent="0">
              <a:buNone/>
              <a:defRPr sz="1600" b="1"/>
            </a:lvl3pPr>
            <a:lvl4pPr marL="1224659" indent="0">
              <a:buNone/>
              <a:defRPr sz="1400" b="1"/>
            </a:lvl4pPr>
            <a:lvl5pPr marL="1632877" indent="0">
              <a:buNone/>
              <a:defRPr sz="1400" b="1"/>
            </a:lvl5pPr>
            <a:lvl6pPr marL="2041096" indent="0">
              <a:buNone/>
              <a:defRPr sz="1400" b="1"/>
            </a:lvl6pPr>
            <a:lvl7pPr marL="2449316" indent="0">
              <a:buNone/>
              <a:defRPr sz="1400" b="1"/>
            </a:lvl7pPr>
            <a:lvl8pPr marL="2857533" indent="0">
              <a:buNone/>
              <a:defRPr sz="1400" b="1"/>
            </a:lvl8pPr>
            <a:lvl9pPr marL="326575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34288" tIns="17145" rIns="34288" bIns="17145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lIns="34288" tIns="17145" rIns="34288" bIns="17145" anchor="b"/>
          <a:lstStyle>
            <a:lvl1pPr marL="0" indent="0">
              <a:buNone/>
              <a:defRPr sz="2100" b="1"/>
            </a:lvl1pPr>
            <a:lvl2pPr marL="408220" indent="0">
              <a:buNone/>
              <a:defRPr sz="1800" b="1"/>
            </a:lvl2pPr>
            <a:lvl3pPr marL="816439" indent="0">
              <a:buNone/>
              <a:defRPr sz="1600" b="1"/>
            </a:lvl3pPr>
            <a:lvl4pPr marL="1224659" indent="0">
              <a:buNone/>
              <a:defRPr sz="1400" b="1"/>
            </a:lvl4pPr>
            <a:lvl5pPr marL="1632877" indent="0">
              <a:buNone/>
              <a:defRPr sz="1400" b="1"/>
            </a:lvl5pPr>
            <a:lvl6pPr marL="2041096" indent="0">
              <a:buNone/>
              <a:defRPr sz="1400" b="1"/>
            </a:lvl6pPr>
            <a:lvl7pPr marL="2449316" indent="0">
              <a:buNone/>
              <a:defRPr sz="1400" b="1"/>
            </a:lvl7pPr>
            <a:lvl8pPr marL="2857533" indent="0">
              <a:buNone/>
              <a:defRPr sz="1400" b="1"/>
            </a:lvl8pPr>
            <a:lvl9pPr marL="326575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 lIns="34288" tIns="17145" rIns="34288" bIns="17145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90"/>
            <a:ext cx="3008313" cy="871537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21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6"/>
            <a:ext cx="5486400" cy="425053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5"/>
            <a:ext cx="5486400" cy="308610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2800"/>
            </a:lvl1pPr>
            <a:lvl2pPr marL="408033" indent="0">
              <a:buNone/>
              <a:defRPr sz="2500"/>
            </a:lvl2pPr>
            <a:lvl3pPr marL="816065" indent="0">
              <a:buNone/>
              <a:defRPr sz="2100"/>
            </a:lvl3pPr>
            <a:lvl4pPr marL="1224096" indent="0">
              <a:buNone/>
              <a:defRPr sz="1800"/>
            </a:lvl4pPr>
            <a:lvl5pPr marL="1632128" indent="0">
              <a:buNone/>
              <a:defRPr sz="1800"/>
            </a:lvl5pPr>
            <a:lvl6pPr marL="2040161" indent="0">
              <a:buNone/>
              <a:defRPr sz="1800"/>
            </a:lvl6pPr>
            <a:lvl7pPr marL="2448193" indent="0">
              <a:buNone/>
              <a:defRPr sz="1800"/>
            </a:lvl7pPr>
            <a:lvl8pPr marL="2856225" indent="0">
              <a:buNone/>
              <a:defRPr sz="1800"/>
            </a:lvl8pPr>
            <a:lvl9pPr marL="326425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4"/>
            <a:ext cx="5486400" cy="603646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96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90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92" y="411956"/>
            <a:ext cx="5486400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4" y="411956"/>
            <a:ext cx="16308388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42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D15044BE-B3F3-4258-B55D-9238C2EBFDF1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E56A0A80-8336-46B1-B89F-89FB7E7362A5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0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98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94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  <a:prstGeom prst="rect">
            <a:avLst/>
          </a:prstGeom>
        </p:spPr>
        <p:txBody>
          <a:bodyPr lIns="34273" tIns="17136" rIns="34273" bIns="17136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1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37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4" y="2400302"/>
            <a:ext cx="10896600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4" y="2400302"/>
            <a:ext cx="10898188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83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0"/>
            <a:ext cx="4040188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60"/>
            <a:ext cx="4041775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7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88" tIns="17145" rIns="34288" bIns="17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0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90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90"/>
            <a:ext cx="3008313" cy="871537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6"/>
            <a:ext cx="5486400" cy="425053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5"/>
            <a:ext cx="5486400" cy="308610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2800"/>
            </a:lvl1pPr>
            <a:lvl2pPr marL="408033" indent="0">
              <a:buNone/>
              <a:defRPr sz="2500"/>
            </a:lvl2pPr>
            <a:lvl3pPr marL="816065" indent="0">
              <a:buNone/>
              <a:defRPr sz="2100"/>
            </a:lvl3pPr>
            <a:lvl4pPr marL="1224096" indent="0">
              <a:buNone/>
              <a:defRPr sz="1800"/>
            </a:lvl4pPr>
            <a:lvl5pPr marL="1632128" indent="0">
              <a:buNone/>
              <a:defRPr sz="1800"/>
            </a:lvl5pPr>
            <a:lvl6pPr marL="2040161" indent="0">
              <a:buNone/>
              <a:defRPr sz="1800"/>
            </a:lvl6pPr>
            <a:lvl7pPr marL="2448193" indent="0">
              <a:buNone/>
              <a:defRPr sz="1800"/>
            </a:lvl7pPr>
            <a:lvl8pPr marL="2856225" indent="0">
              <a:buNone/>
              <a:defRPr sz="1800"/>
            </a:lvl8pPr>
            <a:lvl9pPr marL="326425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4"/>
            <a:ext cx="5486400" cy="603646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68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18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92" y="411956"/>
            <a:ext cx="5486400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4" y="411956"/>
            <a:ext cx="16308388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73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D15044BE-B3F3-4258-B55D-9238C2EBFDF1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E56A0A80-8336-46B1-B89F-89FB7E7362A5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89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877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10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  <a:prstGeom prst="rect">
            <a:avLst/>
          </a:prstGeom>
        </p:spPr>
        <p:txBody>
          <a:bodyPr lIns="34273" tIns="17136" rIns="34273" bIns="17136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1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3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4" y="2400302"/>
            <a:ext cx="10896600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4" y="2400302"/>
            <a:ext cx="10898188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76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0"/>
            <a:ext cx="4040188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60"/>
            <a:ext cx="4041775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6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53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932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90"/>
            <a:ext cx="3008313" cy="871537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20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6"/>
            <a:ext cx="5486400" cy="425053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5"/>
            <a:ext cx="5486400" cy="308610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2800"/>
            </a:lvl1pPr>
            <a:lvl2pPr marL="408033" indent="0">
              <a:buNone/>
              <a:defRPr sz="2500"/>
            </a:lvl2pPr>
            <a:lvl3pPr marL="816065" indent="0">
              <a:buNone/>
              <a:defRPr sz="2100"/>
            </a:lvl3pPr>
            <a:lvl4pPr marL="1224096" indent="0">
              <a:buNone/>
              <a:defRPr sz="1800"/>
            </a:lvl4pPr>
            <a:lvl5pPr marL="1632128" indent="0">
              <a:buNone/>
              <a:defRPr sz="1800"/>
            </a:lvl5pPr>
            <a:lvl6pPr marL="2040161" indent="0">
              <a:buNone/>
              <a:defRPr sz="1800"/>
            </a:lvl6pPr>
            <a:lvl7pPr marL="2448193" indent="0">
              <a:buNone/>
              <a:defRPr sz="1800"/>
            </a:lvl7pPr>
            <a:lvl8pPr marL="2856225" indent="0">
              <a:buNone/>
              <a:defRPr sz="1800"/>
            </a:lvl8pPr>
            <a:lvl9pPr marL="326425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4"/>
            <a:ext cx="5486400" cy="603646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835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994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92" y="411956"/>
            <a:ext cx="5486400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4" y="411956"/>
            <a:ext cx="16308388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26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D15044BE-B3F3-4258-B55D-9238C2EBFDF1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E56A0A80-8336-46B1-B89F-89FB7E7362A5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9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3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lIns="34288" tIns="17145" rIns="34288" bIns="1714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34288" tIns="17145" rIns="34288" bIns="17145"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  <a:prstGeom prst="rect">
            <a:avLst/>
          </a:prstGeom>
        </p:spPr>
        <p:txBody>
          <a:bodyPr lIns="34288" tIns="17145" rIns="34288" bIns="17145"/>
          <a:lstStyle>
            <a:lvl1pPr marL="0" indent="0">
              <a:buNone/>
              <a:defRPr sz="1200"/>
            </a:lvl1pPr>
            <a:lvl2pPr marL="408220" indent="0">
              <a:buNone/>
              <a:defRPr sz="1100"/>
            </a:lvl2pPr>
            <a:lvl3pPr marL="816439" indent="0">
              <a:buNone/>
              <a:defRPr sz="900"/>
            </a:lvl3pPr>
            <a:lvl4pPr marL="1224659" indent="0">
              <a:buNone/>
              <a:defRPr sz="800"/>
            </a:lvl4pPr>
            <a:lvl5pPr marL="1632877" indent="0">
              <a:buNone/>
              <a:defRPr sz="800"/>
            </a:lvl5pPr>
            <a:lvl6pPr marL="2041096" indent="0">
              <a:buNone/>
              <a:defRPr sz="800"/>
            </a:lvl6pPr>
            <a:lvl7pPr marL="2449316" indent="0">
              <a:buNone/>
              <a:defRPr sz="800"/>
            </a:lvl7pPr>
            <a:lvl8pPr marL="2857533" indent="0">
              <a:buNone/>
              <a:defRPr sz="800"/>
            </a:lvl8pPr>
            <a:lvl9pPr marL="326575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592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  <a:prstGeom prst="rect">
            <a:avLst/>
          </a:prstGeom>
        </p:spPr>
        <p:txBody>
          <a:bodyPr lIns="34273" tIns="17136" rIns="34273" bIns="17136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0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1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1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41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4" y="2400302"/>
            <a:ext cx="10896600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4" y="2400302"/>
            <a:ext cx="10898188" cy="67901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027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0"/>
            <a:ext cx="4040188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1"/>
          </a:xfrm>
          <a:prstGeom prst="rect">
            <a:avLst/>
          </a:prstGeom>
        </p:spPr>
        <p:txBody>
          <a:bodyPr lIns="34273" tIns="17136" rIns="34273" bIns="17136" anchor="b"/>
          <a:lstStyle>
            <a:lvl1pPr marL="0" indent="0">
              <a:buNone/>
              <a:defRPr sz="2100" b="1"/>
            </a:lvl1pPr>
            <a:lvl2pPr marL="408033" indent="0">
              <a:buNone/>
              <a:defRPr sz="1800" b="1"/>
            </a:lvl2pPr>
            <a:lvl3pPr marL="816065" indent="0">
              <a:buNone/>
              <a:defRPr sz="1600" b="1"/>
            </a:lvl3pPr>
            <a:lvl4pPr marL="1224096" indent="0">
              <a:buNone/>
              <a:defRPr sz="1400" b="1"/>
            </a:lvl4pPr>
            <a:lvl5pPr marL="1632128" indent="0">
              <a:buNone/>
              <a:defRPr sz="1400" b="1"/>
            </a:lvl5pPr>
            <a:lvl6pPr marL="2040161" indent="0">
              <a:buNone/>
              <a:defRPr sz="1400" b="1"/>
            </a:lvl6pPr>
            <a:lvl7pPr marL="2448193" indent="0">
              <a:buNone/>
              <a:defRPr sz="1400" b="1"/>
            </a:lvl7pPr>
            <a:lvl8pPr marL="2856225" indent="0">
              <a:buNone/>
              <a:defRPr sz="1400" b="1"/>
            </a:lvl8pPr>
            <a:lvl9pPr marL="326425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60"/>
            <a:ext cx="4041775" cy="2963466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12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3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09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90"/>
            <a:ext cx="3008313" cy="871537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34273" tIns="17136" rIns="34273" bIns="17136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200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6"/>
            <a:ext cx="5486400" cy="425053"/>
          </a:xfrm>
          <a:prstGeom prst="rect">
            <a:avLst/>
          </a:prstGeom>
        </p:spPr>
        <p:txBody>
          <a:bodyPr lIns="34273" tIns="17136" rIns="34273" bIns="17136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5"/>
            <a:ext cx="5486400" cy="3086100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2800"/>
            </a:lvl1pPr>
            <a:lvl2pPr marL="408033" indent="0">
              <a:buNone/>
              <a:defRPr sz="2500"/>
            </a:lvl2pPr>
            <a:lvl3pPr marL="816065" indent="0">
              <a:buNone/>
              <a:defRPr sz="2100"/>
            </a:lvl3pPr>
            <a:lvl4pPr marL="1224096" indent="0">
              <a:buNone/>
              <a:defRPr sz="1800"/>
            </a:lvl4pPr>
            <a:lvl5pPr marL="1632128" indent="0">
              <a:buNone/>
              <a:defRPr sz="1800"/>
            </a:lvl5pPr>
            <a:lvl6pPr marL="2040161" indent="0">
              <a:buNone/>
              <a:defRPr sz="1800"/>
            </a:lvl6pPr>
            <a:lvl7pPr marL="2448193" indent="0">
              <a:buNone/>
              <a:defRPr sz="1800"/>
            </a:lvl7pPr>
            <a:lvl8pPr marL="2856225" indent="0">
              <a:buNone/>
              <a:defRPr sz="1800"/>
            </a:lvl8pPr>
            <a:lvl9pPr marL="326425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4"/>
            <a:ext cx="5486400" cy="603646"/>
          </a:xfrm>
          <a:prstGeom prst="rect">
            <a:avLst/>
          </a:prstGeom>
        </p:spPr>
        <p:txBody>
          <a:bodyPr lIns="34273" tIns="17136" rIns="34273" bIns="17136"/>
          <a:lstStyle>
            <a:lvl1pPr marL="0" indent="0">
              <a:buNone/>
              <a:defRPr sz="1200"/>
            </a:lvl1pPr>
            <a:lvl2pPr marL="408033" indent="0">
              <a:buNone/>
              <a:defRPr sz="1100"/>
            </a:lvl2pPr>
            <a:lvl3pPr marL="816065" indent="0">
              <a:buNone/>
              <a:defRPr sz="900"/>
            </a:lvl3pPr>
            <a:lvl4pPr marL="1224096" indent="0">
              <a:buNone/>
              <a:defRPr sz="800"/>
            </a:lvl4pPr>
            <a:lvl5pPr marL="1632128" indent="0">
              <a:buNone/>
              <a:defRPr sz="800"/>
            </a:lvl5pPr>
            <a:lvl6pPr marL="2040161" indent="0">
              <a:buNone/>
              <a:defRPr sz="800"/>
            </a:lvl6pPr>
            <a:lvl7pPr marL="2448193" indent="0">
              <a:buNone/>
              <a:defRPr sz="800"/>
            </a:lvl7pPr>
            <a:lvl8pPr marL="2856225" indent="0">
              <a:buNone/>
              <a:defRPr sz="800"/>
            </a:lvl8pPr>
            <a:lvl9pPr marL="32642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070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5979"/>
            <a:ext cx="8229600" cy="857250"/>
          </a:xfrm>
          <a:prstGeom prst="rect">
            <a:avLst/>
          </a:prstGeom>
        </p:spPr>
        <p:txBody>
          <a:bodyPr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1200151"/>
            <a:ext cx="8229600" cy="3394472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416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92" y="411956"/>
            <a:ext cx="5486400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4" y="411956"/>
            <a:ext cx="16308388" cy="8778478"/>
          </a:xfrm>
          <a:prstGeom prst="rect">
            <a:avLst/>
          </a:prstGeom>
        </p:spPr>
        <p:txBody>
          <a:bodyPr vert="eaVert" lIns="34273" tIns="17136" rIns="34273" bIns="17136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B825E21-F5C2-4236-936E-9EDF241770C5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4" y="4767267"/>
            <a:ext cx="2895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4" y="4767267"/>
            <a:ext cx="2133600" cy="273844"/>
          </a:xfrm>
          <a:prstGeom prst="rect">
            <a:avLst/>
          </a:prstGeom>
        </p:spPr>
        <p:txBody>
          <a:bodyPr lIns="34273" tIns="17136" rIns="34273" bIns="17136"/>
          <a:lstStyle/>
          <a:p>
            <a:pPr defTabSz="914377"/>
            <a:fld id="{EC95585F-87DD-40E9-911B-772A89257CC4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2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34288" tIns="17145" rIns="34288" bIns="1714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34288" tIns="17145" rIns="34288" bIns="17145"/>
          <a:lstStyle>
            <a:lvl1pPr marL="0" indent="0">
              <a:buNone/>
              <a:defRPr sz="2900"/>
            </a:lvl1pPr>
            <a:lvl2pPr marL="408220" indent="0">
              <a:buNone/>
              <a:defRPr sz="2500"/>
            </a:lvl2pPr>
            <a:lvl3pPr marL="816439" indent="0">
              <a:buNone/>
              <a:defRPr sz="2100"/>
            </a:lvl3pPr>
            <a:lvl4pPr marL="1224659" indent="0">
              <a:buNone/>
              <a:defRPr sz="1800"/>
            </a:lvl4pPr>
            <a:lvl5pPr marL="1632877" indent="0">
              <a:buNone/>
              <a:defRPr sz="1800"/>
            </a:lvl5pPr>
            <a:lvl6pPr marL="2041096" indent="0">
              <a:buNone/>
              <a:defRPr sz="1800"/>
            </a:lvl6pPr>
            <a:lvl7pPr marL="2449316" indent="0">
              <a:buNone/>
              <a:defRPr sz="1800"/>
            </a:lvl7pPr>
            <a:lvl8pPr marL="2857533" indent="0">
              <a:buNone/>
              <a:defRPr sz="1800"/>
            </a:lvl8pPr>
            <a:lvl9pPr marL="326575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 lIns="34288" tIns="17145" rIns="34288" bIns="17145"/>
          <a:lstStyle>
            <a:lvl1pPr marL="0" indent="0">
              <a:buNone/>
              <a:defRPr sz="1200"/>
            </a:lvl1pPr>
            <a:lvl2pPr marL="408220" indent="0">
              <a:buNone/>
              <a:defRPr sz="1100"/>
            </a:lvl2pPr>
            <a:lvl3pPr marL="816439" indent="0">
              <a:buNone/>
              <a:defRPr sz="900"/>
            </a:lvl3pPr>
            <a:lvl4pPr marL="1224659" indent="0">
              <a:buNone/>
              <a:defRPr sz="800"/>
            </a:lvl4pPr>
            <a:lvl5pPr marL="1632877" indent="0">
              <a:buNone/>
              <a:defRPr sz="800"/>
            </a:lvl5pPr>
            <a:lvl6pPr marL="2041096" indent="0">
              <a:buNone/>
              <a:defRPr sz="800"/>
            </a:lvl6pPr>
            <a:lvl7pPr marL="2449316" indent="0">
              <a:buNone/>
              <a:defRPr sz="800"/>
            </a:lvl7pPr>
            <a:lvl8pPr marL="2857533" indent="0">
              <a:buNone/>
              <a:defRPr sz="800"/>
            </a:lvl8pPr>
            <a:lvl9pPr marL="326575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F9E5E443-43CC-47C0-B016-9A203293290C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34288" tIns="17145" rIns="34288" bIns="17145"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D15044BE-B3F3-4258-B55D-9238C2EBFDF1}" type="datetimeFigureOut">
              <a:rPr lang="en-US" sz="1800" smtClean="0">
                <a:solidFill>
                  <a:prstClr val="black"/>
                </a:solidFill>
              </a:rPr>
              <a:pPr defTabSz="914377"/>
              <a:t>5/10/2023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lIns="34267" tIns="17134" rIns="34267" bIns="17134"/>
          <a:lstStyle/>
          <a:p>
            <a:pPr defTabSz="914377"/>
            <a:fld id="{E56A0A80-8336-46B1-B89F-89FB7E7362A5}" type="slidenum">
              <a:rPr lang="en-US" sz="1800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8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7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/>
        </p:nvGrpSpPr>
        <p:grpSpPr>
          <a:xfrm>
            <a:off x="-12037" y="52167"/>
            <a:ext cx="9156037" cy="542776"/>
            <a:chOff x="22986" y="76200"/>
            <a:chExt cx="21191538" cy="1447402"/>
          </a:xfrm>
        </p:grpSpPr>
        <p:grpSp>
          <p:nvGrpSpPr>
            <p:cNvPr id="59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6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4" name="Picture 5"/>
              <p:cNvPicPr>
                <a:picLocks noChangeAspect="1" noChangeArrowheads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67" name="Picture 10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11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" name="TextBox 59"/>
            <p:cNvSpPr txBox="1"/>
            <p:nvPr userDrawn="1"/>
          </p:nvSpPr>
          <p:spPr>
            <a:xfrm>
              <a:off x="1754552" y="280781"/>
              <a:ext cx="1237962" cy="1231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</a:p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2943215" y="292496"/>
              <a:ext cx="1414303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</a:p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</a:p>
          </p:txBody>
        </p:sp>
        <p:sp>
          <p:nvSpPr>
            <p:cNvPr id="62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357874" y="434352"/>
              <a:ext cx="12485922" cy="97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hu Van An" panose="02020603050405020304" pitchFamily="18" charset="0"/>
                  <a:ea typeface="Tahoma" panose="020B0604030504040204" pitchFamily="34" charset="0"/>
                  <a:cs typeface="Chu Van An" panose="02020603050405020304" pitchFamily="18" charset="0"/>
                </a:rPr>
                <a:t>HAI MẶT PHẲNG VUÔNG GÓC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u Van An" panose="02020603050405020304" pitchFamily="18" charset="0"/>
                <a:ea typeface="Tahoma" panose="020B0604030504040204" pitchFamily="34" charset="0"/>
                <a:cs typeface="Chu Van An" panose="02020603050405020304" pitchFamily="18" charset="0"/>
              </a:endParaRPr>
            </a:p>
          </p:txBody>
        </p:sp>
      </p:grpSp>
      <p:pic>
        <p:nvPicPr>
          <p:cNvPr id="36" name="Picture 13">
            <a:extLst>
              <a:ext uri="{FF2B5EF4-FFF2-40B4-BE49-F238E27FC236}">
                <a16:creationId xmlns:a16="http://schemas.microsoft.com/office/drawing/2014/main" id="{53610588-D29C-4BDD-944B-58EA29FF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60" y="151210"/>
            <a:ext cx="50031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3">
            <a:extLst>
              <a:ext uri="{FF2B5EF4-FFF2-40B4-BE49-F238E27FC236}">
                <a16:creationId xmlns:a16="http://schemas.microsoft.com/office/drawing/2014/main" id="{342E5128-443F-4DED-8D6F-2460CC79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84" y="149910"/>
            <a:ext cx="50031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115DE6FC-B4D7-4B4D-9CF6-98EF812D27E1}"/>
              </a:ext>
            </a:extLst>
          </p:cNvPr>
          <p:cNvSpPr txBox="1"/>
          <p:nvPr/>
        </p:nvSpPr>
        <p:spPr>
          <a:xfrm>
            <a:off x="1874946" y="200607"/>
            <a:ext cx="120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4</a:t>
            </a:r>
          </a:p>
        </p:txBody>
      </p:sp>
      <p:pic>
        <p:nvPicPr>
          <p:cNvPr id="107" name="Picture 13">
            <a:extLst>
              <a:ext uri="{FF2B5EF4-FFF2-40B4-BE49-F238E27FC236}">
                <a16:creationId xmlns:a16="http://schemas.microsoft.com/office/drawing/2014/main" id="{1143CCD8-7658-4185-8C27-8391CFEE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40" y="140384"/>
            <a:ext cx="50031" cy="4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47168F-C027-4499-81C6-619AD6F4D10C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125" y="128885"/>
            <a:ext cx="534875" cy="4988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45" r:id="rId14"/>
  </p:sldLayoutIdLst>
  <p:txStyles>
    <p:titleStyle>
      <a:lvl1pPr algn="ctr" defTabSz="816439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65" indent="-306165" algn="l" defTabSz="81643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56" indent="-255138" algn="l" defTabSz="816439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548" indent="-204110" algn="l" defTabSz="8164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67" indent="-204110" algn="l" defTabSz="816439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986" indent="-204110" algn="l" defTabSz="816439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206" indent="-204110" algn="l" defTabSz="81643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425" indent="-204110" algn="l" defTabSz="81643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644" indent="-204110" algn="l" defTabSz="81643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863" indent="-204110" algn="l" defTabSz="81643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220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439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659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877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096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316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533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754" algn="l" defTabSz="8164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34290" tIns="17145" rIns="34290" bIns="1714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/>
        </p:nvGrpSpPr>
        <p:grpSpPr>
          <a:xfrm>
            <a:off x="29419" y="15088"/>
            <a:ext cx="9114581" cy="547908"/>
            <a:chOff x="22986" y="76200"/>
            <a:chExt cx="22706776" cy="1461089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38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39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5365" name="Picture 5"/>
              <p:cNvPicPr>
                <a:picLocks noChangeAspect="1" noChangeArrowheads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5370" name="Picture 10"/>
              <p:cNvPicPr>
                <a:picLocks noChangeAspect="1" noChangeArrowheads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11"/>
              <p:cNvPicPr>
                <a:picLocks noChangeAspect="1" noChangeArrowheads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3" name="Picture 13"/>
              <p:cNvPicPr>
                <a:picLocks noChangeAspect="1" noChangeArrowheads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TextBox 67"/>
            <p:cNvSpPr txBox="1"/>
            <p:nvPr userDrawn="1"/>
          </p:nvSpPr>
          <p:spPr>
            <a:xfrm>
              <a:off x="2027455" y="504499"/>
              <a:ext cx="185178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4343522" y="504499"/>
              <a:ext cx="176629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800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</a:t>
              </a:r>
              <a:r>
                <a:rPr lang="en-US" sz="1800" b="1" kern="0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DIỄN ĐÀN GIÁO VIÊN TOÁN</a:t>
              </a:r>
              <a:endParaRPr lang="vi-VN" sz="1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5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57" y="123655"/>
            <a:ext cx="63699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5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/>
          <p:cNvSpPr txBox="1"/>
          <p:nvPr/>
        </p:nvSpPr>
        <p:spPr>
          <a:xfrm>
            <a:off x="3315353" y="167252"/>
            <a:ext cx="4310415" cy="311613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PPT</a:t>
            </a:r>
            <a:r>
              <a:rPr lang="en-US" sz="1800" b="1" baseline="0" dirty="0">
                <a:solidFill>
                  <a:schemeClr val="bg1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TIVI - DIỄN</a:t>
            </a:r>
            <a:r>
              <a:rPr lang="en-US" sz="1800" b="1" baseline="0" dirty="0">
                <a:solidFill>
                  <a:schemeClr val="bg1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ĐÀN GIÁO VÊN TOÁN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ea typeface="AvantGarde-Demi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342142" y="219002"/>
            <a:ext cx="513262" cy="203892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baseline="0" dirty="0">
                <a:solidFill>
                  <a:schemeClr val="bg1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806180" y="85881"/>
            <a:ext cx="314490" cy="467425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0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1687"/>
              </a:lnSpc>
            </a:pPr>
            <a:r>
              <a:rPr lang="en-US" sz="18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1877134" y="186261"/>
            <a:ext cx="558146" cy="250058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THPT</a:t>
            </a:r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ea typeface="AvantGarde-Demi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366" y="0"/>
            <a:ext cx="9144547" cy="514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/>
        </p:nvGrpSpPr>
        <p:grpSpPr>
          <a:xfrm>
            <a:off x="-12037" y="52167"/>
            <a:ext cx="9144547" cy="547908"/>
            <a:chOff x="22986" y="76200"/>
            <a:chExt cx="22706776" cy="1461089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9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2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4" name="Picture 5"/>
              <p:cNvPicPr>
                <a:picLocks noChangeAspect="1" noChangeArrowheads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7" name="Picture 10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>
              <a:off x="2027455" y="504499"/>
              <a:ext cx="185178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343522" y="504499"/>
              <a:ext cx="176629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GIẢNG - DIỄN ĐÀN GIÁO VIÊN TOÁN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16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81624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0" indent="-306090" algn="l" defTabSz="8162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95" indent="-255076" algn="l" defTabSz="81624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02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21" indent="-204060" algn="l" defTabSz="81624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42" indent="-204060" algn="l" defTabSz="81624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63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8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05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2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1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4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6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8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03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2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4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65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" y="17476"/>
            <a:ext cx="8131402" cy="5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9"/>
          <p:cNvSpPr txBox="1"/>
          <p:nvPr/>
        </p:nvSpPr>
        <p:spPr>
          <a:xfrm>
            <a:off x="3315353" y="167252"/>
            <a:ext cx="4310415" cy="311613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PPT TIVI - DIỄN ĐÀN GIÁO VÊN TOÁN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342142" y="219002"/>
            <a:ext cx="513262" cy="203892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806180" y="85881"/>
            <a:ext cx="314490" cy="467425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0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1687"/>
              </a:lnSpc>
            </a:pPr>
            <a:r>
              <a:rPr lang="en-US" sz="18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1877134" y="186261"/>
            <a:ext cx="558146" cy="250058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THPT</a:t>
            </a: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ea typeface="AvantGarde-Demi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366" y="0"/>
            <a:ext cx="9144547" cy="514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8F39D-FD39-4E9A-B1BD-6585ABB566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29" y="97155"/>
            <a:ext cx="446307" cy="445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8E1A9-3E18-4F70-8732-3E72A25B755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88" y="68580"/>
            <a:ext cx="446787" cy="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defTabSz="81624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0" indent="-306090" algn="l" defTabSz="8162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95" indent="-255076" algn="l" defTabSz="81624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02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21" indent="-204060" algn="l" defTabSz="81624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42" indent="-204060" algn="l" defTabSz="81624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63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8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05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2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1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4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6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8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03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2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4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65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/>
          <p:cNvSpPr txBox="1"/>
          <p:nvPr/>
        </p:nvSpPr>
        <p:spPr>
          <a:xfrm>
            <a:off x="3315353" y="167252"/>
            <a:ext cx="4310415" cy="311613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PPT TIVI - DIỄN ĐÀN GIÁO VÊN TOÁN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342142" y="219002"/>
            <a:ext cx="513262" cy="203892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806180" y="85881"/>
            <a:ext cx="314490" cy="467425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0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1687"/>
              </a:lnSpc>
            </a:pPr>
            <a:r>
              <a:rPr lang="en-US" sz="18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1877134" y="186261"/>
            <a:ext cx="558146" cy="250058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THPT</a:t>
            </a: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ea typeface="AvantGarde-Demi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366" y="0"/>
            <a:ext cx="9144547" cy="514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/>
        </p:nvGrpSpPr>
        <p:grpSpPr>
          <a:xfrm>
            <a:off x="-12037" y="52167"/>
            <a:ext cx="9070312" cy="547908"/>
            <a:chOff x="22986" y="76200"/>
            <a:chExt cx="24187499" cy="14610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C8E1A9-3E18-4F70-8732-3E72A25B7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9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2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4" name="Picture 5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7" name="Picture 10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/>
              <p:cNvPicPr>
                <a:picLocks noChangeAspect="1" noChangeArrowheads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>
              <a:off x="2027455" y="504499"/>
              <a:ext cx="185178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343522" y="504499"/>
              <a:ext cx="176629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- DIỄN ĐÀN GIÁO VIÊN TOÁN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81624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0" indent="-306090" algn="l" defTabSz="8162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95" indent="-255076" algn="l" defTabSz="81624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02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21" indent="-204060" algn="l" defTabSz="81624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42" indent="-204060" algn="l" defTabSz="81624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63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8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05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2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1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4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6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8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03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2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4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65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/>
          <p:cNvSpPr txBox="1"/>
          <p:nvPr/>
        </p:nvSpPr>
        <p:spPr>
          <a:xfrm>
            <a:off x="3315353" y="167252"/>
            <a:ext cx="4310415" cy="311613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PPT TIVI - DIỄN ĐÀN GIÁO VÊN TOÁN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342142" y="219002"/>
            <a:ext cx="513262" cy="203892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806180" y="85881"/>
            <a:ext cx="314490" cy="467425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0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1687"/>
              </a:lnSpc>
            </a:pPr>
            <a:r>
              <a:rPr lang="en-US" sz="18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1877134" y="186261"/>
            <a:ext cx="558146" cy="250058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THPT</a:t>
            </a: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ea typeface="AvantGarde-Demi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366" y="0"/>
            <a:ext cx="9144547" cy="514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/>
        </p:nvGrpSpPr>
        <p:grpSpPr>
          <a:xfrm>
            <a:off x="-12037" y="52167"/>
            <a:ext cx="9070312" cy="547908"/>
            <a:chOff x="22986" y="76200"/>
            <a:chExt cx="24187499" cy="14610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C8E1A9-3E18-4F70-8732-3E72A25B7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9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2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4" name="Picture 5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7" name="Picture 10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/>
              <p:cNvPicPr>
                <a:picLocks noChangeAspect="1" noChangeArrowheads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>
              <a:off x="2027455" y="504499"/>
              <a:ext cx="185178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343522" y="504499"/>
              <a:ext cx="176629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- DIỄN ĐÀN GIÁO VIÊN TOÁN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39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81624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0" indent="-306090" algn="l" defTabSz="8162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95" indent="-255076" algn="l" defTabSz="81624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02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21" indent="-204060" algn="l" defTabSz="81624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42" indent="-204060" algn="l" defTabSz="81624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63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8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05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2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1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4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6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8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03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2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4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65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/>
          <p:cNvSpPr txBox="1"/>
          <p:nvPr/>
        </p:nvSpPr>
        <p:spPr>
          <a:xfrm>
            <a:off x="3315353" y="167252"/>
            <a:ext cx="4310415" cy="311613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PPT TIVI - DIỄN ĐÀN GIÁO VÊN TOÁN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342142" y="219002"/>
            <a:ext cx="513262" cy="203892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806180" y="85881"/>
            <a:ext cx="314490" cy="467425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0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1687"/>
              </a:lnSpc>
            </a:pPr>
            <a:r>
              <a:rPr lang="en-US" sz="1800" dirty="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1877134" y="186261"/>
            <a:ext cx="558146" cy="250058"/>
          </a:xfrm>
          <a:prstGeom prst="rect">
            <a:avLst/>
          </a:prstGeom>
          <a:noFill/>
        </p:spPr>
        <p:txBody>
          <a:bodyPr wrap="none" lIns="34280" tIns="17140" rIns="34280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ea typeface="AvantGarde-Demi" pitchFamily="18" charset="0"/>
                <a:cs typeface="Times New Roman" panose="02020603050405020304" pitchFamily="18" charset="0"/>
              </a:rPr>
              <a:t>THPT</a:t>
            </a: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ea typeface="AvantGarde-Demi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366" y="0"/>
            <a:ext cx="9144547" cy="514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FC2D9-5570-4856-B754-D51585130521}"/>
              </a:ext>
            </a:extLst>
          </p:cNvPr>
          <p:cNvGrpSpPr/>
          <p:nvPr/>
        </p:nvGrpSpPr>
        <p:grpSpPr>
          <a:xfrm>
            <a:off x="-12037" y="52167"/>
            <a:ext cx="9070312" cy="547908"/>
            <a:chOff x="22986" y="76200"/>
            <a:chExt cx="24187499" cy="14610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C8E1A9-3E18-4F70-8732-3E72A25B7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9" name="Group 4"/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2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4" name="Picture 5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reeform 6"/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eform 9"/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7" name="Picture 10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/>
              <p:cNvPicPr>
                <a:picLocks noChangeAspect="1" noChangeArrowheads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Freeform 14"/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7"/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Freeform 18"/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19"/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20"/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21"/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23"/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Rectangle 25"/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26"/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Rectangle 29"/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Rectangle 30"/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31"/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Rectangle 32"/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>
              <a:off x="2027455" y="504499"/>
              <a:ext cx="185178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343522" y="504499"/>
              <a:ext cx="1766299" cy="820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84F4051B-2BBE-412A-BD7D-D20EFA046DC9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- DIỄN ĐÀN GIÁO VIÊN TOÁN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85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defTabSz="81624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0" indent="-306090" algn="l" defTabSz="8162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95" indent="-255076" algn="l" defTabSz="81624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02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21" indent="-204060" algn="l" defTabSz="81624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42" indent="-204060" algn="l" defTabSz="81624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63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8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05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24" indent="-204060" algn="l" defTabSz="81624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1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4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6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82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03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2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44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65" algn="l" defTabSz="81624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0.png"/><Relationship Id="rId10" Type="http://schemas.openxmlformats.org/officeDocument/2006/relationships/image" Target="../media/image27.png"/><Relationship Id="rId4" Type="http://schemas.openxmlformats.org/officeDocument/2006/relationships/image" Target="../media/image260.png"/><Relationship Id="rId9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1.png"/><Relationship Id="rId3" Type="http://schemas.openxmlformats.org/officeDocument/2006/relationships/image" Target="../media/image85.png"/><Relationship Id="rId7" Type="http://schemas.openxmlformats.org/officeDocument/2006/relationships/image" Target="../media/image340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99.png"/><Relationship Id="rId10" Type="http://schemas.openxmlformats.org/officeDocument/2006/relationships/image" Target="../media/image98.png"/><Relationship Id="rId9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8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10" Type="http://schemas.openxmlformats.org/officeDocument/2006/relationships/image" Target="../media/image107.png"/><Relationship Id="rId4" Type="http://schemas.openxmlformats.org/officeDocument/2006/relationships/image" Target="../media/image89.png"/><Relationship Id="rId9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../media/image830.pn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0.png"/><Relationship Id="rId11" Type="http://schemas.openxmlformats.org/officeDocument/2006/relationships/image" Target="../media/image91.png"/><Relationship Id="rId5" Type="http://schemas.openxmlformats.org/officeDocument/2006/relationships/image" Target="../media/image850.png"/><Relationship Id="rId10" Type="http://schemas.openxmlformats.org/officeDocument/2006/relationships/image" Target="../media/image900.png"/><Relationship Id="rId4" Type="http://schemas.openxmlformats.org/officeDocument/2006/relationships/image" Target="../media/image840.png"/><Relationship Id="rId9" Type="http://schemas.openxmlformats.org/officeDocument/2006/relationships/image" Target="../media/image8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7" Type="http://schemas.openxmlformats.org/officeDocument/2006/relationships/image" Target="../media/image1280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177765" y="1988670"/>
            <a:ext cx="6957274" cy="2869080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9" tIns="17139" rIns="34279" bIns="17139"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Group 60"/>
          <p:cNvGrpSpPr/>
          <p:nvPr/>
        </p:nvGrpSpPr>
        <p:grpSpPr>
          <a:xfrm>
            <a:off x="1050700" y="2281860"/>
            <a:ext cx="4511738" cy="382495"/>
            <a:chOff x="7459666" y="7086600"/>
            <a:chExt cx="11493782" cy="1020104"/>
          </a:xfrm>
        </p:grpSpPr>
        <p:sp>
          <p:nvSpPr>
            <p:cNvPr id="57" name="Rectangle 56"/>
            <p:cNvSpPr/>
            <p:nvPr/>
          </p:nvSpPr>
          <p:spPr>
            <a:xfrm>
              <a:off x="10364618" y="7121705"/>
              <a:ext cx="8588830" cy="984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1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 GIỮA HAI MẶT PHẲNG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66" y="7086600"/>
              <a:ext cx="2867286" cy="962842"/>
              <a:chOff x="7459669" y="7543800"/>
              <a:chExt cx="2843616" cy="962842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6" y="7562685"/>
                <a:ext cx="2834099" cy="943957"/>
                <a:chOff x="7469186" y="7562685"/>
                <a:chExt cx="2834099" cy="943957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8057447" y="7096865"/>
                  <a:ext cx="731520" cy="1908042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538023" y="7562685"/>
                  <a:ext cx="2765262" cy="9439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28" name="Group 60">
            <a:extLst>
              <a:ext uri="{FF2B5EF4-FFF2-40B4-BE49-F238E27FC236}">
                <a16:creationId xmlns:a16="http://schemas.microsoft.com/office/drawing/2014/main" id="{869B24C2-7355-426F-B4A6-F10068BE7AF1}"/>
              </a:ext>
            </a:extLst>
          </p:cNvPr>
          <p:cNvGrpSpPr/>
          <p:nvPr/>
        </p:nvGrpSpPr>
        <p:grpSpPr>
          <a:xfrm>
            <a:off x="990504" y="2924643"/>
            <a:ext cx="6287348" cy="376396"/>
            <a:chOff x="7363283" y="7086600"/>
            <a:chExt cx="10067245" cy="100384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DFB70A-97CC-4BAE-9D39-817A8207D0B1}"/>
                </a:ext>
              </a:extLst>
            </p:cNvPr>
            <p:cNvSpPr/>
            <p:nvPr/>
          </p:nvSpPr>
          <p:spPr>
            <a:xfrm>
              <a:off x="9384837" y="7105440"/>
              <a:ext cx="8045691" cy="985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1800" b="1" spc="-150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 MẶT PHẲNG VUÔNG GÓC</a:t>
              </a:r>
            </a:p>
          </p:txBody>
        </p:sp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640CD524-07F1-4EBA-B47D-211C7166A512}"/>
                </a:ext>
              </a:extLst>
            </p:cNvPr>
            <p:cNvGrpSpPr/>
            <p:nvPr/>
          </p:nvGrpSpPr>
          <p:grpSpPr>
            <a:xfrm>
              <a:off x="7363283" y="7086600"/>
              <a:ext cx="1456203" cy="960485"/>
              <a:chOff x="7364078" y="7543800"/>
              <a:chExt cx="1444182" cy="960485"/>
            </a:xfrm>
          </p:grpSpPr>
          <p:sp>
            <p:nvSpPr>
              <p:cNvPr id="31" name="Isosceles Triangle 44">
                <a:extLst>
                  <a:ext uri="{FF2B5EF4-FFF2-40B4-BE49-F238E27FC236}">
                    <a16:creationId xmlns:a16="http://schemas.microsoft.com/office/drawing/2014/main" id="{A155B162-FED3-4275-9C1F-A5035C88EB03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2" name="Group 28">
                <a:extLst>
                  <a:ext uri="{FF2B5EF4-FFF2-40B4-BE49-F238E27FC236}">
                    <a16:creationId xmlns:a16="http://schemas.microsoft.com/office/drawing/2014/main" id="{BD6AD6A4-87FB-415F-A784-9B1A27102D1C}"/>
                  </a:ext>
                </a:extLst>
              </p:cNvPr>
              <p:cNvGrpSpPr/>
              <p:nvPr/>
            </p:nvGrpSpPr>
            <p:grpSpPr>
              <a:xfrm>
                <a:off x="7364078" y="7560328"/>
                <a:ext cx="1444182" cy="943957"/>
                <a:chOff x="7364078" y="7560328"/>
                <a:chExt cx="1444182" cy="943957"/>
              </a:xfrm>
            </p:grpSpPr>
            <p:sp>
              <p:nvSpPr>
                <p:cNvPr id="33" name="Round Same Side Corner Rectangle 60">
                  <a:extLst>
                    <a:ext uri="{FF2B5EF4-FFF2-40B4-BE49-F238E27FC236}">
                      <a16:creationId xmlns:a16="http://schemas.microsoft.com/office/drawing/2014/main" id="{E011AA37-7A00-48E2-99C2-FE5E75B94B49}"/>
                    </a:ext>
                  </a:extLst>
                </p:cNvPr>
                <p:cNvSpPr/>
                <p:nvPr/>
              </p:nvSpPr>
              <p:spPr>
                <a:xfrm rot="5400000">
                  <a:off x="7720409" y="7332865"/>
                  <a:ext cx="731519" cy="1444182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8F97280-1369-43B4-8CB7-787A7E19C756}"/>
                    </a:ext>
                  </a:extLst>
                </p:cNvPr>
                <p:cNvSpPr txBox="1"/>
                <p:nvPr/>
              </p:nvSpPr>
              <p:spPr>
                <a:xfrm>
                  <a:off x="7393388" y="7560328"/>
                  <a:ext cx="1325517" cy="9439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35" name="Group 60">
            <a:extLst>
              <a:ext uri="{FF2B5EF4-FFF2-40B4-BE49-F238E27FC236}">
                <a16:creationId xmlns:a16="http://schemas.microsoft.com/office/drawing/2014/main" id="{DC8A10FF-C20E-4D2F-A24A-5F0F7876ECF5}"/>
              </a:ext>
            </a:extLst>
          </p:cNvPr>
          <p:cNvGrpSpPr/>
          <p:nvPr/>
        </p:nvGrpSpPr>
        <p:grpSpPr>
          <a:xfrm>
            <a:off x="971950" y="3580040"/>
            <a:ext cx="6720863" cy="646331"/>
            <a:chOff x="7139960" y="7018883"/>
            <a:chExt cx="17121577" cy="172375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4B28E72-D6EE-4B3B-9EF0-FC04BC90BF79}"/>
                </a:ext>
              </a:extLst>
            </p:cNvPr>
            <p:cNvSpPr/>
            <p:nvPr/>
          </p:nvSpPr>
          <p:spPr>
            <a:xfrm>
              <a:off x="9861623" y="7018883"/>
              <a:ext cx="14399914" cy="17237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LĂNG TRỤ ĐỨNG, HÌNH HỘP CHỮ NHẬT,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LẬP PHƯƠNG</a:t>
              </a:r>
            </a:p>
          </p:txBody>
        </p:sp>
        <p:grpSp>
          <p:nvGrpSpPr>
            <p:cNvPr id="37" name="Group 26">
              <a:extLst>
                <a:ext uri="{FF2B5EF4-FFF2-40B4-BE49-F238E27FC236}">
                  <a16:creationId xmlns:a16="http://schemas.microsoft.com/office/drawing/2014/main" id="{E237DF55-06C1-4616-80A1-2916C2F53D36}"/>
                </a:ext>
              </a:extLst>
            </p:cNvPr>
            <p:cNvGrpSpPr/>
            <p:nvPr/>
          </p:nvGrpSpPr>
          <p:grpSpPr>
            <a:xfrm>
              <a:off x="7139960" y="7086600"/>
              <a:ext cx="2788278" cy="953509"/>
              <a:chOff x="7142601" y="7543800"/>
              <a:chExt cx="2765260" cy="953509"/>
            </a:xfrm>
          </p:grpSpPr>
          <p:sp>
            <p:nvSpPr>
              <p:cNvPr id="38" name="Isosceles Triangle 44">
                <a:extLst>
                  <a:ext uri="{FF2B5EF4-FFF2-40B4-BE49-F238E27FC236}">
                    <a16:creationId xmlns:a16="http://schemas.microsoft.com/office/drawing/2014/main" id="{8D5574AC-00C7-4866-BF88-0795E3CB5714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9" name="Group 28">
                <a:extLst>
                  <a:ext uri="{FF2B5EF4-FFF2-40B4-BE49-F238E27FC236}">
                    <a16:creationId xmlns:a16="http://schemas.microsoft.com/office/drawing/2014/main" id="{9A2E163A-300C-400C-953E-7CC1F1CD55CE}"/>
                  </a:ext>
                </a:extLst>
              </p:cNvPr>
              <p:cNvGrpSpPr/>
              <p:nvPr/>
            </p:nvGrpSpPr>
            <p:grpSpPr>
              <a:xfrm>
                <a:off x="7142601" y="7553349"/>
                <a:ext cx="2765260" cy="943960"/>
                <a:chOff x="7142601" y="7553349"/>
                <a:chExt cx="2765260" cy="943960"/>
              </a:xfrm>
            </p:grpSpPr>
            <p:sp>
              <p:nvSpPr>
                <p:cNvPr id="40" name="Round Same Side Corner Rectangle 60">
                  <a:extLst>
                    <a:ext uri="{FF2B5EF4-FFF2-40B4-BE49-F238E27FC236}">
                      <a16:creationId xmlns:a16="http://schemas.microsoft.com/office/drawing/2014/main" id="{CB67101D-EB11-4C21-BC54-9F217B375847}"/>
                    </a:ext>
                  </a:extLst>
                </p:cNvPr>
                <p:cNvSpPr/>
                <p:nvPr/>
              </p:nvSpPr>
              <p:spPr>
                <a:xfrm rot="5400000">
                  <a:off x="8057456" y="7096882"/>
                  <a:ext cx="731523" cy="1908045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BBB1A90-4996-489C-8F57-55FED7846205}"/>
                    </a:ext>
                  </a:extLst>
                </p:cNvPr>
                <p:cNvSpPr txBox="1"/>
                <p:nvPr/>
              </p:nvSpPr>
              <p:spPr>
                <a:xfrm>
                  <a:off x="7142601" y="7553349"/>
                  <a:ext cx="2765260" cy="9439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E4365C6-F3C8-40EA-8864-D6251E756ECB}"/>
              </a:ext>
            </a:extLst>
          </p:cNvPr>
          <p:cNvSpPr txBox="1"/>
          <p:nvPr/>
        </p:nvSpPr>
        <p:spPr>
          <a:xfrm>
            <a:off x="1977155" y="1862976"/>
            <a:ext cx="5663708" cy="329565"/>
          </a:xfrm>
          <a:prstGeom prst="rect">
            <a:avLst/>
          </a:prstGeom>
          <a:solidFill>
            <a:schemeClr val="bg1"/>
          </a:solidFill>
        </p:spPr>
        <p:txBody>
          <a:bodyPr wrap="none" lIns="34279" tIns="17139" rIns="34279" bIns="17139" rtlCol="0">
            <a:spAutoFit/>
          </a:bodyPr>
          <a:lstStyle/>
          <a:p>
            <a:pPr algn="ctr">
              <a:lnSpc>
                <a:spcPts val="2250"/>
              </a:lnSpc>
              <a:spcBef>
                <a:spcPts val="675"/>
              </a:spcBef>
            </a:pPr>
            <a:r>
              <a:rPr lang="en-US" sz="24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4. HAI MẶT PHẲNG VUÔNG GÓC</a:t>
            </a:r>
            <a:endParaRPr lang="en-US" sz="2400" b="1" dirty="0">
              <a:solidFill>
                <a:srgbClr val="145F8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37400" y="1028291"/>
            <a:ext cx="9150186" cy="4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4277" tIns="17139" rIns="34277" bIns="17139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III. </a:t>
            </a:r>
            <a:r>
              <a:rPr lang="en-US" sz="2400" b="1" dirty="0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HỆ VUÔNG GÓC TRONG KHÔNG GIAN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0" name="Group 60">
            <a:extLst>
              <a:ext uri="{FF2B5EF4-FFF2-40B4-BE49-F238E27FC236}">
                <a16:creationId xmlns:a16="http://schemas.microsoft.com/office/drawing/2014/main" id="{DC8A10FF-C20E-4D2F-A24A-5F0F7876ECF5}"/>
              </a:ext>
            </a:extLst>
          </p:cNvPr>
          <p:cNvGrpSpPr/>
          <p:nvPr/>
        </p:nvGrpSpPr>
        <p:grpSpPr>
          <a:xfrm>
            <a:off x="1008961" y="4353118"/>
            <a:ext cx="4965294" cy="415197"/>
            <a:chOff x="7266722" y="7086600"/>
            <a:chExt cx="12649219" cy="1107321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4B28E72-D6EE-4B3B-9EF0-FC04BC90BF79}"/>
                </a:ext>
              </a:extLst>
            </p:cNvPr>
            <p:cNvSpPr/>
            <p:nvPr/>
          </p:nvSpPr>
          <p:spPr>
            <a:xfrm>
              <a:off x="9542542" y="7208921"/>
              <a:ext cx="10373399" cy="985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1800" b="1" spc="-150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CHÓP CỤT, HÌNH CHÓP CỤT ĐỀU</a:t>
              </a:r>
            </a:p>
          </p:txBody>
        </p:sp>
        <p:grpSp>
          <p:nvGrpSpPr>
            <p:cNvPr id="132" name="Group 26">
              <a:extLst>
                <a:ext uri="{FF2B5EF4-FFF2-40B4-BE49-F238E27FC236}">
                  <a16:creationId xmlns:a16="http://schemas.microsoft.com/office/drawing/2014/main" id="{E237DF55-06C1-4616-80A1-2916C2F53D36}"/>
                </a:ext>
              </a:extLst>
            </p:cNvPr>
            <p:cNvGrpSpPr/>
            <p:nvPr/>
          </p:nvGrpSpPr>
          <p:grpSpPr>
            <a:xfrm>
              <a:off x="7266722" y="7086600"/>
              <a:ext cx="2788278" cy="975885"/>
              <a:chOff x="7268317" y="7543800"/>
              <a:chExt cx="2765260" cy="975885"/>
            </a:xfrm>
          </p:grpSpPr>
          <p:sp>
            <p:nvSpPr>
              <p:cNvPr id="133" name="Isosceles Triangle 44">
                <a:extLst>
                  <a:ext uri="{FF2B5EF4-FFF2-40B4-BE49-F238E27FC236}">
                    <a16:creationId xmlns:a16="http://schemas.microsoft.com/office/drawing/2014/main" id="{8D5574AC-00C7-4866-BF88-0795E3CB5714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4" name="Group 28">
                <a:extLst>
                  <a:ext uri="{FF2B5EF4-FFF2-40B4-BE49-F238E27FC236}">
                    <a16:creationId xmlns:a16="http://schemas.microsoft.com/office/drawing/2014/main" id="{9A2E163A-300C-400C-953E-7CC1F1CD55CE}"/>
                  </a:ext>
                </a:extLst>
              </p:cNvPr>
              <p:cNvGrpSpPr/>
              <p:nvPr/>
            </p:nvGrpSpPr>
            <p:grpSpPr>
              <a:xfrm>
                <a:off x="7268317" y="7575727"/>
                <a:ext cx="2765260" cy="943958"/>
                <a:chOff x="7268317" y="7575727"/>
                <a:chExt cx="2765260" cy="943958"/>
              </a:xfrm>
            </p:grpSpPr>
            <p:sp>
              <p:nvSpPr>
                <p:cNvPr id="135" name="Round Same Side Corner Rectangle 60">
                  <a:extLst>
                    <a:ext uri="{FF2B5EF4-FFF2-40B4-BE49-F238E27FC236}">
                      <a16:creationId xmlns:a16="http://schemas.microsoft.com/office/drawing/2014/main" id="{CB67101D-EB11-4C21-BC54-9F217B375847}"/>
                    </a:ext>
                  </a:extLst>
                </p:cNvPr>
                <p:cNvSpPr/>
                <p:nvPr/>
              </p:nvSpPr>
              <p:spPr>
                <a:xfrm rot="5400000">
                  <a:off x="8057456" y="7096882"/>
                  <a:ext cx="731523" cy="1908045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1BBB1A90-4996-489C-8F57-55FED7846205}"/>
                    </a:ext>
                  </a:extLst>
                </p:cNvPr>
                <p:cNvSpPr txBox="1"/>
                <p:nvPr/>
              </p:nvSpPr>
              <p:spPr>
                <a:xfrm>
                  <a:off x="7268317" y="7575727"/>
                  <a:ext cx="2765260" cy="943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IV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662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1" grpId="0" animBg="1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58" y="598174"/>
            <a:ext cx="4980542" cy="544424"/>
            <a:chOff x="-274638" y="1922273"/>
            <a:chExt cx="11194651" cy="1886772"/>
          </a:xfrm>
        </p:grpSpPr>
        <p:sp>
          <p:nvSpPr>
            <p:cNvPr id="3" name="Rounded Rectangle 2"/>
            <p:cNvSpPr/>
            <p:nvPr/>
          </p:nvSpPr>
          <p:spPr>
            <a:xfrm>
              <a:off x="-274638" y="1922273"/>
              <a:ext cx="2362201" cy="1399054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1170" y="2044468"/>
              <a:ext cx="757609" cy="902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3" y="2085501"/>
              <a:ext cx="8832450" cy="172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25"/>
                </a:spcBef>
                <a:defRPr/>
              </a:pPr>
              <a:r>
                <a:rPr lang="en-US" sz="1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 G</a:t>
              </a:r>
              <a:r>
                <a:rPr lang="vi-VN" sz="1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sz="1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ỮA HAI MẶT PHẲNG</a:t>
              </a:r>
            </a:p>
          </p:txBody>
        </p:sp>
      </p:grp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8950"/>
            <a:ext cx="2163763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28906" y="1534215"/>
            <a:ext cx="6342981" cy="2989469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422" y="1885949"/>
            <a:ext cx="5840061" cy="710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phẳng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song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hoặc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trùng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ts val="450"/>
              </a:spcBef>
            </a:pP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bao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nhiêu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đô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̣</a:t>
            </a:r>
            <a:endParaRPr lang="vi-V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3349901"/>
            <a:ext cx="6267087" cy="745076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phẳng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song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hoặc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trùng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ts val="450"/>
              </a:spcBef>
            </a:pP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0</a:t>
            </a:r>
            <a:r>
              <a:rPr lang="en-US" sz="1800" b="1" i="1" baseline="300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endParaRPr lang="en-US" sz="1800" b="1" i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76358"/>
            <a:ext cx="2057400" cy="155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data:image/png;base64,%20iVBORw0KGgoAAAANSUhEUgAAAH4AAAAyCAMAAACtZ5+tAAAAAXNSR0IArs4c6QAAAARnQU1BAACxjwv8YQUAAAGVUExURQAAAN9gIN9gIN9gINdgINlZINheIdpaINtbINtcINxcHNlcHdldHdpdHdpbHdpeHttbHttbHttcHttbHttdHttcHttdHtldHtxdHttcHdxdHtxcH9xcH9xcH9tcH9tcH9tbHttcHdpbHttcH9tcHttcHttcHttdHtpcHttcH9pdHttdHttdH9lcHdxcHttdHtxbHtxdHtxcHttcH9tcHtxcHttcHttcH9tdHdtcHdxdHtpbHtxcHttcHtpbHttcHttcHtpcHttdHtpbHdtcHtxdHdpcHttbHttcHttcH9tdHtxcHtxhJd1lK91mLN1mLd9vOd9wOeBwOuByPOF2QeF5RuJ7SOOBUeOFVuSDU+aLX+aPZeeQZeeUauiWbumbdemcdumeeumgfOukgeyri+2uj++yle+zlvC5n/HAqPLErvPGsPPHsfTMuPXRwPbVxfbWx/fYyffYyvfazPfbzfje0vjf1Pnk2fnl2vrm3fro3/vs5Pvv6fzy7f318f339P759/76+P77+v78+//+/f/+/v///5Nu7JsAAABGdFJOUwAIEBggKC4wOEBIUFhgaG9weICGh4iPkpecn6evtbe/xsfJzc7P09TV1dfX19nb3N/f4OHl5ufp6uvr7e7v8PH3+vr7/f3cnIs3AAAACXBIWXMAAA7DAAAOwwHHb6hkAAAHhElEQVRYR9VY+1siVRjmoqm7aEpmpsZkZTe70cWuFt0/t5qilgqKsrANI1krkwJB4jJ/d+/7nTPMsC4+++yGz9P7A3DOnJnv/n7fEBmNeCKZTDqpZHJu0u5cGKKJ5U0JkF6K2wsXgenlbSt3gMxS1F4cNxLG7tz+cavleV631ajmsF6/EAfMbFB28agNyQEOsyKb47d/MkXhe03P67R6VrSiXxRZsofGhoUMhbe9+jVqkQ97oJ+TTMweGw+ia5BZaHotWKpwu1Y2cSwyZw+OBXFGvep11PJ0KrnCVYC2yLI9OQ7E0nD3qdd0IXyFWR4T2beiFSKOOTkORNchves1IN2Z0p2ZYeshfk33xwLEvdj3mjDdd/GqyImVTHTH6fxZ8AwSDUmXtDvxjOStZEVd5EkHePz1F566+xYpIJZMOUvTdoFHzsHFW8mz/BXdEjn1vJOQg5F5x1ayQjPSx6vBM89BTClMFswqqmUNpCfMRgAYfw0iipIxcdedIeOR+MAH+kmswAET8+iJ57TDJXM0o+aqLtlyBfy5FonNrTghL4DsyDEiKbsxlREX7gigxlN6ue31q/hepYbErL3lLLYl3/dwdoYLJFeuhgf1CyJ3aVvZ9k2NYIkrsHDRrKfR8uoq1gKRv6LCTECa4MB7dQ3jRtk/paVzKKKRSkuh79WLNW9f5FnchjY2SOW0evrU5/VLiNKByrFokw2II7tR0xU0bIyuxwXNJ7hNExUi6nkwSdeVd0Uqfa8gW3oMsM53JU1en4X0IcZpI2CKMhY99qIWV3XPFMvAicNwJIuTWdnQlSbCvtfD+ZfExYWSiF4AEug02NlDSkWiyzg3ZPupLz3XxyrPqPyJjnCCkDSHqmUIcdUWATUeZaYcep28yMabUsIjkAN6AYiCcXdPvG5WtieRoS5zZABEzwKN2DuQBj5L4jaZEEU+5uatEPKgKDrVZV3CwUdeE4Y4YHOIh9rreoGY4njllj5GPsJITjk+2ru4YtIOshg6Xr0qlZaqdcJUmphEdl1ac1ILIUWQ6ggTHDrPVewNhIIphHyDreUKUs/opZhyVAJRCg0avQp3WHAfGQ5GJuELSRrC9vMgMx1UZEuLjIhmqG6fOZtORKbBa1JCuO+HnnqSpRvG1IJq4PrJDXT2eTcEK2h8D9+oprLuffo1PwPg6bJpnxa5zFCzMIh74FP3S/56Kw6GdUtIgRsJIw5Glt2OkQzF63DcAHA/jT/g7wKy9z2RH3te6weRpx9DHVXxPKRrKJtB2ojS/pHXxT3v4EjP++fXr0BsSHOcROj97mKQoIa+6f1G2ZR6QLNqvF//7/ulqSriJ8IBxUPi01p2Oq8xgMx1PBZaPqAnQRxh62PQ1je9V7P9xXe7gnxHtoFC6WdMj0Ad1ugXsMuxEld2MJJMGpJQ/AWy59ymx+Vt2cVvKBrqfBPIRktpdTvq7ZgvHy5rnlUAQIMCVhVTWCq4xJQIWDsyb1n7GHn8i/l9DR8t3gs5SEnDRgpKz7HFdKuGYnY+1K8QaAtGDgsXXj0SmISy06FI6/H3wKOm7Lw6I/C9Bq5GwmjRo7gXlBGEnpNWAc/qlfXZQz5XQGXqj5sguVZzqUxdvsVWHocRsobksIBHbS83ZYdcYYw+Z9b2shTLSqBG0DoYGZKQDt+Sk0aCaUFTacN34Gg0UmQDxwDGoSwVfAYexaCIssM2tP5bo1NRomerph/zsm1PwvXGmQzjSFBlthdNuS+wrmiakvkQSlQEfI9J0X8TgkHYgHLw6U+MDk6wVJg80AhRDBrFolaiNrERuKLZinFEXET0NxhvmXEXeQ8JJu9R4D6Pbqi+FY3AVXodKY/PNgOL86h6pWIFIo+tPKlkJFi3HXyzGX2jT23AvD52KKekZQnnWM5HV6GLXdrdUK/vq9sOYIhVNOjSOmyATk1juTkoHv7h1x80pF0w3GX8kmX8oYvfw8C4cDFshIo/64mCGk/WYgyKodBj1ELanht5U9stvoh4/c+YbNV8Gb/JZzCzm2UihIrJDDoV9cxV1dlldSpFQi8oumJPokgeubJz/fonvDQayjon/NjbUd8rmIv0smYC6sLvd8g8DSdVA6PgIhsGLHxNL0DRAeNO+//inGGaIVB7oFu0LEsgYK+oX7w+FAsVE9rKCWMFS4+QbKY9sOYf1uPwgs+4GKnRTvj3yQ0seyMOIKF3jIMvIt2qh9W9NsvuPlRBxzstdChtMLpOoH0VwSJVr8cnyy70PULgF1KS7bFA/bKLYrbC2IkHqIxbwFqM/wNYbMU4RwCFA5R0kM3+SEE8yElKscSoKPwCRY4a1xg1R8OWxTbrdZ4NSpGITJg3KSI8cs4sp7fW9K0qHZvkIIFbEe+oGYoGfA/KMV2WfPgQ3yFH4dHnXn4iOWtfLidmYrOOs0jejiYWneQyJK2fmTjjC2urc7xjJumszJvLl5ec5GAi4wBqpDMdE3bzdjA9Yto/H5j+UQkE8ui2nnBHwDRuSyovmVt8bf8PEUfmcsrpoVcHTHRxQOpLjhP4RfxteRPM2rJMnf3T40IQX3Qym6t3kvX/T0Qi/wKJk4qgdTCasQAAAABJRU5ErkJggg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4" descr="data:image/png;base64,%20iVBORw0KGgoAAAANSUhEUgAAAH4AAAAyCAMAAACtZ5+tAAAAAXNSR0IArs4c6QAAAARnQU1BAACxjwv8YQUAAAGVUExURQAAAN9gIN9gIN9gINdgINlZINheIdpaINtbINtcINxcHNlcHdldHdpdHdpbHdpeHttbHttbHttcHttbHttdHttcHttdHtldHtxdHttcHdxdHtxcH9xcH9xcH9tcH9tcH9tbHttcHdpbHttcH9tcHttcHttcHttdHtpcHttcH9pdHttdHttdH9lcHdxcHttdHtxbHtxdHtxcHttcH9tcHtxcHttcHttcH9tdHdtcHdxdHtpbHtxcHttcHtpbHttcHttcHtpcHttdHtpbHdtcHtxdHdpcHttbHttcHttcH9tdHtxcHtxhJd1lK91mLN1mLd9vOd9wOeBwOuByPOF2QeF5RuJ7SOOBUeOFVuSDU+aLX+aPZeeQZeeUauiWbumbdemcdumeeumgfOukgeyri+2uj++yle+zlvC5n/HAqPLErvPGsPPHsfTMuPXRwPbVxfbWx/fYyffYyvfazPfbzfje0vjf1Pnk2fnl2vrm3fro3/vs5Pvv6fzy7f318f339P759/76+P77+v78+//+/f/+/v///5Nu7JsAAABGdFJOUwAIEBggKC4wOEBIUFhgaG9weICGh4iPkpecn6evtbe/xsfJzc7P09TV1dfX19nb3N/f4OHl5ufp6uvr7e7v8PH3+vr7/f3cnIs3AAAACXBIWXMAAA7DAAAOwwHHb6hkAAAHhElEQVRYR9VY+1siVRjmoqm7aEpmpsZkZTe70cWuFt0/t5qilgqKsrANI1krkwJB4jJ/d+/7nTPMsC4+++yGz9P7A3DOnJnv/n7fEBmNeCKZTDqpZHJu0u5cGKKJ5U0JkF6K2wsXgenlbSt3gMxS1F4cNxLG7tz+cavleV631ajmsF6/EAfMbFB28agNyQEOsyKb47d/MkXhe03P67R6VrSiXxRZsofGhoUMhbe9+jVqkQ97oJ+TTMweGw+ia5BZaHotWKpwu1Y2cSwyZw+OBXFGvep11PJ0KrnCVYC2yLI9OQ7E0nD3qdd0IXyFWR4T2beiFSKOOTkORNchves1IN2Z0p2ZYeshfk33xwLEvdj3mjDdd/GqyImVTHTH6fxZ8AwSDUmXtDvxjOStZEVd5EkHePz1F566+xYpIJZMOUvTdoFHzsHFW8mz/BXdEjn1vJOQg5F5x1ayQjPSx6vBM89BTClMFswqqmUNpCfMRgAYfw0iipIxcdedIeOR+MAH+kmswAET8+iJ57TDJXM0o+aqLtlyBfy5FonNrTghL4DsyDEiKbsxlREX7gigxlN6ue31q/hepYbErL3lLLYl3/dwdoYLJFeuhgf1CyJ3aVvZ9k2NYIkrsHDRrKfR8uoq1gKRv6LCTECa4MB7dQ3jRtk/paVzKKKRSkuh79WLNW9f5FnchjY2SOW0evrU5/VLiNKByrFokw2II7tR0xU0bIyuxwXNJ7hNExUi6nkwSdeVd0Uqfa8gW3oMsM53JU1en4X0IcZpI2CKMhY99qIWV3XPFMvAicNwJIuTWdnQlSbCvtfD+ZfExYWSiF4AEug02NlDSkWiyzg3ZPupLz3XxyrPqPyJjnCCkDSHqmUIcdUWATUeZaYcep28yMabUsIjkAN6AYiCcXdPvG5WtieRoS5zZABEzwKN2DuQBj5L4jaZEEU+5uatEPKgKDrVZV3CwUdeE4Y4YHOIh9rreoGY4njllj5GPsJITjk+2ru4YtIOshg6Xr0qlZaqdcJUmphEdl1ac1ILIUWQ6ggTHDrPVewNhIIphHyDreUKUs/opZhyVAJRCg0avQp3WHAfGQ5GJuELSRrC9vMgMx1UZEuLjIhmqG6fOZtORKbBa1JCuO+HnnqSpRvG1IJq4PrJDXT2eTcEK2h8D9+oprLuffo1PwPg6bJpnxa5zFCzMIh74FP3S/56Kw6GdUtIgRsJIw5Glt2OkQzF63DcAHA/jT/g7wKy9z2RH3te6weRpx9DHVXxPKRrKJtB2ojS/pHXxT3v4EjP++fXr0BsSHOcROj97mKQoIa+6f1G2ZR6QLNqvF//7/ulqSriJ8IBxUPi01p2Oq8xgMx1PBZaPqAnQRxh62PQ1je9V7P9xXe7gnxHtoFC6WdMj0Ad1ugXsMuxEld2MJJMGpJQ/AWy59ymx+Vt2cVvKBrqfBPIRktpdTvq7ZgvHy5rnlUAQIMCVhVTWCq4xJQIWDsyb1n7GHn8i/l9DR8t3gs5SEnDRgpKz7HFdKuGYnY+1K8QaAtGDgsXXj0SmISy06FI6/H3wKOm7Lw6I/C9Bq5GwmjRo7gXlBGEnpNWAc/qlfXZQz5XQGXqj5sguVZzqUxdvsVWHocRsobksIBHbS83ZYdcYYw+Z9b2shTLSqBG0DoYGZKQDt+Sk0aCaUFTacN34Gg0UmQDxwDGoSwVfAYexaCIssM2tP5bo1NRomerph/zsm1PwvXGmQzjSFBlthdNuS+wrmiakvkQSlQEfI9J0X8TgkHYgHLw6U+MDk6wVJg80AhRDBrFolaiNrERuKLZinFEXET0NxhvmXEXeQ8JJu9R4D6Pbqi+FY3AVXodKY/PNgOL86h6pWIFIo+tPKlkJFi3HXyzGX2jT23AvD52KKekZQnnWM5HV6GLXdrdUK/vq9sOYIhVNOjSOmyATk1juTkoHv7h1x80pF0w3GX8kmX8oYvfw8C4cDFshIo/64mCGk/WYgyKodBj1ELanht5U9stvoh4/c+YbNV8Gb/JZzCzm2UihIrJDDoV9cxV1dlldSpFQi8oumJPokgeubJz/fonvDQayjon/NjbUd8rmIv0smYC6sLvd8g8DSdVA6PgIhsGLHxNL0DRAeNO+//inGGaIVB7oFu0LEsgYK+oX7w+FAsVE9rKCWMFS4+QbKY9sOYf1uPwgs+4GKnRTvj3yQ0seyMOIKF3jIMvIt2qh9W9NsvuPlRBxzstdChtMLpOoH0VwSJVr8cnyy70PULgF1KS7bFA/bKLYrbC2IkHqIxbwFqM/wNYbMU4RwCFA5R0kM3+SEE8yElKscSoKPwCRY4a1xg1R8OWxTbrdZ4NSpGITJg3KSI8cs4sp7fW9K0qHZvkIIFbEe+oGYoGfA/KMV2WfPgQ3yFH4dHnXn4iOWtfLidmYrOOs0jejiYWneQyJK2fmTjjC2urc7xjJumszJvLl5ec5GAi4wBqpDMdE3bzdjA9Yto/H5j+UQkE8ui2nnBHwDRuSyovmVt8bf8PEUfmcsrpoVcHTHRxQOpLjhP4RfxteRPM2rJMnf3T40IQX3Qym6t3kvX/T0Qi/wKJk4qgdTCasQAAAABJRU5ErkJggg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6" descr="data:image/png;base64,%20iVBORw0KGgoAAAANSUhEUgAAAH4AAAAyCAMAAACtZ5+tAAAAAXNSR0IArs4c6QAAAARnQU1BAACxjwv8YQUAAAGVUExURQAAAN9gIN9gIN9gINdgINlZINheIdpaINtbINtcINxcHNlcHdldHdpdHdpbHdpeHttbHttbHttcHttbHttdHttcHttdHtldHtxdHttcHdxdHtxcH9xcH9xcH9tcH9tcH9tbHttcHdpbHttcH9tcHttcHttcHttdHtpcHttcH9pdHttdHttdH9lcHdxcHttdHtxbHtxdHtxcHttcH9tcHtxcHttcHttcH9tdHdtcHdxdHtpbHtxcHttcHtpbHttcHttcHtpcHttdHtpbHdtcHtxdHdpcHttbHttcHttcH9tdHtxcHtxhJd1lK91mLN1mLd9vOd9wOeBwOuByPOF2QeF5RuJ7SOOBUeOFVuSDU+aLX+aPZeeQZeeUauiWbumbdemcdumeeumgfOukgeyri+2uj++yle+zlvC5n/HAqPLErvPGsPPHsfTMuPXRwPbVxfbWx/fYyffYyvfazPfbzfje0vjf1Pnk2fnl2vrm3fro3/vs5Pvv6fzy7f318f339P759/76+P77+v78+//+/f/+/v///5Nu7JsAAABGdFJOUwAIEBggKC4wOEBIUFhgaG9weICGh4iPkpecn6evtbe/xsfJzc7P09TV1dfX19nb3N/f4OHl5ufp6uvr7e7v8PH3+vr7/f3cnIs3AAAACXBIWXMAAA7DAAAOwwHHb6hkAAAHhElEQVRYR9VY+1siVRjmoqm7aEpmpsZkZTe70cWuFt0/t5qilgqKsrANI1krkwJB4jJ/d+/7nTPMsC4+++yGz9P7A3DOnJnv/n7fEBmNeCKZTDqpZHJu0u5cGKKJ5U0JkF6K2wsXgenlbSt3gMxS1F4cNxLG7tz+cavleV631ajmsF6/EAfMbFB28agNyQEOsyKb47d/MkXhe03P67R6VrSiXxRZsofGhoUMhbe9+jVqkQ97oJ+TTMweGw+ia5BZaHotWKpwu1Y2cSwyZw+OBXFGvep11PJ0KrnCVYC2yLI9OQ7E0nD3qdd0IXyFWR4T2beiFSKOOTkORNchves1IN2Z0p2ZYeshfk33xwLEvdj3mjDdd/GqyImVTHTH6fxZ8AwSDUmXtDvxjOStZEVd5EkHePz1F566+xYpIJZMOUvTdoFHzsHFW8mz/BXdEjn1vJOQg5F5x1ayQjPSx6vBM89BTClMFswqqmUNpCfMRgAYfw0iipIxcdedIeOR+MAH+kmswAET8+iJ57TDJXM0o+aqLtlyBfy5FonNrTghL4DsyDEiKbsxlREX7gigxlN6ue31q/hepYbErL3lLLYl3/dwdoYLJFeuhgf1CyJ3aVvZ9k2NYIkrsHDRrKfR8uoq1gKRv6LCTECa4MB7dQ3jRtk/paVzKKKRSkuh79WLNW9f5FnchjY2SOW0evrU5/VLiNKByrFokw2II7tR0xU0bIyuxwXNJ7hNExUi6nkwSdeVd0Uqfa8gW3oMsM53JU1en4X0IcZpI2CKMhY99qIWV3XPFMvAicNwJIuTWdnQlSbCvtfD+ZfExYWSiF4AEug02NlDSkWiyzg3ZPupLz3XxyrPqPyJjnCCkDSHqmUIcdUWATUeZaYcep28yMabUsIjkAN6AYiCcXdPvG5WtieRoS5zZABEzwKN2DuQBj5L4jaZEEU+5uatEPKgKDrVZV3CwUdeE4Y4YHOIh9rreoGY4njllj5GPsJITjk+2ru4YtIOshg6Xr0qlZaqdcJUmphEdl1ac1ILIUWQ6ggTHDrPVewNhIIphHyDreUKUs/opZhyVAJRCg0avQp3WHAfGQ5GJuELSRrC9vMgMx1UZEuLjIhmqG6fOZtORKbBa1JCuO+HnnqSpRvG1IJq4PrJDXT2eTcEK2h8D9+oprLuffo1PwPg6bJpnxa5zFCzMIh74FP3S/56Kw6GdUtIgRsJIw5Glt2OkQzF63DcAHA/jT/g7wKy9z2RH3te6weRpx9DHVXxPKRrKJtB2ojS/pHXxT3v4EjP++fXr0BsSHOcROj97mKQoIa+6f1G2ZR6QLNqvF//7/ulqSriJ8IBxUPi01p2Oq8xgMx1PBZaPqAnQRxh62PQ1je9V7P9xXe7gnxHtoFC6WdMj0Ad1ugXsMuxEld2MJJMGpJQ/AWy59ymx+Vt2cVvKBrqfBPIRktpdTvq7ZgvHy5rnlUAQIMCVhVTWCq4xJQIWDsyb1n7GHn8i/l9DR8t3gs5SEnDRgpKz7HFdKuGYnY+1K8QaAtGDgsXXj0SmISy06FI6/H3wKOm7Lw6I/C9Bq5GwmjRo7gXlBGEnpNWAc/qlfXZQz5XQGXqj5sguVZzqUxdvsVWHocRsobksIBHbS83ZYdcYYw+Z9b2shTLSqBG0DoYGZKQDt+Sk0aCaUFTacN34Gg0UmQDxwDGoSwVfAYexaCIssM2tP5bo1NRomerph/zsm1PwvXGmQzjSFBlthdNuS+wrmiakvkQSlQEfI9J0X8TgkHYgHLw6U+MDk6wVJg80AhRDBrFolaiNrERuKLZinFEXET0NxhvmXEXeQ8JJu9R4D6Pbqi+FY3AVXodKY/PNgOL86h6pWIFIo+tPKlkJFi3HXyzGX2jT23AvD52KKekZQnnWM5HV6GLXdrdUK/vq9sOYIhVNOjSOmyATk1juTkoHv7h1x80pF0w3GX8kmX8oYvfw8C4cDFshIo/64mCGk/WYgyKodBj1ELanht5U9stvoh4/c+YbNV8Gb/JZzCzm2UihIrJDDoV9cxV1dlldSpFQi8oumJPokgeubJz/fonvDQayjon/NjbUd8rmIv0smYC6sLvd8g8DSdVA6PgIhsGLHxNL0DRAeNO+//inGGaIVB7oFu0LEsgYK+oX7w+FAsVE9rKCWMFS4+QbKY9sOYf1uPwgs+4GKnRTvj3yQ0seyMOIKF3jIMvIt2qh9W9NsvuPlRBxzstdChtMLpOoH0VwSJVr8cnyy70PULgF1KS7bFA/bKLYrbC2IkHqIxbwFqM/wNYbMU4RwCFA5R0kM3+SEE8yElKscSoKPwCRY4a1xg1R8OWxTbrdZ4NSpGITJg3KSI8cs4sp7fW9K0qHZvkIIFbEe+oGYoGfA/KMV2WfPgQ3yFH4dHnXn4iOWtfLidmYrOOs0jejiYWneQyJK2fmTjjC2urc7xjJumszJvLl5ec5GAi4wBqpDMdE3bzdjA9Yto/H5j+UQkE8ui2nnBHwDRuSyovmVt8bf8PEUfmcsrpoVcHTHRxQOpLjhP4RfxteRPM2rJMnf3T40IQX3Qym6t3kvX/T0Qi/wKJk4qgdTCasQAAAABJRU5ErkJggg=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3" name="AutoShape 8" descr="data:image/png;base64,%20iVBORw0KGgoAAAANSUhEUgAAAH4AAAAyCAMAAACtZ5+tAAAAAXNSR0IArs4c6QAAAARnQU1BAACxjwv8YQUAAAGVUExURQAAAN9gIN9gIN9gINdgINlZINheIdpaINtbINtcINxcHNlcHdldHdpdHdpbHdpeHttbHttbHttcHttbHttdHttcHttdHtldHtxdHttcHdxdHtxcH9xcH9xcH9tcH9tcH9tbHttcHdpbHttcH9tcHttcHttcHttdHtpcHttcH9pdHttdHttdH9lcHdxcHttdHtxbHtxdHtxcHttcH9tcHtxcHttcHttcH9tdHdtcHdxdHtpbHtxcHttcHtpbHttcHttcHtpcHttdHtpbHdtcHtxdHdpcHttbHttcHttcH9tdHtxcHtxhJd1lK91mLN1mLd9vOd9wOeBwOuByPOF2QeF5RuJ7SOOBUeOFVuSDU+aLX+aPZeeQZeeUauiWbumbdemcdumeeumgfOukgeyri+2uj++yle+zlvC5n/HAqPLErvPGsPPHsfTMuPXRwPbVxfbWx/fYyffYyvfazPfbzfje0vjf1Pnk2fnl2vrm3fro3/vs5Pvv6fzy7f318f339P759/76+P77+v78+//+/f/+/v///5Nu7JsAAABGdFJOUwAIEBggKC4wOEBIUFhgaG9weICGh4iPkpecn6evtbe/xsfJzc7P09TV1dfX19nb3N/f4OHl5ufp6uvr7e7v8PH3+vr7/f3cnIs3AAAACXBIWXMAAA7DAAAOwwHHb6hkAAAHhElEQVRYR9VY+1siVRjmoqm7aEpmpsZkZTe70cWuFt0/t5qilgqKsrANI1krkwJB4jJ/d+/7nTPMsC4+++yGz9P7A3DOnJnv/n7fEBmNeCKZTDqpZHJu0u5cGKKJ5U0JkF6K2wsXgenlbSt3gMxS1F4cNxLG7tz+cavleV631ajmsF6/EAfMbFB28agNyQEOsyKb47d/MkXhe03P67R6VrSiXxRZsofGhoUMhbe9+jVqkQ97oJ+TTMweGw+ia5BZaHotWKpwu1Y2cSwyZw+OBXFGvep11PJ0KrnCVYC2yLI9OQ7E0nD3qdd0IXyFWR4T2beiFSKOOTkORNchves1IN2Z0p2ZYeshfk33xwLEvdj3mjDdd/GqyImVTHTH6fxZ8AwSDUmXtDvxjOStZEVd5EkHePz1F566+xYpIJZMOUvTdoFHzsHFW8mz/BXdEjn1vJOQg5F5x1ayQjPSx6vBM89BTClMFswqqmUNpCfMRgAYfw0iipIxcdedIeOR+MAH+kmswAET8+iJ57TDJXM0o+aqLtlyBfy5FonNrTghL4DsyDEiKbsxlREX7gigxlN6ue31q/hepYbErL3lLLYl3/dwdoYLJFeuhgf1CyJ3aVvZ9k2NYIkrsHDRrKfR8uoq1gKRv6LCTECa4MB7dQ3jRtk/paVzKKKRSkuh79WLNW9f5FnchjY2SOW0evrU5/VLiNKByrFokw2II7tR0xU0bIyuxwXNJ7hNExUi6nkwSdeVd0Uqfa8gW3oMsM53JU1en4X0IcZpI2CKMhY99qIWV3XPFMvAicNwJIuTWdnQlSbCvtfD+ZfExYWSiF4AEug02NlDSkWiyzg3ZPupLz3XxyrPqPyJjnCCkDSHqmUIcdUWATUeZaYcep28yMabUsIjkAN6AYiCcXdPvG5WtieRoS5zZABEzwKN2DuQBj5L4jaZEEU+5uatEPKgKDrVZV3CwUdeE4Y4YHOIh9rreoGY4njllj5GPsJITjk+2ru4YtIOshg6Xr0qlZaqdcJUmphEdl1ac1ILIUWQ6ggTHDrPVewNhIIphHyDreUKUs/opZhyVAJRCg0avQp3WHAfGQ5GJuELSRrC9vMgMx1UZEuLjIhmqG6fOZtORKbBa1JCuO+HnnqSpRvG1IJq4PrJDXT2eTcEK2h8D9+oprLuffo1PwPg6bJpnxa5zFCzMIh74FP3S/56Kw6GdUtIgRsJIw5Glt2OkQzF63DcAHA/jT/g7wKy9z2RH3te6weRpx9DHVXxPKRrKJtB2ojS/pHXxT3v4EjP++fXr0BsSHOcROj97mKQoIa+6f1G2ZR6QLNqvF//7/ulqSriJ8IBxUPi01p2Oq8xgMx1PBZaPqAnQRxh62PQ1je9V7P9xXe7gnxHtoFC6WdMj0Ad1ugXsMuxEld2MJJMGpJQ/AWy59ymx+Vt2cVvKBrqfBPIRktpdTvq7ZgvHy5rnlUAQIMCVhVTWCq4xJQIWDsyb1n7GHn8i/l9DR8t3gs5SEnDRgpKz7HFdKuGYnY+1K8QaAtGDgsXXj0SmISy06FI6/H3wKOm7Lw6I/C9Bq5GwmjRo7gXlBGEnpNWAc/qlfXZQz5XQGXqj5sguVZzqUxdvsVWHocRsobksIBHbS83ZYdcYYw+Z9b2shTLSqBG0DoYGZKQDt+Sk0aCaUFTacN34Gg0UmQDxwDGoSwVfAYexaCIssM2tP5bo1NRomerph/zsm1PwvXGmQzjSFBlthdNuS+wrmiakvkQSlQEfI9J0X8TgkHYgHLw6U+MDk6wVJg80AhRDBrFolaiNrERuKLZinFEXET0NxhvmXEXeQ8JJu9R4D6Pbqi+FY3AVXodKY/PNgOL86h6pWIFIo+tPKlkJFi3HXyzGX2jT23AvD52KKekZQnnWM5HV6GLXdrdUK/vq9sOYIhVNOjSOmyATk1juTkoHv7h1x80pF0w3GX8kmX8oYvfw8C4cDFshIo/64mCGk/WYgyKodBj1ELanht5U9stvoh4/c+YbNV8Gb/JZzCzm2UihIrJDDoV9cxV1dlldSpFQi8oumJPokgeubJz/fonvDQayjon/NjbUd8rmIv0smYC6sLvd8g8DSdVA6PgIhsGLHxNL0DRAeNO+//inGGaIVB7oFu0LEsgYK+oX7w+FAsVE9rKCWMFS4+QbKY9sOYf1uPwgs+4GKnRTvj3yQ0seyMOIKF3jIMvIt2qh9W9NsvuPlRBxzstdChtMLpOoH0VwSJVr8cnyy70PULgF1KS7bFA/bKLYrbC2IkHqIxbwFqM/wNYbMU4RwCFA5R0kM3+SEE8yElKscSoKPwCRY4a1xg1R8OWxTbrdZ4NSpGITJg3KSI8cs4sp7fW9K0qHZvkIIFbEe+oGYoGfA/KMV2WfPgQ3yFH4dHnXn4iOWtfLidmYrOOs0jejiYWneQyJK2fmTjjC2urc7xjJumszJvLl5ec5GAi4wBqpDMdE3bzdjA9Yto/H5j+UQkE8ui2nnBHwDRuSyovmVt8bf8PEUfmcsrpoVcHTHRxQOpLjhP4RfxteRPM2rJMnf3T40IQX3Qym6t3kvX/T0Qi/wKJk4qgdTCasQAAAABJRU5ErkJggg==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59A7FDD-615B-43CC-B2E3-0A350801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5" y="1112877"/>
            <a:ext cx="871010" cy="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E851DB-225F-437C-A274-B14DEB10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5692"/>
            <a:ext cx="1511112" cy="75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5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5" y="687973"/>
            <a:ext cx="9289645" cy="457313"/>
            <a:chOff x="-258524" y="1913523"/>
            <a:chExt cx="19645313" cy="457312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2362199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29687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03675" y="1968499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50206" y="1257990"/>
            <a:ext cx="223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endParaRPr lang="en-US" sz="1800" b="1" dirty="0">
              <a:solidFill>
                <a:srgbClr val="145F8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1000" y="1224986"/>
            <a:ext cx="1269206" cy="402336"/>
          </a:xfrm>
          <a:prstGeom prst="roundRect">
            <a:avLst/>
          </a:prstGeom>
          <a:solidFill>
            <a:srgbClr val="14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5670" y="126037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1316" y="1777806"/>
            <a:ext cx="8301684" cy="285134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1459" y="2008927"/>
                <a:ext cx="7902568" cy="2460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sz="2000" b="1" i="1" dirty="0"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°≤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d>
                          <m:dPr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𝜶</m:t>
                            </m:r>
                          </m:e>
                        </m:d>
                        <m:r>
                          <a:rPr lang="en-US" sz="2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, (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𝜷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))≤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𝟗𝟎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°</m:t>
                        </m:r>
                      </m:e>
                    </m:acc>
                  </m:oMath>
                </a14:m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sz="2000" b="1" i="1" dirty="0"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2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𝛼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𝛽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//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acc>
                      <m:accPr>
                        <m:chr m:val="̂"/>
                        <m:ctrlPr>
                          <a:rPr lang="en-US" sz="2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𝜶</m:t>
                                </m:r>
                              </m:e>
                            </m:d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, </m:t>
                            </m:r>
                            <m:d>
                              <m:d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𝜷</m:t>
                                </m:r>
                              </m:e>
                            </m:d>
                          </m:e>
                        </m:d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=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𝟎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°</m:t>
                        </m:r>
                      </m:e>
                    </m:acc>
                  </m:oMath>
                </a14:m>
                <a:endPara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ts val="4000"/>
                  </a:lnSpc>
                </a:pPr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59" y="2008927"/>
                <a:ext cx="7902568" cy="2460289"/>
              </a:xfrm>
              <a:prstGeom prst="rect">
                <a:avLst/>
              </a:prstGeom>
              <a:blipFill rotWithShape="1">
                <a:blip r:embed="rId2"/>
                <a:stretch>
                  <a:fillRect l="-6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20"/>
          <p:cNvSpPr>
            <a:spLocks/>
          </p:cNvSpPr>
          <p:nvPr/>
        </p:nvSpPr>
        <p:spPr bwMode="auto">
          <a:xfrm>
            <a:off x="304801" y="1709145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33" y="1831956"/>
            <a:ext cx="117852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17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endParaRPr lang="en-US" sz="17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2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6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71450" y="589523"/>
            <a:ext cx="7372350" cy="369332"/>
            <a:chOff x="-288924" y="1892299"/>
            <a:chExt cx="19659599" cy="984883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6" y="1913523"/>
              <a:ext cx="757472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1102" y="939314"/>
            <a:ext cx="7016948" cy="369332"/>
            <a:chOff x="644526" y="2766774"/>
            <a:chExt cx="10253661" cy="984884"/>
          </a:xfrm>
        </p:grpSpPr>
        <p:sp>
          <p:nvSpPr>
            <p:cNvPr id="7" name="TextBox 6"/>
            <p:cNvSpPr txBox="1"/>
            <p:nvPr/>
          </p:nvSpPr>
          <p:spPr>
            <a:xfrm>
              <a:off x="1906588" y="2766774"/>
              <a:ext cx="8991599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xác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phẳng cắt nhau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7239" y="2795827"/>
              <a:ext cx="473639" cy="94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283E39-A7F0-4A3F-BB4F-B9651B15FF26}"/>
              </a:ext>
            </a:extLst>
          </p:cNvPr>
          <p:cNvGrpSpPr/>
          <p:nvPr/>
        </p:nvGrpSpPr>
        <p:grpSpPr>
          <a:xfrm>
            <a:off x="257175" y="1485900"/>
            <a:ext cx="8743950" cy="3428999"/>
            <a:chOff x="1076414" y="4311047"/>
            <a:chExt cx="23317199" cy="8769512"/>
          </a:xfrm>
        </p:grpSpPr>
        <p:grpSp>
          <p:nvGrpSpPr>
            <p:cNvPr id="36" name="Group 5">
              <a:extLst>
                <a:ext uri="{FF2B5EF4-FFF2-40B4-BE49-F238E27FC236}">
                  <a16:creationId xmlns:a16="http://schemas.microsoft.com/office/drawing/2014/main" id="{6F1D97FC-08EE-4207-A739-E5A8A43D8BD0}"/>
                </a:ext>
              </a:extLst>
            </p:cNvPr>
            <p:cNvGrpSpPr/>
            <p:nvPr/>
          </p:nvGrpSpPr>
          <p:grpSpPr>
            <a:xfrm>
              <a:off x="1533614" y="4676443"/>
              <a:ext cx="22859999" cy="8404116"/>
              <a:chOff x="637678" y="1086046"/>
              <a:chExt cx="9002027" cy="3308739"/>
            </a:xfrm>
          </p:grpSpPr>
          <p:sp>
            <p:nvSpPr>
              <p:cNvPr id="58" name="Rounded Rectangle 38">
                <a:extLst>
                  <a:ext uri="{FF2B5EF4-FFF2-40B4-BE49-F238E27FC236}">
                    <a16:creationId xmlns:a16="http://schemas.microsoft.com/office/drawing/2014/main" id="{52367330-301E-4219-BF6E-BD6B833C17E9}"/>
                  </a:ext>
                </a:extLst>
              </p:cNvPr>
              <p:cNvSpPr/>
              <p:nvPr/>
            </p:nvSpPr>
            <p:spPr>
              <a:xfrm>
                <a:off x="637678" y="1086046"/>
                <a:ext cx="9002027" cy="3308739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17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AE31B463-AB5F-4576-9A06-19AF35216851}"/>
                      </a:ext>
                    </a:extLst>
                  </p:cNvPr>
                  <p:cNvSpPr txBox="1"/>
                  <p:nvPr/>
                </p:nvSpPr>
                <p:spPr>
                  <a:xfrm>
                    <a:off x="787712" y="1373762"/>
                    <a:ext cx="8311871" cy="2948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lnSpc>
                        <a:spcPts val="1500"/>
                      </a:lnSpc>
                    </a:pP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Giả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sử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giao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tuyến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của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hai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mặt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phẳng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là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đường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thẳng</a:t>
                    </a:r>
                    <a:r>
                      <a:rPr lang="en-U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d</a:t>
                    </a:r>
                    <a14:m>
                      <m:oMath xmlns:m="http://schemas.openxmlformats.org/officeDocument/2006/math">
                        <m:r>
                          <a:rPr lang="en-US" sz="20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.</m:t>
                        </m:r>
                      </m:oMath>
                    </a14:m>
                    <a:endParaRPr lang="en-US" sz="2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AE31B463-AB5F-4576-9A06-19AF352168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712" y="1373762"/>
                    <a:ext cx="8311871" cy="29485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39" t="-31250" b="-229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DF35FB6-51CE-4AAF-8076-8848AAB68BD8}"/>
                  </a:ext>
                </a:extLst>
              </p:cNvPr>
              <p:cNvSpPr txBox="1"/>
              <p:nvPr/>
            </p:nvSpPr>
            <p:spPr>
              <a:xfrm>
                <a:off x="877732" y="3416549"/>
                <a:ext cx="4621041" cy="286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1500"/>
                  </a:lnSpc>
                </a:pPr>
                <a:endParaRPr lang="en-US" sz="20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37" name="Group 65">
              <a:extLst>
                <a:ext uri="{FF2B5EF4-FFF2-40B4-BE49-F238E27FC236}">
                  <a16:creationId xmlns:a16="http://schemas.microsoft.com/office/drawing/2014/main" id="{6AE0AA62-7E43-4E14-B3C0-7BAA9B1A16C6}"/>
                </a:ext>
              </a:extLst>
            </p:cNvPr>
            <p:cNvGrpSpPr/>
            <p:nvPr/>
          </p:nvGrpSpPr>
          <p:grpSpPr>
            <a:xfrm>
              <a:off x="1076414" y="4311047"/>
              <a:ext cx="22098000" cy="905193"/>
              <a:chOff x="166396" y="8688234"/>
              <a:chExt cx="22098000" cy="905193"/>
            </a:xfrm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F3DA7964-C06E-4EB0-9C76-F6433A90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22" y="8755082"/>
                <a:ext cx="21879874" cy="732098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39" name="Group 7">
                <a:extLst>
                  <a:ext uri="{FF2B5EF4-FFF2-40B4-BE49-F238E27FC236}">
                    <a16:creationId xmlns:a16="http://schemas.microsoft.com/office/drawing/2014/main" id="{7A2882B6-338C-4E91-9AD6-23D0FEBD50FF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41" name="Freeform 45">
                  <a:extLst>
                    <a:ext uri="{FF2B5EF4-FFF2-40B4-BE49-F238E27FC236}">
                      <a16:creationId xmlns:a16="http://schemas.microsoft.com/office/drawing/2014/main" id="{D5B5DB03-F19F-4964-B964-00114BF38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2" name="Freeform 46">
                  <a:extLst>
                    <a:ext uri="{FF2B5EF4-FFF2-40B4-BE49-F238E27FC236}">
                      <a16:creationId xmlns:a16="http://schemas.microsoft.com/office/drawing/2014/main" id="{7E5F6252-0F6C-48EE-9FDA-DC4ACC4140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3" name="Freeform 47">
                  <a:extLst>
                    <a:ext uri="{FF2B5EF4-FFF2-40B4-BE49-F238E27FC236}">
                      <a16:creationId xmlns:a16="http://schemas.microsoft.com/office/drawing/2014/main" id="{75A93BEC-F11A-4834-8251-E4928499A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4" name="Freeform 48">
                  <a:extLst>
                    <a:ext uri="{FF2B5EF4-FFF2-40B4-BE49-F238E27FC236}">
                      <a16:creationId xmlns:a16="http://schemas.microsoft.com/office/drawing/2014/main" id="{856C0689-8E0E-492D-B50E-403FDC4C0A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B00750DD-ECBB-42F2-A659-C2C87A1CF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268C08E5-9D86-4BF5-8FDB-0EA1EC13C9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56467F58-9E8F-458A-ADAD-EC39506E43F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5B7D0389-C217-4042-A325-462E493CBF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65318AC-3AF6-435E-9995-936FB1C4AE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D2CDB22-F955-49B1-935C-55FDF25EE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26CC724A-B718-451A-8D80-C1402644A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5B80A99D-FBB9-4754-BF90-360A5E1751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3C4EFED-88A8-485D-AD55-0BCCE6CD0C4B}"/>
                      </a:ext>
                    </a:extLst>
                  </p:cNvPr>
                  <p:cNvSpPr txBox="1"/>
                  <p:nvPr/>
                </p:nvSpPr>
                <p:spPr>
                  <a:xfrm>
                    <a:off x="1080796" y="8688234"/>
                    <a:ext cx="20740552" cy="9051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Các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bước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xác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định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góc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giữa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mặt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phẳng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𝜶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và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mặt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phẳng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𝜷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cắt</a:t>
                    </a:r>
                    <a:r>
                      <a:rPr lang="en-US" sz="17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nhau</a:t>
                    </a:r>
                    <a:endParaRPr lang="en-US" sz="1700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3C4EFED-88A8-485D-AD55-0BCCE6CD0C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0796" y="8688234"/>
                    <a:ext cx="20728560" cy="7674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265" t="-17557" r="-235" b="-366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3D718D0-4A30-41A3-B0C8-03587BF431A0}"/>
              </a:ext>
            </a:extLst>
          </p:cNvPr>
          <p:cNvGrpSpPr/>
          <p:nvPr/>
        </p:nvGrpSpPr>
        <p:grpSpPr>
          <a:xfrm>
            <a:off x="6515101" y="2257425"/>
            <a:ext cx="2479477" cy="1771848"/>
            <a:chOff x="5029201" y="823913"/>
            <a:chExt cx="4249739" cy="3036887"/>
          </a:xfrm>
        </p:grpSpPr>
        <p:sp>
          <p:nvSpPr>
            <p:cNvPr id="89" name="AutoShape 111">
              <a:extLst>
                <a:ext uri="{FF2B5EF4-FFF2-40B4-BE49-F238E27FC236}">
                  <a16:creationId xmlns:a16="http://schemas.microsoft.com/office/drawing/2014/main" id="{B041C71C-39F6-4575-AE7E-552FF56007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27009">
              <a:off x="6661151" y="2420937"/>
              <a:ext cx="1655762" cy="1223963"/>
            </a:xfrm>
            <a:prstGeom prst="parallelogram">
              <a:avLst>
                <a:gd name="adj" fmla="val 0"/>
              </a:avLst>
            </a:prstGeom>
            <a:solidFill>
              <a:srgbClr val="62EC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90" name="AutoShape 112">
              <a:extLst>
                <a:ext uri="{FF2B5EF4-FFF2-40B4-BE49-F238E27FC236}">
                  <a16:creationId xmlns:a16="http://schemas.microsoft.com/office/drawing/2014/main" id="{2AFA28B2-28EE-497E-B82A-68D238385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1" y="1976438"/>
              <a:ext cx="4249739" cy="690562"/>
            </a:xfrm>
            <a:prstGeom prst="parallelogram">
              <a:avLst>
                <a:gd name="adj" fmla="val 15479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91" name="AutoShape 113">
              <a:extLst>
                <a:ext uri="{FF2B5EF4-FFF2-40B4-BE49-F238E27FC236}">
                  <a16:creationId xmlns:a16="http://schemas.microsoft.com/office/drawing/2014/main" id="{95110B1C-54D2-43F8-88DE-B311CB877B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27009">
              <a:off x="5726114" y="1039813"/>
              <a:ext cx="1655762" cy="1223962"/>
            </a:xfrm>
            <a:prstGeom prst="parallelogram">
              <a:avLst>
                <a:gd name="adj" fmla="val 0"/>
              </a:avLst>
            </a:prstGeom>
            <a:solidFill>
              <a:srgbClr val="62EC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92" name="Line 114">
              <a:extLst>
                <a:ext uri="{FF2B5EF4-FFF2-40B4-BE49-F238E27FC236}">
                  <a16:creationId xmlns:a16="http://schemas.microsoft.com/office/drawing/2014/main" id="{6E605FA4-0AE6-47F7-9275-D89D6ED931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72239" y="1974850"/>
              <a:ext cx="1052512" cy="70643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93" name="Object 115">
              <a:extLst>
                <a:ext uri="{FF2B5EF4-FFF2-40B4-BE49-F238E27FC236}">
                  <a16:creationId xmlns:a16="http://schemas.microsoft.com/office/drawing/2014/main" id="{C81014F3-F971-4711-B21E-9C13423A86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8886843"/>
                </p:ext>
              </p:extLst>
            </p:nvPr>
          </p:nvGraphicFramePr>
          <p:xfrm>
            <a:off x="5248251" y="2354669"/>
            <a:ext cx="404764" cy="404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03024" imgH="203024" progId="">
                    <p:embed/>
                  </p:oleObj>
                </mc:Choice>
                <mc:Fallback>
                  <p:oleObj name="Equation" r:id="rId6" imgW="203024" imgH="20302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8251" y="2354669"/>
                          <a:ext cx="404764" cy="40476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4" name="Group 116">
              <a:extLst>
                <a:ext uri="{FF2B5EF4-FFF2-40B4-BE49-F238E27FC236}">
                  <a16:creationId xmlns:a16="http://schemas.microsoft.com/office/drawing/2014/main" id="{B020ED47-258C-4610-8FD4-B57D3F433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9926" y="2336800"/>
              <a:ext cx="2736850" cy="0"/>
              <a:chOff x="3152" y="2750"/>
              <a:chExt cx="1724" cy="0"/>
            </a:xfrm>
          </p:grpSpPr>
          <p:sp>
            <p:nvSpPr>
              <p:cNvPr id="113" name="Line 117">
                <a:extLst>
                  <a:ext uri="{FF2B5EF4-FFF2-40B4-BE49-F238E27FC236}">
                    <a16:creationId xmlns:a16="http://schemas.microsoft.com/office/drawing/2014/main" id="{8EBFE9A0-4B2A-4C12-9E1E-2BB2FB494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750"/>
                <a:ext cx="86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4" name="Line 118">
                <a:extLst>
                  <a:ext uri="{FF2B5EF4-FFF2-40B4-BE49-F238E27FC236}">
                    <a16:creationId xmlns:a16="http://schemas.microsoft.com/office/drawing/2014/main" id="{3152376D-BF68-4B33-AD9E-AFE853A00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" y="2750"/>
                <a:ext cx="40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5" name="Line 119">
                <a:extLst>
                  <a:ext uri="{FF2B5EF4-FFF2-40B4-BE49-F238E27FC236}">
                    <a16:creationId xmlns:a16="http://schemas.microsoft.com/office/drawing/2014/main" id="{F572B623-5CE2-4494-9E67-8E0A119C3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2" y="2750"/>
                <a:ext cx="40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95" name="Group 120">
              <a:extLst>
                <a:ext uri="{FF2B5EF4-FFF2-40B4-BE49-F238E27FC236}">
                  <a16:creationId xmlns:a16="http://schemas.microsoft.com/office/drawing/2014/main" id="{A1C8202B-0035-4D04-8B92-A45180C42A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97626" y="1255713"/>
              <a:ext cx="1296988" cy="2232025"/>
              <a:chOff x="3560" y="2069"/>
              <a:chExt cx="817" cy="1406"/>
            </a:xfrm>
          </p:grpSpPr>
          <p:sp>
            <p:nvSpPr>
              <p:cNvPr id="110" name="Line 121">
                <a:extLst>
                  <a:ext uri="{FF2B5EF4-FFF2-40B4-BE49-F238E27FC236}">
                    <a16:creationId xmlns:a16="http://schemas.microsoft.com/office/drawing/2014/main" id="{3A77E2FC-9570-4E2A-B9FC-2A26A5657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60" y="2069"/>
                <a:ext cx="409" cy="681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1" name="Line 122">
                <a:extLst>
                  <a:ext uri="{FF2B5EF4-FFF2-40B4-BE49-F238E27FC236}">
                    <a16:creationId xmlns:a16="http://schemas.microsoft.com/office/drawing/2014/main" id="{45E91044-2C51-41E3-AF42-C620C6021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69" y="2750"/>
                <a:ext cx="91" cy="181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2" name="Line 123">
                <a:extLst>
                  <a:ext uri="{FF2B5EF4-FFF2-40B4-BE49-F238E27FC236}">
                    <a16:creationId xmlns:a16="http://schemas.microsoft.com/office/drawing/2014/main" id="{D7C462E1-59A2-40D8-B613-207621D38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05" y="2976"/>
                <a:ext cx="272" cy="499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96" name="Text Box 125">
              <a:extLst>
                <a:ext uri="{FF2B5EF4-FFF2-40B4-BE49-F238E27FC236}">
                  <a16:creationId xmlns:a16="http://schemas.microsoft.com/office/drawing/2014/main" id="{F978CFBE-4BF9-494A-8020-058B2DF13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0876" y="1905000"/>
              <a:ext cx="287338" cy="395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9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Text Box 126">
              <a:extLst>
                <a:ext uri="{FF2B5EF4-FFF2-40B4-BE49-F238E27FC236}">
                  <a16:creationId xmlns:a16="http://schemas.microsoft.com/office/drawing/2014/main" id="{37478A85-FBC4-46EE-8880-536B4BD3A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0651" y="968375"/>
              <a:ext cx="431799" cy="395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FF3300"/>
                  </a:solidFill>
                </a:rPr>
                <a:t>b</a:t>
              </a:r>
              <a:endParaRPr lang="vi-VN" sz="900">
                <a:solidFill>
                  <a:srgbClr val="FF3300"/>
                </a:solidFill>
              </a:endParaRPr>
            </a:p>
          </p:txBody>
        </p:sp>
        <p:sp>
          <p:nvSpPr>
            <p:cNvPr id="98" name="Text Box 127">
              <a:extLst>
                <a:ext uri="{FF2B5EF4-FFF2-40B4-BE49-F238E27FC236}">
                  <a16:creationId xmlns:a16="http://schemas.microsoft.com/office/drawing/2014/main" id="{F50E5174-3A36-4657-8DDF-248891127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1726" y="1628774"/>
              <a:ext cx="503238" cy="395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black"/>
                  </a:solidFill>
                </a:rPr>
                <a:t>d</a:t>
              </a:r>
              <a:endParaRPr lang="vi-VN" sz="900" dirty="0">
                <a:solidFill>
                  <a:prstClr val="black"/>
                </a:solidFill>
              </a:endParaRPr>
            </a:p>
          </p:txBody>
        </p:sp>
        <p:sp>
          <p:nvSpPr>
            <p:cNvPr id="99" name="Arc 128">
              <a:extLst>
                <a:ext uri="{FF2B5EF4-FFF2-40B4-BE49-F238E27FC236}">
                  <a16:creationId xmlns:a16="http://schemas.microsoft.com/office/drawing/2014/main" id="{88F9E837-26B5-4894-8C73-A9B4264E230B}"/>
                </a:ext>
              </a:extLst>
            </p:cNvPr>
            <p:cNvSpPr>
              <a:spLocks/>
            </p:cNvSpPr>
            <p:nvPr/>
          </p:nvSpPr>
          <p:spPr bwMode="auto">
            <a:xfrm rot="2222842">
              <a:off x="5726113" y="1112838"/>
              <a:ext cx="287337" cy="5032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100" name="Object 129">
              <a:extLst>
                <a:ext uri="{FF2B5EF4-FFF2-40B4-BE49-F238E27FC236}">
                  <a16:creationId xmlns:a16="http://schemas.microsoft.com/office/drawing/2014/main" id="{DFD596E6-4CDE-484D-9198-2230E480B1C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7503957"/>
                </p:ext>
              </p:extLst>
            </p:nvPr>
          </p:nvGraphicFramePr>
          <p:xfrm>
            <a:off x="5653088" y="1112838"/>
            <a:ext cx="2984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8720" imgH="153720" progId="Equation.3">
                    <p:embed/>
                  </p:oleObj>
                </mc:Choice>
                <mc:Fallback>
                  <p:oleObj name="Equation" r:id="rId8" imgW="108720" imgH="153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3088" y="1112838"/>
                          <a:ext cx="2984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1" name="Group 138">
              <a:extLst>
                <a:ext uri="{FF2B5EF4-FFF2-40B4-BE49-F238E27FC236}">
                  <a16:creationId xmlns:a16="http://schemas.microsoft.com/office/drawing/2014/main" id="{DDC9A23B-BB5A-479E-808C-CA4924A4D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9912" y="2030413"/>
              <a:ext cx="244475" cy="174625"/>
              <a:chOff x="4359" y="1279"/>
              <a:chExt cx="154" cy="110"/>
            </a:xfrm>
          </p:grpSpPr>
          <p:sp>
            <p:nvSpPr>
              <p:cNvPr id="108" name="Line 130">
                <a:extLst>
                  <a:ext uri="{FF2B5EF4-FFF2-40B4-BE49-F238E27FC236}">
                    <a16:creationId xmlns:a16="http://schemas.microsoft.com/office/drawing/2014/main" id="{E9948305-A8D4-4D01-A91A-F63FEC856A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9" y="1279"/>
                <a:ext cx="109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9" name="Line 131">
                <a:extLst>
                  <a:ext uri="{FF2B5EF4-FFF2-40B4-BE49-F238E27FC236}">
                    <a16:creationId xmlns:a16="http://schemas.microsoft.com/office/drawing/2014/main" id="{CCA42D41-E895-4089-B635-A80858251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8" y="1298"/>
                <a:ext cx="45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02" name="Group 137">
              <a:extLst>
                <a:ext uri="{FF2B5EF4-FFF2-40B4-BE49-F238E27FC236}">
                  <a16:creationId xmlns:a16="http://schemas.microsoft.com/office/drawing/2014/main" id="{31D6EB37-E7FE-4C9D-9C61-948820303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4563" y="2176463"/>
              <a:ext cx="173037" cy="157162"/>
              <a:chOff x="4595" y="1371"/>
              <a:chExt cx="109" cy="99"/>
            </a:xfrm>
          </p:grpSpPr>
          <p:sp>
            <p:nvSpPr>
              <p:cNvPr id="106" name="Line 135">
                <a:extLst>
                  <a:ext uri="{FF2B5EF4-FFF2-40B4-BE49-F238E27FC236}">
                    <a16:creationId xmlns:a16="http://schemas.microsoft.com/office/drawing/2014/main" id="{A18A08C1-6560-4AD2-AA54-25FD4684D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4" y="1389"/>
                <a:ext cx="10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7" name="Line 136">
                <a:extLst>
                  <a:ext uri="{FF2B5EF4-FFF2-40B4-BE49-F238E27FC236}">
                    <a16:creationId xmlns:a16="http://schemas.microsoft.com/office/drawing/2014/main" id="{8E7CD3BC-6995-40AC-B0F4-15939FA93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5" y="1371"/>
                <a:ext cx="99" cy="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03" name="Group 141">
              <a:extLst>
                <a:ext uri="{FF2B5EF4-FFF2-40B4-BE49-F238E27FC236}">
                  <a16:creationId xmlns:a16="http://schemas.microsoft.com/office/drawing/2014/main" id="{7C14FA49-3652-4B00-AF3D-E3AA74DCD3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1338" y="1730376"/>
              <a:ext cx="403225" cy="984251"/>
              <a:chOff x="4350" y="1117"/>
              <a:chExt cx="254" cy="620"/>
            </a:xfrm>
          </p:grpSpPr>
          <p:sp>
            <p:nvSpPr>
              <p:cNvPr id="104" name="Text Box 124">
                <a:extLst>
                  <a:ext uri="{FF2B5EF4-FFF2-40B4-BE49-F238E27FC236}">
                    <a16:creationId xmlns:a16="http://schemas.microsoft.com/office/drawing/2014/main" id="{20925249-7498-4574-9954-21980C7562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" y="1117"/>
                <a:ext cx="182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vi-VN" sz="9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Text Box 139">
                <a:extLst>
                  <a:ext uri="{FF2B5EF4-FFF2-40B4-BE49-F238E27FC236}">
                    <a16:creationId xmlns:a16="http://schemas.microsoft.com/office/drawing/2014/main" id="{F75ED551-DC2E-43F7-AA1E-62D2C41AD6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0" y="1371"/>
                <a:ext cx="18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prstClr val="black"/>
                    </a:solidFill>
                  </a:rPr>
                  <a:t>•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E23AFCD-F424-46A1-9E7C-DAF65F9D3B02}"/>
                  </a:ext>
                </a:extLst>
              </p:cNvPr>
              <p:cNvSpPr txBox="1"/>
              <p:nvPr/>
            </p:nvSpPr>
            <p:spPr>
              <a:xfrm>
                <a:off x="571500" y="2228850"/>
                <a:ext cx="5772150" cy="2426562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pPr marL="214313" indent="-214313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7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 1: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Lấy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kỳ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</a:t>
                </a:r>
                <a14:m>
                  <m:oMath xmlns:m="http://schemas.openxmlformats.org/officeDocument/2006/math">
                    <m:r>
                      <a:rPr lang="en-US" sz="17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17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  <a:p>
                <a:pPr marL="214313" indent="-214313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7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 2: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7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17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𝜶</m:t>
                        </m:r>
                      </m:e>
                    </m:d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dựng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7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𝒅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I. </a:t>
                </a:r>
              </a:p>
              <a:p>
                <a:pPr marL="214313" indent="-214313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700" b="1" dirty="0" err="1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17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3: 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7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17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𝜷</m:t>
                        </m:r>
                      </m:e>
                    </m:d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dựng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𝒅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17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I. </a:t>
                </a:r>
              </a:p>
              <a:p>
                <a:pPr marL="214313" indent="-214313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sz="1700" b="1" dirty="0" err="1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1700" b="1" dirty="0">
                    <a:solidFill>
                      <a:schemeClr val="accent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4: </a:t>
                </a:r>
                <a:r>
                  <a:rPr lang="en-US" sz="17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Kết luận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(</m:t>
                        </m:r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𝜶</m:t>
                            </m:r>
                          </m:e>
                        </m:d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,(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𝜷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))</m:t>
                        </m:r>
                      </m:e>
                    </m:acc>
                    <m:r>
                      <a:rPr lang="en-US" sz="17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𝒂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𝒃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</m:t>
                        </m:r>
                      </m:e>
                    </m:acc>
                  </m:oMath>
                </a14:m>
                <a:r>
                  <a:rPr lang="en-US" sz="17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E23AFCD-F424-46A1-9E7C-DAF65F9D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228850"/>
                <a:ext cx="5772150" cy="2426562"/>
              </a:xfrm>
              <a:prstGeom prst="rect">
                <a:avLst/>
              </a:prstGeom>
              <a:blipFill>
                <a:blip r:embed="rId10"/>
                <a:stretch>
                  <a:fillRect l="-1478" r="-3801" b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5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10">
            <a:extLst>
              <a:ext uri="{FF2B5EF4-FFF2-40B4-BE49-F238E27FC236}">
                <a16:creationId xmlns:a16="http://schemas.microsoft.com/office/drawing/2014/main" id="{60A96883-51B5-4E4C-BD1D-614B3BD3D17B}"/>
              </a:ext>
            </a:extLst>
          </p:cNvPr>
          <p:cNvGrpSpPr/>
          <p:nvPr/>
        </p:nvGrpSpPr>
        <p:grpSpPr>
          <a:xfrm>
            <a:off x="371475" y="2358396"/>
            <a:ext cx="8311011" cy="2633055"/>
            <a:chOff x="1270511" y="5884230"/>
            <a:chExt cx="21585522" cy="5071795"/>
          </a:xfrm>
        </p:grpSpPr>
        <p:sp>
          <p:nvSpPr>
            <p:cNvPr id="92" name="Rounded Rectangle 52">
              <a:extLst>
                <a:ext uri="{FF2B5EF4-FFF2-40B4-BE49-F238E27FC236}">
                  <a16:creationId xmlns:a16="http://schemas.microsoft.com/office/drawing/2014/main" id="{AEA83E7B-D8E3-48E1-AA0F-F394D7A3CDD3}"/>
                </a:ext>
              </a:extLst>
            </p:cNvPr>
            <p:cNvSpPr/>
            <p:nvPr/>
          </p:nvSpPr>
          <p:spPr>
            <a:xfrm>
              <a:off x="1321629" y="5956239"/>
              <a:ext cx="21534404" cy="4999786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3" name="Group 60">
              <a:extLst>
                <a:ext uri="{FF2B5EF4-FFF2-40B4-BE49-F238E27FC236}">
                  <a16:creationId xmlns:a16="http://schemas.microsoft.com/office/drawing/2014/main" id="{D150147D-D887-4EA5-985B-F0B2AF37A19E}"/>
                </a:ext>
              </a:extLst>
            </p:cNvPr>
            <p:cNvGrpSpPr/>
            <p:nvPr/>
          </p:nvGrpSpPr>
          <p:grpSpPr>
            <a:xfrm>
              <a:off x="1270511" y="5884230"/>
              <a:ext cx="3678371" cy="828632"/>
              <a:chOff x="1224541" y="6322797"/>
              <a:chExt cx="3678371" cy="828632"/>
            </a:xfrm>
          </p:grpSpPr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061FC3BA-3442-4B1B-9493-11BC2FAB36C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7010ECA-9D9F-4DFB-B364-029A58D76B09}"/>
                  </a:ext>
                </a:extLst>
              </p:cNvPr>
              <p:cNvSpPr txBox="1"/>
              <p:nvPr/>
            </p:nvSpPr>
            <p:spPr>
              <a:xfrm>
                <a:off x="2324965" y="6322797"/>
                <a:ext cx="2577947" cy="784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6" name="Round Diagonal Corner Rectangle 58">
                <a:extLst>
                  <a:ext uri="{FF2B5EF4-FFF2-40B4-BE49-F238E27FC236}">
                    <a16:creationId xmlns:a16="http://schemas.microsoft.com/office/drawing/2014/main" id="{160F3D88-E878-4E10-8B58-68BFDA5F3B99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7" name="Freeform 15">
                <a:extLst>
                  <a:ext uri="{FF2B5EF4-FFF2-40B4-BE49-F238E27FC236}">
                    <a16:creationId xmlns:a16="http://schemas.microsoft.com/office/drawing/2014/main" id="{EF19FC02-70EB-458C-99C3-513436D16E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95" y="-148116"/>
            <a:ext cx="69314" cy="29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88" tIns="17145" rIns="34288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0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595" y="-148116"/>
            <a:ext cx="69314" cy="29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88" tIns="17145" rIns="34288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00"/>
          </a:p>
        </p:txBody>
      </p:sp>
      <p:grpSp>
        <p:nvGrpSpPr>
          <p:cNvPr id="61" name="Group 54"/>
          <p:cNvGrpSpPr/>
          <p:nvPr/>
        </p:nvGrpSpPr>
        <p:grpSpPr>
          <a:xfrm>
            <a:off x="371475" y="808332"/>
            <a:ext cx="8311011" cy="1413945"/>
            <a:chOff x="1268078" y="3405486"/>
            <a:chExt cx="21841827" cy="3128261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0"/>
              <a:ext cx="21841827" cy="2742797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416674" cy="940513"/>
              <a:chOff x="1311958" y="3405486"/>
              <a:chExt cx="3416674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69" y="3527166"/>
                <a:ext cx="2477963" cy="783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381000" y="1276350"/>
            <a:ext cx="8382000" cy="865622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Cho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giác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BCD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̀ ACD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cùng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thuộc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một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mặt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phẳng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lần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lượt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có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đường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cao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BH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̀ AH</a:t>
            </a:r>
          </a:p>
          <a:p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Xác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định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góc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giữa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mặt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phẳng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(BCD)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̀ (ACD)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95464"/>
            <a:ext cx="3505200" cy="25959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489852"/>
              </p:ext>
            </p:extLst>
          </p:nvPr>
        </p:nvGraphicFramePr>
        <p:xfrm>
          <a:off x="423868" y="3028950"/>
          <a:ext cx="3881432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67080" imgH="1549080" progId="Equation.DSMT4">
                  <p:embed/>
                </p:oleObj>
              </mc:Choice>
              <mc:Fallback>
                <p:oleObj name="Equation" r:id="rId4" imgW="4267080" imgH="15490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8" y="3028950"/>
                        <a:ext cx="3881432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6781800" y="3741241"/>
            <a:ext cx="1295400" cy="0"/>
          </a:xfrm>
          <a:prstGeom prst="line">
            <a:avLst/>
          </a:prstGeom>
          <a:ln w="12700">
            <a:solidFill>
              <a:srgbClr val="1A68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05600" y="3741241"/>
            <a:ext cx="1371600" cy="287834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6086474" y="3828008"/>
            <a:ext cx="295275" cy="515392"/>
          </a:xfrm>
          <a:prstGeom prst="arc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943600" y="2758551"/>
            <a:ext cx="1066800" cy="14515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943600" y="4028554"/>
            <a:ext cx="762000" cy="162446"/>
          </a:xfrm>
          <a:prstGeom prst="line">
            <a:avLst/>
          </a:prstGeom>
          <a:ln w="28575">
            <a:solidFill>
              <a:srgbClr val="FF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357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95" y="-148116"/>
            <a:ext cx="69314" cy="29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88" tIns="17145" rIns="34288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0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595" y="-148116"/>
            <a:ext cx="69314" cy="29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88" tIns="17145" rIns="34288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00"/>
          </a:p>
        </p:txBody>
      </p:sp>
      <p:grpSp>
        <p:nvGrpSpPr>
          <p:cNvPr id="61" name="Group 54"/>
          <p:cNvGrpSpPr/>
          <p:nvPr/>
        </p:nvGrpSpPr>
        <p:grpSpPr>
          <a:xfrm>
            <a:off x="371475" y="808332"/>
            <a:ext cx="8311011" cy="1413945"/>
            <a:chOff x="1268078" y="3405486"/>
            <a:chExt cx="21841827" cy="3128261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0"/>
              <a:ext cx="21841827" cy="2742797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4183397" cy="940513"/>
              <a:chOff x="1311958" y="3405486"/>
              <a:chExt cx="4183397" cy="940513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3387317" y="2205150"/>
                <a:ext cx="793397" cy="3422679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69" y="3527166"/>
                <a:ext cx="2861326" cy="783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Ví dụ 2</a:t>
                </a:r>
                <a:r>
                  <a:rPr lang="en-US" sz="17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: 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381000" y="1276350"/>
            <a:ext cx="8253861" cy="804066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Cho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hình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chóp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A.A’BC .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Biết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giác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ABC có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diện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tích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̀  AA’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góc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với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(A’BC). 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Mặt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phẳng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(ABC )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tạo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với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(A’BC)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một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góc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l-GR" dirty="0"/>
              <a:t>α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Tính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diện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tích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S’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của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giác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A’BC 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l-GR" dirty="0"/>
              <a:t>α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̀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endParaRPr lang="vi-VN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8" name="Picture 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373709"/>
            <a:ext cx="104861" cy="20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7008" y="2462298"/>
            <a:ext cx="5450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</a:t>
            </a:r>
          </a:p>
        </p:txBody>
      </p:sp>
      <p:grpSp>
        <p:nvGrpSpPr>
          <p:cNvPr id="98" name="Group 10">
            <a:extLst>
              <a:ext uri="{FF2B5EF4-FFF2-40B4-BE49-F238E27FC236}">
                <a16:creationId xmlns:a16="http://schemas.microsoft.com/office/drawing/2014/main" id="{60A96883-51B5-4E4C-BD1D-614B3BD3D17B}"/>
              </a:ext>
            </a:extLst>
          </p:cNvPr>
          <p:cNvGrpSpPr/>
          <p:nvPr/>
        </p:nvGrpSpPr>
        <p:grpSpPr>
          <a:xfrm>
            <a:off x="363668" y="2439762"/>
            <a:ext cx="8311011" cy="2633055"/>
            <a:chOff x="1270511" y="5884230"/>
            <a:chExt cx="21585522" cy="5071795"/>
          </a:xfrm>
        </p:grpSpPr>
        <p:sp>
          <p:nvSpPr>
            <p:cNvPr id="99" name="Rounded Rectangle 52">
              <a:extLst>
                <a:ext uri="{FF2B5EF4-FFF2-40B4-BE49-F238E27FC236}">
                  <a16:creationId xmlns:a16="http://schemas.microsoft.com/office/drawing/2014/main" id="{AEA83E7B-D8E3-48E1-AA0F-F394D7A3CDD3}"/>
                </a:ext>
              </a:extLst>
            </p:cNvPr>
            <p:cNvSpPr/>
            <p:nvPr/>
          </p:nvSpPr>
          <p:spPr>
            <a:xfrm>
              <a:off x="1321629" y="5956239"/>
              <a:ext cx="21534404" cy="4999786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0" name="Group 60">
              <a:extLst>
                <a:ext uri="{FF2B5EF4-FFF2-40B4-BE49-F238E27FC236}">
                  <a16:creationId xmlns:a16="http://schemas.microsoft.com/office/drawing/2014/main" id="{D150147D-D887-4EA5-985B-F0B2AF37A19E}"/>
                </a:ext>
              </a:extLst>
            </p:cNvPr>
            <p:cNvGrpSpPr/>
            <p:nvPr/>
          </p:nvGrpSpPr>
          <p:grpSpPr>
            <a:xfrm>
              <a:off x="1270511" y="5884230"/>
              <a:ext cx="3678371" cy="828632"/>
              <a:chOff x="1224541" y="6322797"/>
              <a:chExt cx="3678371" cy="828632"/>
            </a:xfrm>
          </p:grpSpPr>
          <p:sp>
            <p:nvSpPr>
              <p:cNvPr id="101" name="Freeform 20">
                <a:extLst>
                  <a:ext uri="{FF2B5EF4-FFF2-40B4-BE49-F238E27FC236}">
                    <a16:creationId xmlns:a16="http://schemas.microsoft.com/office/drawing/2014/main" id="{061FC3BA-3442-4B1B-9493-11BC2FAB36C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7010ECA-9D9F-4DFB-B364-029A58D76B09}"/>
                  </a:ext>
                </a:extLst>
              </p:cNvPr>
              <p:cNvSpPr txBox="1"/>
              <p:nvPr/>
            </p:nvSpPr>
            <p:spPr>
              <a:xfrm>
                <a:off x="2324965" y="6322797"/>
                <a:ext cx="2577947" cy="784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3" name="Round Diagonal Corner Rectangle 58">
                <a:extLst>
                  <a:ext uri="{FF2B5EF4-FFF2-40B4-BE49-F238E27FC236}">
                    <a16:creationId xmlns:a16="http://schemas.microsoft.com/office/drawing/2014/main" id="{160F3D88-E878-4E10-8B58-68BFDA5F3B99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EF19FC02-70EB-458C-99C3-513436D16E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04451" y="3333750"/>
                <a:ext cx="4037301" cy="1869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𝐵𝐶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𝐴𝐻</m:t>
                    </m:r>
                  </m:oMath>
                </a14:m>
                <a:r>
                  <a:rPr lang="en-US" dirty="0"/>
                  <a:t>   (1)</a:t>
                </a:r>
                <a:endParaRPr lang="vi-VN" dirty="0"/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𝐵𝐶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⊥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𝐴𝐻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     (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latin typeface="Cambria Math"/>
                              </a:rPr>
                              <m:t>𝐵𝐶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⊥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𝐴𝐴</m:t>
                            </m:r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dirty="0"/>
                  <a:t>     ⇒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𝐵𝐶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𝐻</m:t>
                    </m:r>
                  </m:oMath>
                </a14:m>
                <a:endParaRPr lang="en-US" dirty="0">
                  <a:solidFill>
                    <a:srgbClr val="000000"/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/>
                  <a:t>   Do </a:t>
                </a:r>
                <a:r>
                  <a:rPr lang="en-US" dirty="0" err="1"/>
                  <a:t>đo</a:t>
                </a:r>
                <a:r>
                  <a:rPr lang="en-US" dirty="0"/>
                  <a:t>́:  </a:t>
                </a:r>
              </a:p>
              <a:p>
                <a:r>
                  <a:rPr lang="en-US" dirty="0"/>
                  <a:t>              S’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BC.A’H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BC.AH </a:t>
                </a:r>
                <a:r>
                  <a:rPr lang="en-US" dirty="0" err="1"/>
                  <a:t>cos</a:t>
                </a:r>
                <a:r>
                  <a:rPr lang="el-GR" dirty="0"/>
                  <a:t>α</a:t>
                </a:r>
                <a:r>
                  <a:rPr lang="en-US" dirty="0"/>
                  <a:t> = S. </a:t>
                </a:r>
                <a:r>
                  <a:rPr lang="en-US" dirty="0" err="1"/>
                  <a:t>cos</a:t>
                </a:r>
                <a:r>
                  <a:rPr lang="el-GR" dirty="0"/>
                  <a:t>α</a:t>
                </a:r>
                <a:endParaRPr lang="en-US" dirty="0"/>
              </a:p>
              <a:p>
                <a:endParaRPr lang="en-US" dirty="0"/>
              </a:p>
              <a:p>
                <a:endParaRPr lang="vi-VN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51" y="3333750"/>
                <a:ext cx="4037301" cy="1869166"/>
              </a:xfrm>
              <a:prstGeom prst="rect">
                <a:avLst/>
              </a:prstGeom>
              <a:blipFill rotWithShape="1">
                <a:blip r:embed="rId4"/>
                <a:stretch>
                  <a:fillRect l="-17523" t="-35294" b="-137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40" y="2541593"/>
            <a:ext cx="2514600" cy="245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0729" y="263157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Gọi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H là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chân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đường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hạ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̀ A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của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giác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ABC. Ta có: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06641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71450" y="589523"/>
            <a:ext cx="7372350" cy="369332"/>
            <a:chOff x="-288924" y="1892299"/>
            <a:chExt cx="19659599" cy="984884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6" y="1913523"/>
              <a:ext cx="757472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1102" y="942975"/>
            <a:ext cx="5302448" cy="369332"/>
            <a:chOff x="644526" y="2776538"/>
            <a:chExt cx="10329860" cy="1193404"/>
          </a:xfrm>
        </p:grpSpPr>
        <p:sp>
          <p:nvSpPr>
            <p:cNvPr id="7" name="TextBox 6"/>
            <p:cNvSpPr txBox="1"/>
            <p:nvPr/>
          </p:nvSpPr>
          <p:spPr>
            <a:xfrm>
              <a:off x="1982786" y="2776538"/>
              <a:ext cx="8991600" cy="119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Diện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chiếu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8337" y="2795825"/>
              <a:ext cx="631444" cy="114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3061" y="1405137"/>
            <a:ext cx="8372093" cy="3224013"/>
            <a:chOff x="1076414" y="4334859"/>
            <a:chExt cx="22325581" cy="8597369"/>
          </a:xfrm>
        </p:grpSpPr>
        <p:grpSp>
          <p:nvGrpSpPr>
            <p:cNvPr id="22" name="Group 5"/>
            <p:cNvGrpSpPr/>
            <p:nvPr/>
          </p:nvGrpSpPr>
          <p:grpSpPr>
            <a:xfrm>
              <a:off x="1533269" y="4671091"/>
              <a:ext cx="21868726" cy="8261137"/>
              <a:chOff x="637542" y="1083939"/>
              <a:chExt cx="8611674" cy="3252446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637542" y="1083939"/>
                <a:ext cx="8611674" cy="3252446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17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784550" y="1396358"/>
                    <a:ext cx="5131156" cy="2679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spcBef>
                        <a:spcPts val="225"/>
                      </a:spcBef>
                      <a:spcAft>
                        <a:spcPts val="225"/>
                      </a:spcAft>
                    </a:pP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Cho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hình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đa giác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𝑯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nằm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trong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mặt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phẳng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(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𝜶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)</m:t>
                        </m:r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𝑯</m:t>
                            </m:r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′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là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hình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chiếu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của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𝑯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lên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mặt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phẳng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itchFamily="34" charset="0"/>
                              </a:rPr>
                              <m:t>𝜷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và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l-GR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ω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 </m:t>
                        </m:r>
                      </m:oMath>
                    </a14:m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là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góc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giữa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hai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mặt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phẳng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(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𝜶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)</m:t>
                        </m:r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(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𝜷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)</m:t>
                        </m:r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.</a:t>
                    </a:r>
                  </a:p>
                  <a:p>
                    <a:pPr algn="just">
                      <a:spcBef>
                        <a:spcPts val="225"/>
                      </a:spcBef>
                      <a:spcAft>
                        <a:spcPts val="225"/>
                      </a:spcAft>
                    </a:pP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Khi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đó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ta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có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: </a:t>
                    </a:r>
                  </a:p>
                  <a:p>
                    <a:pPr algn="ctr">
                      <a:spcBef>
                        <a:spcPts val="225"/>
                      </a:spcBef>
                      <a:spcAft>
                        <a:spcPts val="225"/>
                      </a:spcAft>
                    </a:pP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sSup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𝑺</m:t>
                            </m:r>
                          </m:e>
                          <m:sup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=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𝑺</m:t>
                        </m:r>
                        <m: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7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l-GR" sz="1700" b="1" dirty="0">
                            <a:latin typeface="Tahoma" pitchFamily="34" charset="0"/>
                            <a:ea typeface="Tahoma" pitchFamily="34" charset="0"/>
                            <a:cs typeface="Tahoma" pitchFamily="34" charset="0"/>
                          </a:rPr>
                          <m:t>ω</m:t>
                        </m:r>
                      </m:oMath>
                    </a14:m>
                    <a:endParaRPr lang="en-US" sz="1700" b="1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  <a:p>
                    <a:pPr>
                      <a:spcBef>
                        <a:spcPts val="225"/>
                      </a:spcBef>
                      <a:spcAft>
                        <a:spcPts val="225"/>
                      </a:spcAft>
                    </a:pP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Trong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đó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S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và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S’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lần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lượt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là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diện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tích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:r>
                      <a:rPr lang="en-US" sz="1700" b="1" dirty="0" err="1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của</a:t>
                    </a:r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𝑯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𝑯</m:t>
                            </m:r>
                            <m:r>
                              <a:rPr lang="en-US" sz="1700" b="1" i="1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′</m:t>
                            </m:r>
                          </m:e>
                        </m:d>
                      </m:oMath>
                    </a14:m>
                    <a:r>
                      <a:rPr lang="en-US" sz="17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.</a:t>
                    </a:r>
                    <a:endParaRPr lang="vi-VN" sz="1700" b="1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  <a:p>
                    <a:pPr algn="just">
                      <a:lnSpc>
                        <a:spcPts val="1500"/>
                      </a:lnSpc>
                    </a:pPr>
                    <a:endParaRPr lang="en-US" sz="1700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4550" y="1396358"/>
                    <a:ext cx="5131156" cy="2679943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748" t="-716" r="-74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25701" cy="943847"/>
              <a:chOff x="166396" y="8712046"/>
              <a:chExt cx="4425701" cy="943847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9" y="8712046"/>
                <a:ext cx="3659978" cy="943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Công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pic>
        <p:nvPicPr>
          <p:cNvPr id="41" name="Picture 280">
            <a:extLst>
              <a:ext uri="{FF2B5EF4-FFF2-40B4-BE49-F238E27FC236}">
                <a16:creationId xmlns:a16="http://schemas.microsoft.com/office/drawing/2014/main" id="{C9B8F61D-1EDE-49C0-9FFD-2F916834E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438" b="35690"/>
          <a:stretch/>
        </p:blipFill>
        <p:spPr bwMode="auto">
          <a:xfrm>
            <a:off x="5686425" y="1743075"/>
            <a:ext cx="298750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39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95" y="-141385"/>
            <a:ext cx="69274" cy="2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595" y="-141385"/>
            <a:ext cx="69274" cy="2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485775" y="2765916"/>
            <a:ext cx="8182379" cy="2320434"/>
            <a:chOff x="1270511" y="5737377"/>
            <a:chExt cx="21819676" cy="8438173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737377"/>
              <a:ext cx="3718666" cy="1287101"/>
              <a:chOff x="1224541" y="6175944"/>
              <a:chExt cx="3718666" cy="1287101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175944"/>
                <a:ext cx="2646877" cy="1287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457200" y="1314450"/>
            <a:ext cx="8190685" cy="1343025"/>
            <a:chOff x="1268078" y="3405486"/>
            <a:chExt cx="21841827" cy="3581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ounded Rectangle 61"/>
                <p:cNvSpPr/>
                <p:nvPr/>
              </p:nvSpPr>
              <p:spPr>
                <a:xfrm>
                  <a:off x="1268078" y="3790950"/>
                  <a:ext cx="21841827" cy="3195936"/>
                </a:xfrm>
                <a:prstGeom prst="roundRect">
                  <a:avLst>
                    <a:gd name="adj" fmla="val 534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154781"/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		Cho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chóp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S.ABC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đáy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ABC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tam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đều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cạnh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a, </a:t>
                  </a:r>
                  <a14:m>
                    <m:oMath xmlns:m="http://schemas.openxmlformats.org/officeDocument/2006/math">
                      <m:r>
                        <a:rPr lang="en-US" sz="17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𝑺𝑨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1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en-US" sz="1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17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𝐒𝐀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⊥(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Gọi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𝑴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trung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điểm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𝑩𝑪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</a:p>
                <a:p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𝑨𝑩𝑪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</m:oMath>
                  </a14:m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𝑺𝑩𝑪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	 c)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𝑺𝑨𝑴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</m:oMath>
                  </a14:m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𝑺𝑩𝑪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</a:p>
                <a:p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diện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tích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tam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𝑺𝑩𝑪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2" name="Rounded 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078" y="3790950"/>
                  <a:ext cx="21841827" cy="3195936"/>
                </a:xfrm>
                <a:prstGeom prst="roundRect">
                  <a:avLst>
                    <a:gd name="adj" fmla="val 5347"/>
                  </a:avLst>
                </a:prstGeom>
                <a:blipFill>
                  <a:blip r:embed="rId3"/>
                  <a:stretch>
                    <a:fillRect l="-836" t="-377" b="-5094"/>
                  </a:stretch>
                </a:blip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453078" cy="1065529"/>
              <a:chOff x="1311958" y="3405486"/>
              <a:chExt cx="3453078" cy="1065529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0" y="3527166"/>
                <a:ext cx="2514366" cy="943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C8B9DE-4739-46BA-A18A-87F1802DD13F}"/>
              </a:ext>
            </a:extLst>
          </p:cNvPr>
          <p:cNvGrpSpPr/>
          <p:nvPr/>
        </p:nvGrpSpPr>
        <p:grpSpPr>
          <a:xfrm>
            <a:off x="85725" y="589523"/>
            <a:ext cx="7372350" cy="369332"/>
            <a:chOff x="-288924" y="1892299"/>
            <a:chExt cx="19659599" cy="984883"/>
          </a:xfrm>
        </p:grpSpPr>
        <p:sp>
          <p:nvSpPr>
            <p:cNvPr id="51" name="Rounded Rectangle 2">
              <a:extLst>
                <a:ext uri="{FF2B5EF4-FFF2-40B4-BE49-F238E27FC236}">
                  <a16:creationId xmlns:a16="http://schemas.microsoft.com/office/drawing/2014/main" id="{A625AB2D-6076-492D-A5C2-61C7C169E4D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9D3E608-237B-472D-8056-A1122F218FC1}"/>
                </a:ext>
              </a:extLst>
            </p:cNvPr>
            <p:cNvSpPr txBox="1"/>
            <p:nvPr/>
          </p:nvSpPr>
          <p:spPr>
            <a:xfrm>
              <a:off x="1082676" y="1913523"/>
              <a:ext cx="757472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3B35F9-E251-4EF5-94D7-8EB3CF19A19C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4D3DD53-9311-4EBC-8B34-E116946BCB52}"/>
              </a:ext>
            </a:extLst>
          </p:cNvPr>
          <p:cNvGrpSpPr/>
          <p:nvPr/>
        </p:nvGrpSpPr>
        <p:grpSpPr>
          <a:xfrm>
            <a:off x="498277" y="942975"/>
            <a:ext cx="5302448" cy="369332"/>
            <a:chOff x="644526" y="2776538"/>
            <a:chExt cx="10329860" cy="119340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CDBB77A-EBCD-42C8-89B4-CA29D5FB0D42}"/>
                </a:ext>
              </a:extLst>
            </p:cNvPr>
            <p:cNvSpPr txBox="1"/>
            <p:nvPr/>
          </p:nvSpPr>
          <p:spPr>
            <a:xfrm>
              <a:off x="1982786" y="2776538"/>
              <a:ext cx="8991600" cy="119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Diện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chiếu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7">
              <a:extLst>
                <a:ext uri="{FF2B5EF4-FFF2-40B4-BE49-F238E27FC236}">
                  <a16:creationId xmlns:a16="http://schemas.microsoft.com/office/drawing/2014/main" id="{E45A945E-31CD-453C-A387-09E9F43C984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0B2CE7B-03BC-463D-A6BF-C3C5F1C36349}"/>
                </a:ext>
              </a:extLst>
            </p:cNvPr>
            <p:cNvSpPr txBox="1"/>
            <p:nvPr/>
          </p:nvSpPr>
          <p:spPr>
            <a:xfrm>
              <a:off x="948337" y="2795825"/>
              <a:ext cx="631444" cy="114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6FF230-386C-4CB2-8F4C-03842688A4A1}"/>
                  </a:ext>
                </a:extLst>
              </p:cNvPr>
              <p:cNvSpPr txBox="1"/>
              <p:nvPr/>
            </p:nvSpPr>
            <p:spPr>
              <a:xfrm>
                <a:off x="571500" y="3171825"/>
                <a:ext cx="4943475" cy="1918154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pPr marL="278606" indent="-278606">
                  <a:buFont typeface="+mj-lt"/>
                  <a:buAutoNum type="alphaLcParenR"/>
                </a:pP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𝑴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𝑩𝑪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1700" b="1">
                        <a:latin typeface="Cambria Math" panose="02040503050406030204" pitchFamily="18" charset="0"/>
                      </a:rPr>
                      <m:t>𝐀𝐌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1700" b="1">
                        <a:latin typeface="Cambria Math" panose="02040503050406030204" pitchFamily="18" charset="0"/>
                      </a:rPr>
                      <m:t>𝐒𝐌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b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GB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GB" sz="17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𝑨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 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𝑩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 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𝑪</m:t>
                                </m:r>
                              </m:e>
                            </m:d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𝑺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 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𝑩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 </m:t>
                                </m:r>
                                <m:r>
                                  <a:rPr lang="en-GB" sz="17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acc>
                    <m:r>
                      <a:rPr lang="en-GB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GB" sz="17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𝑨</m:t>
                            </m:r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𝑴</m:t>
                            </m:r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, </m:t>
                            </m:r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𝑺</m:t>
                            </m:r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GB" sz="17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𝑴</m:t>
                            </m:r>
                          </m:e>
                        </m:d>
                      </m:e>
                    </m:acc>
                    <m:r>
                      <a:rPr lang="en-GB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GB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𝝋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Bef>
                    <a:spcPts val="75"/>
                  </a:spcBef>
                  <a:spcAft>
                    <a:spcPts val="75"/>
                  </a:spcAft>
                </a:pPr>
                <a:r>
                  <a:rPr lang="pt-BR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 tam giác vuông SAM,</a:t>
                </a:r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pt-BR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tan</m:t>
                    </m:r>
                    <m:r>
                      <a:rPr lang="pt-BR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pt-BR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𝝋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𝑺𝑨</m:t>
                        </m:r>
                      </m:num>
                      <m:den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𝑨𝑴</m:t>
                        </m:r>
                      </m:den>
                    </m:f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den>
                        </m:f>
                      </m:den>
                    </m:f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  <m:r>
                      <a:rPr lang="en-US" sz="2000" b="1" dirty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𝛗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6FF230-386C-4CB2-8F4C-03842688A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458200"/>
                <a:ext cx="13182600" cy="5031377"/>
              </a:xfrm>
              <a:prstGeom prst="rect">
                <a:avLst/>
              </a:prstGeom>
              <a:blipFill>
                <a:blip r:embed="rId4"/>
                <a:stretch>
                  <a:fillRect l="-1896" t="-2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76" y="2942886"/>
            <a:ext cx="2264324" cy="20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1" y="3081475"/>
            <a:ext cx="5143500" cy="196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1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95" y="-141385"/>
            <a:ext cx="69274" cy="2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595" y="-141385"/>
            <a:ext cx="69274" cy="2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485775" y="2657475"/>
            <a:ext cx="8182379" cy="2400300"/>
            <a:chOff x="1270511" y="5737377"/>
            <a:chExt cx="21819676" cy="8438173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737377"/>
              <a:ext cx="3987799" cy="1244274"/>
              <a:chOff x="1224541" y="6175944"/>
              <a:chExt cx="3987799" cy="1244274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175944"/>
                <a:ext cx="2916010" cy="1244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457200" y="1314450"/>
            <a:ext cx="8190685" cy="1343025"/>
            <a:chOff x="1268078" y="3405486"/>
            <a:chExt cx="21841827" cy="3581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ounded Rectangle 61"/>
                <p:cNvSpPr/>
                <p:nvPr/>
              </p:nvSpPr>
              <p:spPr>
                <a:xfrm>
                  <a:off x="1268078" y="3790950"/>
                  <a:ext cx="21841827" cy="3195936"/>
                </a:xfrm>
                <a:prstGeom prst="roundRect">
                  <a:avLst>
                    <a:gd name="adj" fmla="val 534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154781"/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		Cho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chóp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S.ABC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đáy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ABC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tam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đều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cạnh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a, </a:t>
                  </a:r>
                  <a14:m>
                    <m:oMath xmlns:m="http://schemas.openxmlformats.org/officeDocument/2006/math">
                      <m:r>
                        <a:rPr lang="en-US" sz="20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𝑺𝑨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17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𝐒𝐀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⊥(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.</a:t>
                  </a:r>
                </a:p>
                <a:p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𝑨𝑩𝑪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</m:oMath>
                  </a14:m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𝑺𝑩𝑪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	 c)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𝑺𝑨𝑴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</m:oMath>
                  </a14:m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𝑺𝑩𝑪</m:t>
                      </m:r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</a:p>
                <a:p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diện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tích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tam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𝑺𝑩𝑪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2" name="Rounded 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078" y="3790950"/>
                  <a:ext cx="21841827" cy="3195936"/>
                </a:xfrm>
                <a:prstGeom prst="roundRect">
                  <a:avLst>
                    <a:gd name="adj" fmla="val 5347"/>
                  </a:avLst>
                </a:prstGeom>
                <a:blipFill>
                  <a:blip r:embed="rId4"/>
                  <a:stretch>
                    <a:fillRect l="-836" t="-3396" b="-8113"/>
                  </a:stretch>
                </a:blip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453078" cy="1065529"/>
              <a:chOff x="1311958" y="3405486"/>
              <a:chExt cx="3453078" cy="1065529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0" y="3527166"/>
                <a:ext cx="2514366" cy="943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C8B9DE-4739-46BA-A18A-87F1802DD13F}"/>
              </a:ext>
            </a:extLst>
          </p:cNvPr>
          <p:cNvGrpSpPr/>
          <p:nvPr/>
        </p:nvGrpSpPr>
        <p:grpSpPr>
          <a:xfrm>
            <a:off x="85725" y="589523"/>
            <a:ext cx="7372350" cy="369332"/>
            <a:chOff x="-288924" y="1892299"/>
            <a:chExt cx="19659599" cy="984883"/>
          </a:xfrm>
        </p:grpSpPr>
        <p:sp>
          <p:nvSpPr>
            <p:cNvPr id="51" name="Rounded Rectangle 2">
              <a:extLst>
                <a:ext uri="{FF2B5EF4-FFF2-40B4-BE49-F238E27FC236}">
                  <a16:creationId xmlns:a16="http://schemas.microsoft.com/office/drawing/2014/main" id="{A625AB2D-6076-492D-A5C2-61C7C169E4D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9D3E608-237B-472D-8056-A1122F218FC1}"/>
                </a:ext>
              </a:extLst>
            </p:cNvPr>
            <p:cNvSpPr txBox="1"/>
            <p:nvPr/>
          </p:nvSpPr>
          <p:spPr>
            <a:xfrm>
              <a:off x="1082676" y="1913523"/>
              <a:ext cx="757472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3B35F9-E251-4EF5-94D7-8EB3CF19A19C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4D3DD53-9311-4EBC-8B34-E116946BCB52}"/>
              </a:ext>
            </a:extLst>
          </p:cNvPr>
          <p:cNvGrpSpPr/>
          <p:nvPr/>
        </p:nvGrpSpPr>
        <p:grpSpPr>
          <a:xfrm>
            <a:off x="498277" y="942975"/>
            <a:ext cx="5302448" cy="369332"/>
            <a:chOff x="644526" y="2776538"/>
            <a:chExt cx="10329860" cy="119340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CDBB77A-EBCD-42C8-89B4-CA29D5FB0D42}"/>
                </a:ext>
              </a:extLst>
            </p:cNvPr>
            <p:cNvSpPr txBox="1"/>
            <p:nvPr/>
          </p:nvSpPr>
          <p:spPr>
            <a:xfrm>
              <a:off x="1982786" y="2776538"/>
              <a:ext cx="8991600" cy="119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Diện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chiếu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7">
              <a:extLst>
                <a:ext uri="{FF2B5EF4-FFF2-40B4-BE49-F238E27FC236}">
                  <a16:creationId xmlns:a16="http://schemas.microsoft.com/office/drawing/2014/main" id="{E45A945E-31CD-453C-A387-09E9F43C984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0B2CE7B-03BC-463D-A6BF-C3C5F1C36349}"/>
                </a:ext>
              </a:extLst>
            </p:cNvPr>
            <p:cNvSpPr txBox="1"/>
            <p:nvPr/>
          </p:nvSpPr>
          <p:spPr>
            <a:xfrm>
              <a:off x="948337" y="2795825"/>
              <a:ext cx="631444" cy="114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6FF230-386C-4CB2-8F4C-03842688A4A1}"/>
                  </a:ext>
                </a:extLst>
              </p:cNvPr>
              <p:cNvSpPr txBox="1"/>
              <p:nvPr/>
            </p:nvSpPr>
            <p:spPr>
              <a:xfrm>
                <a:off x="628572" y="3105150"/>
                <a:ext cx="5229225" cy="1352967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>
                        <a:latin typeface="Cambria Math" panose="02040503050406030204" pitchFamily="18" charset="0"/>
                      </a:rPr>
                      <m:t>𝐒𝐀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⊥(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sz="17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7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𝐀𝐁𝐂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chiếu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𝑺𝑩𝑪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lên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  <m:r>
                      <a:rPr lang="en-US" sz="17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b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𝑨𝑩𝑪</m:t>
                        </m:r>
                      </m:sub>
                    </m:sSub>
                    <m:r>
                      <a:rPr lang="en-GB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b>
                      <m:sSubPr>
                        <m:ctrlP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𝑺𝑩𝑪</m:t>
                        </m:r>
                      </m:sub>
                    </m:sSub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func>
                      <m:funcPr>
                        <m:ctrlP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cos</m:t>
                        </m:r>
                      </m:fName>
                      <m:e>
                        <m: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𝝋</m:t>
                        </m:r>
                      </m:e>
                    </m:func>
                  </m:oMath>
                </a14:m>
                <a:r>
                  <a:rPr lang="en-GB" sz="2000" b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⇒</m:t>
                    </m:r>
                  </m:oMath>
                </a14:m>
                <a:r>
                  <a:rPr lang="en-GB" sz="2000" b="1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GB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𝑺𝑩𝑪</m:t>
                        </m:r>
                      </m:sub>
                    </m:sSub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𝑨𝑩𝑪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en-GB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GB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𝝋</m:t>
                            </m:r>
                          </m:e>
                        </m:func>
                      </m:den>
                    </m:f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𝟐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𝟒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1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den>
                        </m:f>
                      </m:den>
                    </m:f>
                    <m:r>
                      <a:rPr lang="en-US" sz="20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000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pt-BR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B6FF230-386C-4CB2-8F4C-03842688A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72" y="3105150"/>
                <a:ext cx="5229225" cy="1352967"/>
              </a:xfrm>
              <a:prstGeom prst="rect">
                <a:avLst/>
              </a:prstGeom>
              <a:blipFill rotWithShape="1">
                <a:blip r:embed="rId5"/>
                <a:stretch>
                  <a:fillRect l="-1865" t="-3153" r="-5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76" y="2834446"/>
            <a:ext cx="2327136" cy="217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5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95" y="-141385"/>
            <a:ext cx="69274" cy="2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595" y="-141385"/>
            <a:ext cx="69274" cy="28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506756" y="2651263"/>
            <a:ext cx="8182379" cy="2400300"/>
            <a:chOff x="1270511" y="5737377"/>
            <a:chExt cx="21819676" cy="8438173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737377"/>
              <a:ext cx="3718666" cy="1244274"/>
              <a:chOff x="1224541" y="6175944"/>
              <a:chExt cx="3718666" cy="1244274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175944"/>
                <a:ext cx="2646877" cy="1244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457200" y="1314450"/>
            <a:ext cx="8190685" cy="1343025"/>
            <a:chOff x="1268078" y="3405486"/>
            <a:chExt cx="21841827" cy="3581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ounded Rectangle 61"/>
                <p:cNvSpPr/>
                <p:nvPr/>
              </p:nvSpPr>
              <p:spPr>
                <a:xfrm>
                  <a:off x="1268078" y="3790950"/>
                  <a:ext cx="21841827" cy="3195936"/>
                </a:xfrm>
                <a:prstGeom prst="roundRect">
                  <a:avLst>
                    <a:gd name="adj" fmla="val 534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154781"/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		Cho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chóp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S.ABC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đáy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ABC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tam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đều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cạnh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a, </a:t>
                  </a:r>
                  <a14:m>
                    <m:oMath xmlns:m="http://schemas.openxmlformats.org/officeDocument/2006/math">
                      <m:r>
                        <a:rPr lang="en-US" sz="20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𝑺𝑨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17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𝐒𝐀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⊥(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𝑨𝑩𝑪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.</a:t>
                  </a:r>
                </a:p>
                <a:p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𝐀𝐁𝐂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</m:oMath>
                  </a14:m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𝐒𝐁𝐂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	 c)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𝐒𝐀𝐌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</m:oMath>
                  </a14:m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𝐒𝐁𝐂</m:t>
                      </m:r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</a:p>
                <a:p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b)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Tính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diện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tích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tam </a:t>
                  </a:r>
                  <a:r>
                    <a:rPr lang="en-US" sz="1700" b="1" dirty="0" err="1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giác</a:t>
                  </a:r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7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𝐒𝐁𝐂</m:t>
                      </m:r>
                    </m:oMath>
                  </a14:m>
                  <a:r>
                    <a:rPr lang="en-US" sz="1700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2" name="Rounded 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078" y="3790950"/>
                  <a:ext cx="21841827" cy="3195936"/>
                </a:xfrm>
                <a:prstGeom prst="roundRect">
                  <a:avLst>
                    <a:gd name="adj" fmla="val 5347"/>
                  </a:avLst>
                </a:prstGeom>
                <a:blipFill>
                  <a:blip r:embed="rId3"/>
                  <a:stretch>
                    <a:fillRect l="-836" t="-3396" b="-8113"/>
                  </a:stretch>
                </a:blip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453078" cy="1065529"/>
              <a:chOff x="1311958" y="3405486"/>
              <a:chExt cx="3453078" cy="1065529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0" y="3527166"/>
                <a:ext cx="2514366" cy="943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</a:t>
                </a: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C8B9DE-4739-46BA-A18A-87F1802DD13F}"/>
              </a:ext>
            </a:extLst>
          </p:cNvPr>
          <p:cNvGrpSpPr/>
          <p:nvPr/>
        </p:nvGrpSpPr>
        <p:grpSpPr>
          <a:xfrm>
            <a:off x="85725" y="589523"/>
            <a:ext cx="7372350" cy="369332"/>
            <a:chOff x="-288924" y="1892299"/>
            <a:chExt cx="19659599" cy="984883"/>
          </a:xfrm>
        </p:grpSpPr>
        <p:sp>
          <p:nvSpPr>
            <p:cNvPr id="51" name="Rounded Rectangle 2">
              <a:extLst>
                <a:ext uri="{FF2B5EF4-FFF2-40B4-BE49-F238E27FC236}">
                  <a16:creationId xmlns:a16="http://schemas.microsoft.com/office/drawing/2014/main" id="{A625AB2D-6076-492D-A5C2-61C7C169E4D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9D3E608-237B-472D-8056-A1122F218FC1}"/>
                </a:ext>
              </a:extLst>
            </p:cNvPr>
            <p:cNvSpPr txBox="1"/>
            <p:nvPr/>
          </p:nvSpPr>
          <p:spPr>
            <a:xfrm>
              <a:off x="1082676" y="1913523"/>
              <a:ext cx="757472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3B35F9-E251-4EF5-94D7-8EB3CF19A19C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4D3DD53-9311-4EBC-8B34-E116946BCB52}"/>
              </a:ext>
            </a:extLst>
          </p:cNvPr>
          <p:cNvGrpSpPr/>
          <p:nvPr/>
        </p:nvGrpSpPr>
        <p:grpSpPr>
          <a:xfrm>
            <a:off x="498277" y="942975"/>
            <a:ext cx="5302448" cy="369332"/>
            <a:chOff x="644526" y="2776538"/>
            <a:chExt cx="10329860" cy="119340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CDBB77A-EBCD-42C8-89B4-CA29D5FB0D42}"/>
                </a:ext>
              </a:extLst>
            </p:cNvPr>
            <p:cNvSpPr txBox="1"/>
            <p:nvPr/>
          </p:nvSpPr>
          <p:spPr>
            <a:xfrm>
              <a:off x="1982786" y="2776538"/>
              <a:ext cx="8991600" cy="119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Diện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chiếu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7">
              <a:extLst>
                <a:ext uri="{FF2B5EF4-FFF2-40B4-BE49-F238E27FC236}">
                  <a16:creationId xmlns:a16="http://schemas.microsoft.com/office/drawing/2014/main" id="{E45A945E-31CD-453C-A387-09E9F43C984B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0B2CE7B-03BC-463D-A6BF-C3C5F1C36349}"/>
                </a:ext>
              </a:extLst>
            </p:cNvPr>
            <p:cNvSpPr txBox="1"/>
            <p:nvPr/>
          </p:nvSpPr>
          <p:spPr>
            <a:xfrm>
              <a:off x="948337" y="2795825"/>
              <a:ext cx="631444" cy="114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6FF230-386C-4CB2-8F4C-03842688A4A1}"/>
                  </a:ext>
                </a:extLst>
              </p:cNvPr>
              <p:cNvSpPr txBox="1"/>
              <p:nvPr/>
            </p:nvSpPr>
            <p:spPr>
              <a:xfrm>
                <a:off x="571500" y="3114675"/>
                <a:ext cx="5229225" cy="1419363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a) ta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</a:rPr>
                      <m:t>𝐁𝐂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</a:rPr>
                          <m:t>𝐒𝐀𝐌</m:t>
                        </m:r>
                      </m:e>
                    </m:d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𝐀𝐇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𝐒𝐌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𝐁𝐂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𝐀𝐇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𝐀𝐇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</a:rPr>
                          <m:t>𝐒𝐁𝐂</m:t>
                        </m:r>
                      </m:e>
                    </m:d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𝐀𝐇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𝐁𝐂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𝐒𝐁𝐂</m:t>
                    </m:r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𝐒𝐀𝐌</m:t>
                    </m:r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b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GB" sz="1700" b="1" i="1" dirty="0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GB" sz="17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17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1700" b="1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700" b="1" dirty="0">
                                    <a:latin typeface="Cambria Math" panose="02040503050406030204" pitchFamily="18" charset="0"/>
                                  </a:rPr>
                                  <m:t>𝐒𝐀𝐌</m:t>
                                </m:r>
                              </m:e>
                            </m:d>
                            <m:r>
                              <a:rPr lang="en-US" sz="1700" b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1700" b="1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700" b="1" dirty="0">
                                    <a:latin typeface="Cambria Math" panose="02040503050406030204" pitchFamily="18" charset="0"/>
                                  </a:rPr>
                                  <m:t>𝐒𝐁𝐂</m:t>
                                </m:r>
                              </m:e>
                            </m:d>
                          </m:e>
                        </m:d>
                      </m:e>
                    </m:acc>
                    <m:r>
                      <a:rPr lang="en-US" sz="1700" b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GB" sz="17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17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1" dirty="0">
                                <a:latin typeface="Cambria Math" panose="02040503050406030204" pitchFamily="18" charset="0"/>
                              </a:rPr>
                              <m:t>𝐁𝐂</m:t>
                            </m:r>
                            <m:r>
                              <a:rPr lang="en-US" sz="1700" b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700" b="1" i="1" dirty="0">
                                <a:latin typeface="Cambria Math" panose="02040503050406030204" pitchFamily="18" charset="0"/>
                              </a:rPr>
                              <m:t>𝑨𝑯</m:t>
                            </m:r>
                            <m:r>
                              <a:rPr lang="en-US" sz="1700" b="1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acc>
                    <m:r>
                      <a:rPr lang="en-US" sz="1700" b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17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pt-BR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B6FF230-386C-4CB2-8F4C-03842688A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3114675"/>
                <a:ext cx="5229225" cy="1419363"/>
              </a:xfrm>
              <a:prstGeom prst="rect">
                <a:avLst/>
              </a:prstGeom>
              <a:blipFill rotWithShape="1">
                <a:blip r:embed="rId4"/>
                <a:stretch>
                  <a:fillRect l="-1865" t="-3433" b="-51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6" name="Picture 95">
            <a:extLst>
              <a:ext uri="{FF2B5EF4-FFF2-40B4-BE49-F238E27FC236}">
                <a16:creationId xmlns:a16="http://schemas.microsoft.com/office/drawing/2014/main" id="{4AA941AA-BE46-4A3D-90BA-6F33C7C56FB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2800350"/>
            <a:ext cx="2017647" cy="2244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07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5" y="687973"/>
            <a:ext cx="9289645" cy="457313"/>
            <a:chOff x="-258524" y="1913523"/>
            <a:chExt cx="19645313" cy="457312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2362199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4" y="1913523"/>
              <a:ext cx="86511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03675" y="1968499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mặt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phẳng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vuông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góc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50206" y="1257990"/>
            <a:ext cx="223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endParaRPr lang="en-US" sz="1800" b="1" dirty="0">
              <a:solidFill>
                <a:srgbClr val="145F8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1000" y="1224986"/>
            <a:ext cx="1269206" cy="402336"/>
          </a:xfrm>
          <a:prstGeom prst="roundRect">
            <a:avLst/>
          </a:prstGeom>
          <a:solidFill>
            <a:srgbClr val="14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5670" y="126037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1316" y="1777806"/>
            <a:ext cx="8301684" cy="285134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1459" y="2008927"/>
                <a:ext cx="7902568" cy="2154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b="1" i="1" dirty="0"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</a:pP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</a:pPr>
                <a:r>
                  <a:rPr lang="en-US" altLang="en-US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altLang="en-US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altLang="en-US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altLang="en-US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altLang="en-US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altLang="en-US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altLang="en-US" b="1" dirty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altLang="en-US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altLang="en-US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en-US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Mặt</a:t>
                </a:r>
                <a:r>
                  <a:rPr lang="en-US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phẳng</a:t>
                </a:r>
                <a:r>
                  <a:rPr lang="en-US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α</m:t>
                        </m:r>
                      </m:e>
                    </m:d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</a:rPr>
                      <m:t>vu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</a:rPr>
                      <m:t>ng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</a:rPr>
                      <m:t>g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</a:rPr>
                      <m:t>c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β</m:t>
                        </m:r>
                      </m:e>
                    </m:d>
                    <m: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k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í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hi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u</m:t>
                    </m:r>
                    <m:r>
                      <a:rPr lang="en-US">
                        <a:latin typeface="Cambria Math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lang="en-US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α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β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𝛂</m:t>
                          </m:r>
                        </m:e>
                      </m:d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𝛃</m:t>
                      </m:r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d>
                            </m:e>
                          </m:acc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</a:pPr>
                <a:endParaRPr lang="en-US" altLang="en-US" b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59" y="2008927"/>
                <a:ext cx="7902568" cy="2154629"/>
              </a:xfrm>
              <a:prstGeom prst="rect">
                <a:avLst/>
              </a:prstGeom>
              <a:blipFill rotWithShape="1">
                <a:blip r:embed="rId2"/>
                <a:stretch>
                  <a:fillRect l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20"/>
          <p:cNvSpPr>
            <a:spLocks/>
          </p:cNvSpPr>
          <p:nvPr/>
        </p:nvSpPr>
        <p:spPr bwMode="auto">
          <a:xfrm>
            <a:off x="304801" y="1709145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33" y="1831956"/>
            <a:ext cx="137409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Định</a:t>
            </a:r>
            <a:r>
              <a:rPr lang="en-US" sz="17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nghĩa</a:t>
            </a:r>
            <a:endParaRPr lang="en-US" sz="17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2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31956"/>
            <a:ext cx="2667001" cy="272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5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319CF9-57D4-45E1-B690-0886A7AE8A27}"/>
              </a:ext>
            </a:extLst>
          </p:cNvPr>
          <p:cNvGrpSpPr/>
          <p:nvPr/>
        </p:nvGrpSpPr>
        <p:grpSpPr>
          <a:xfrm>
            <a:off x="228600" y="790573"/>
            <a:ext cx="8633459" cy="1398979"/>
            <a:chOff x="1085760" y="8184729"/>
            <a:chExt cx="22060741" cy="13989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978606D-8CD1-4009-A83C-A3A72B5148B2}"/>
                </a:ext>
              </a:extLst>
            </p:cNvPr>
            <p:cNvSpPr/>
            <p:nvPr/>
          </p:nvSpPr>
          <p:spPr>
            <a:xfrm>
              <a:off x="4240955" y="8203330"/>
              <a:ext cx="18905546" cy="1380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em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quan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câu </a:t>
              </a:r>
              <a:r>
                <a:rPr lang="vi-VN" sz="1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vi-VN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endParaRPr lang="en-US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07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Làm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thế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nào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xác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được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độ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nghiêng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mái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nhà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với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đất</a:t>
              </a:r>
              <a:r>
                <a:rPr lang="en-US" sz="1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?</a:t>
              </a:r>
            </a:p>
            <a:p>
              <a:pPr algn="just">
                <a:lnSpc>
                  <a:spcPct val="107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US" sz="18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59A7FDD-615B-43CC-B2E3-0A350801E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760" y="8184729"/>
              <a:ext cx="2789237" cy="111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66" y="2114550"/>
            <a:ext cx="6985634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5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788" y="590550"/>
            <a:ext cx="7371016" cy="369332"/>
            <a:chOff x="-288924" y="1892299"/>
            <a:chExt cx="19659599" cy="984884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1391" y="1904744"/>
              <a:ext cx="1022686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17283113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 MẶT PHẲNG VUÔNG GÓC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969" y="1047849"/>
            <a:ext cx="3845123" cy="369332"/>
            <a:chOff x="644526" y="2766774"/>
            <a:chExt cx="10253661" cy="984886"/>
          </a:xfrm>
        </p:grpSpPr>
        <p:sp>
          <p:nvSpPr>
            <p:cNvPr id="28" name="TextBox 27"/>
            <p:cNvSpPr txBox="1"/>
            <p:nvPr/>
          </p:nvSpPr>
          <p:spPr>
            <a:xfrm>
              <a:off x="1906587" y="2766774"/>
              <a:ext cx="8991600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endParaRPr lang="en-US" sz="18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1889" y="2795825"/>
              <a:ext cx="864341" cy="943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28838" y="1538728"/>
            <a:ext cx="8662762" cy="3287517"/>
            <a:chOff x="1076414" y="4377893"/>
            <a:chExt cx="22583048" cy="11003063"/>
          </a:xfrm>
        </p:grpSpPr>
        <p:grpSp>
          <p:nvGrpSpPr>
            <p:cNvPr id="49" name="Group 5"/>
            <p:cNvGrpSpPr/>
            <p:nvPr/>
          </p:nvGrpSpPr>
          <p:grpSpPr>
            <a:xfrm>
              <a:off x="1533269" y="4671091"/>
              <a:ext cx="22126193" cy="10709865"/>
              <a:chOff x="637542" y="1083939"/>
              <a:chExt cx="8713062" cy="4216522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637542" y="1083939"/>
                <a:ext cx="8611674" cy="3755993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832485" y="1427396"/>
                <a:ext cx="8518119" cy="3873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Điều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kiện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đủ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0" name="Group 65"/>
            <p:cNvGrpSpPr/>
            <p:nvPr/>
          </p:nvGrpSpPr>
          <p:grpSpPr>
            <a:xfrm>
              <a:off x="1076414" y="4377893"/>
              <a:ext cx="4311000" cy="1162126"/>
              <a:chOff x="166396" y="8755080"/>
              <a:chExt cx="4311000" cy="1162126"/>
            </a:xfrm>
          </p:grpSpPr>
          <p:sp>
            <p:nvSpPr>
              <p:cNvPr id="51" name="Freeform 20"/>
              <p:cNvSpPr>
                <a:spLocks/>
              </p:cNvSpPr>
              <p:nvPr/>
            </p:nvSpPr>
            <p:spPr bwMode="auto">
              <a:xfrm>
                <a:off x="384521" y="8755080"/>
                <a:ext cx="4092875" cy="1060122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2" name="Group 7"/>
              <p:cNvGrpSpPr/>
              <p:nvPr/>
            </p:nvGrpSpPr>
            <p:grpSpPr>
              <a:xfrm>
                <a:off x="166396" y="8780591"/>
                <a:ext cx="702538" cy="572230"/>
                <a:chOff x="-145995" y="8633545"/>
                <a:chExt cx="787401" cy="641352"/>
              </a:xfrm>
            </p:grpSpPr>
            <p:sp>
              <p:nvSpPr>
                <p:cNvPr id="54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5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6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7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8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0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" name="Freeform 56"/>
                <p:cNvSpPr>
                  <a:spLocks noEditPoints="1"/>
                </p:cNvSpPr>
                <p:nvPr/>
              </p:nvSpPr>
              <p:spPr bwMode="auto">
                <a:xfrm>
                  <a:off x="-96783" y="8710215"/>
                  <a:ext cx="693737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964606" y="8784091"/>
                <a:ext cx="3512790" cy="1133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</a:t>
                </a:r>
                <a:endPara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49928DB-C0EB-41FB-A188-D6CA08245BB3}"/>
                  </a:ext>
                </a:extLst>
              </p:cNvPr>
              <p:cNvSpPr txBox="1"/>
              <p:nvPr/>
            </p:nvSpPr>
            <p:spPr>
              <a:xfrm>
                <a:off x="1066800" y="2638274"/>
                <a:ext cx="3271260" cy="71833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3333FF"/>
                </a:solidFill>
              </a:ln>
            </p:spPr>
            <p:txBody>
              <a:bodyPr wrap="square" lIns="34290" tIns="17145" rIns="34290" bIns="1714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3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3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300" b="1">
                                  <a:latin typeface="Cambria Math" panose="02040503050406030204" pitchFamily="18" charset="0"/>
                                </a:rPr>
                                <m:t>⊂(</m:t>
                              </m:r>
                              <m:r>
                                <a:rPr lang="en-US" sz="2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𝛂</m:t>
                              </m:r>
                              <m:r>
                                <a:rPr lang="en-US" sz="2300" b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300" b="1">
                                  <a:latin typeface="Cambria Math" panose="02040503050406030204" pitchFamily="18" charset="0"/>
                                </a:rPr>
                                <m:t>⊥(</m:t>
                              </m:r>
                              <m:r>
                                <a:rPr lang="en-US" sz="2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𝛃</m:t>
                              </m:r>
                              <m:r>
                                <a:rPr lang="en-US" sz="2300" b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3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𝛂</m:t>
                              </m:r>
                            </m:e>
                          </m:d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⊥</m:t>
                          </m:r>
                          <m:d>
                            <m:dPr>
                              <m:ctrlPr>
                                <a:rPr lang="en-US" sz="23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𝛃</m:t>
                              </m:r>
                            </m:e>
                          </m:d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2300" b="1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49928DB-C0EB-41FB-A188-D6CA08245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638274"/>
                <a:ext cx="3271260" cy="7183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3333F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96" y="2401219"/>
            <a:ext cx="2400503" cy="191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516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788" y="590550"/>
            <a:ext cx="7371016" cy="369332"/>
            <a:chOff x="-288924" y="1892299"/>
            <a:chExt cx="19659599" cy="984884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1391" y="1904744"/>
              <a:ext cx="1022686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17283113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 MẶT PHẲNG VUÔNG GÓC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969" y="1047849"/>
            <a:ext cx="3845123" cy="369332"/>
            <a:chOff x="644526" y="2766774"/>
            <a:chExt cx="10253661" cy="984886"/>
          </a:xfrm>
        </p:grpSpPr>
        <p:sp>
          <p:nvSpPr>
            <p:cNvPr id="28" name="TextBox 27"/>
            <p:cNvSpPr txBox="1"/>
            <p:nvPr/>
          </p:nvSpPr>
          <p:spPr>
            <a:xfrm>
              <a:off x="1906587" y="2766774"/>
              <a:ext cx="8991600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endParaRPr lang="en-US" sz="18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1889" y="2795825"/>
              <a:ext cx="864341" cy="943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9998" y="1394994"/>
            <a:ext cx="8411040" cy="3462755"/>
            <a:chOff x="1209930" y="4406904"/>
            <a:chExt cx="21868723" cy="4308190"/>
          </a:xfrm>
        </p:grpSpPr>
        <p:sp>
          <p:nvSpPr>
            <p:cNvPr id="66" name="Rounded Rectangle 65"/>
            <p:cNvSpPr/>
            <p:nvPr/>
          </p:nvSpPr>
          <p:spPr>
            <a:xfrm>
              <a:off x="1209930" y="4636872"/>
              <a:ext cx="21868723" cy="4078222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1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0" name="Group 65"/>
            <p:cNvGrpSpPr/>
            <p:nvPr/>
          </p:nvGrpSpPr>
          <p:grpSpPr>
            <a:xfrm>
              <a:off x="1265235" y="4406904"/>
              <a:ext cx="7872107" cy="608131"/>
              <a:chOff x="355217" y="8784091"/>
              <a:chExt cx="7872107" cy="608131"/>
            </a:xfrm>
          </p:grpSpPr>
          <p:sp>
            <p:nvSpPr>
              <p:cNvPr id="51" name="Freeform 20"/>
              <p:cNvSpPr>
                <a:spLocks/>
              </p:cNvSpPr>
              <p:nvPr/>
            </p:nvSpPr>
            <p:spPr bwMode="auto">
              <a:xfrm>
                <a:off x="355217" y="8823943"/>
                <a:ext cx="4240749" cy="526703"/>
              </a:xfrm>
              <a:prstGeom prst="roundRect">
                <a:avLst/>
              </a:prstGeom>
              <a:solidFill>
                <a:srgbClr val="6C90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64605" y="8784091"/>
                <a:ext cx="7262719" cy="60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</a:t>
                </a:r>
                <a:endPara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676796"/>
            <a:ext cx="2926398" cy="306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7973" y="3416551"/>
            <a:ext cx="4998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en-US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79267" y="2190750"/>
                <a:ext cx="2855397" cy="878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1" i="1" dirty="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</m:ctrlPr>
                                </m:eqArrPr>
                                <m:e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  <a:ea typeface="Tahoma" pitchFamily="34" charset="0"/>
                                          <a:cs typeface="Tahoma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𝛂</m:t>
                                      </m:r>
                                    </m:e>
                                  </m:d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  <a:ea typeface="Tahoma" pitchFamily="34" charset="0"/>
                                          <a:cs typeface="Tahoma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𝛃</m:t>
                                      </m:r>
                                    </m:e>
                                  </m:d>
                                </m:e>
                                <m:e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  <a:ea typeface="Tahoma" pitchFamily="34" charset="0"/>
                                          <a:cs typeface="Tahoma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𝛂</m:t>
                                      </m:r>
                                    </m:e>
                                  </m:d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  <m:t>∩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  <a:ea typeface="Tahoma" pitchFamily="34" charset="0"/>
                                          <a:cs typeface="Tahoma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𝛃</m:t>
                                      </m:r>
                                    </m:e>
                                  </m:d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  <m:t>=</m:t>
                                  </m:r>
                                  <m:r>
                                    <a:rPr lang="en-US" b="1" i="1" dirty="0" smtClean="0">
                                      <a:latin typeface="Cambria Math"/>
                                      <a:ea typeface="Tahoma" pitchFamily="34" charset="0"/>
                                      <a:cs typeface="Tahoma" pitchFamily="34" charset="0"/>
                                    </a:rPr>
                                    <m:t>𝒃</m:t>
                                  </m:r>
                                </m:e>
                              </m:eqAr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𝒂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⊂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𝛂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b="1" dirty="0">
                                  <a:latin typeface="Tahoma" pitchFamily="34" charset="0"/>
                                  <a:ea typeface="Tahoma" pitchFamily="34" charset="0"/>
                                  <a:cs typeface="Tahoma" pitchFamily="34" charset="0"/>
                                </a:rPr>
                                <m:t>, 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𝒂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⊥</m:t>
                              </m:r>
                              <m:r>
                                <a:rPr lang="en-US" b="1" i="1" dirty="0" smtClean="0">
                                  <a:latin typeface="Cambria Math"/>
                                  <a:ea typeface="Tahoma" pitchFamily="34" charset="0"/>
                                  <a:cs typeface="Tahoma" pitchFamily="34" charset="0"/>
                                </a:rPr>
                                <m:t>𝒃</m:t>
                              </m:r>
                              <m:r>
                                <m:rPr>
                                  <m:nor/>
                                </m:rPr>
                                <a:rPr lang="en-US" b="1" dirty="0">
                                  <a:latin typeface="Tahoma" pitchFamily="34" charset="0"/>
                                  <a:ea typeface="Tahoma" pitchFamily="34" charset="0"/>
                                  <a:cs typeface="Tahoma" pitchFamily="34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  <m:r>
                        <a:rPr lang="en-US" b="1" i="1" dirty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⇒</m:t>
                      </m:r>
                      <m:r>
                        <a:rPr lang="en-US" b="1" i="1" dirty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  <m:r>
                        <a:rPr lang="en-US" b="1" i="1" dirty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 ⊥</m:t>
                      </m:r>
                      <m:d>
                        <m:dPr>
                          <m:ctrlPr>
                            <a:rPr lang="en-US" b="1" i="1" dirty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𝛃</m:t>
                          </m:r>
                        </m:e>
                      </m:d>
                    </m:oMath>
                  </m:oMathPara>
                </a14:m>
                <a:endParaRPr lang="en-US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267" y="2190750"/>
                <a:ext cx="2855397" cy="8784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782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788" y="590550"/>
            <a:ext cx="7371016" cy="369332"/>
            <a:chOff x="-288924" y="1892299"/>
            <a:chExt cx="19659599" cy="984884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1391" y="1904744"/>
              <a:ext cx="1022686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17283113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 MẶT PHẲNG VUÔNG GÓC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969" y="1047849"/>
            <a:ext cx="3845123" cy="369332"/>
            <a:chOff x="644526" y="2766774"/>
            <a:chExt cx="10253661" cy="984886"/>
          </a:xfrm>
        </p:grpSpPr>
        <p:sp>
          <p:nvSpPr>
            <p:cNvPr id="28" name="TextBox 27"/>
            <p:cNvSpPr txBox="1"/>
            <p:nvPr/>
          </p:nvSpPr>
          <p:spPr>
            <a:xfrm>
              <a:off x="1906587" y="2766774"/>
              <a:ext cx="8991600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endParaRPr lang="en-US" sz="18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1889" y="2795825"/>
              <a:ext cx="864341" cy="943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01268" y="1394995"/>
            <a:ext cx="8666532" cy="3005555"/>
            <a:chOff x="1265232" y="4406904"/>
            <a:chExt cx="22136762" cy="4342409"/>
          </a:xfrm>
        </p:grpSpPr>
        <p:sp>
          <p:nvSpPr>
            <p:cNvPr id="66" name="Rounded Rectangle 65"/>
            <p:cNvSpPr/>
            <p:nvPr/>
          </p:nvSpPr>
          <p:spPr>
            <a:xfrm>
              <a:off x="1533271" y="4671090"/>
              <a:ext cx="21868723" cy="4078223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1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0" name="Group 65"/>
            <p:cNvGrpSpPr/>
            <p:nvPr/>
          </p:nvGrpSpPr>
          <p:grpSpPr>
            <a:xfrm>
              <a:off x="1265232" y="4406904"/>
              <a:ext cx="10534172" cy="943756"/>
              <a:chOff x="355214" y="8784091"/>
              <a:chExt cx="10534172" cy="943756"/>
            </a:xfrm>
          </p:grpSpPr>
          <p:sp>
            <p:nvSpPr>
              <p:cNvPr id="51" name="Freeform 20"/>
              <p:cNvSpPr>
                <a:spLocks/>
              </p:cNvSpPr>
              <p:nvPr/>
            </p:nvSpPr>
            <p:spPr bwMode="auto">
              <a:xfrm>
                <a:off x="355214" y="8820587"/>
                <a:ext cx="7255810" cy="530061"/>
              </a:xfrm>
              <a:prstGeom prst="roundRect">
                <a:avLst/>
              </a:prstGeom>
              <a:solidFill>
                <a:schemeClr val="accent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64606" y="8784091"/>
                <a:ext cx="9924780" cy="9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</a:t>
                </a:r>
                <a:endPara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5903" y="2956977"/>
                <a:ext cx="551389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l-GR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</m:t>
                    </m:r>
                  </m:oMath>
                </a14:m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l-GR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𝜷</m:t>
                    </m:r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mọi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FF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</m:t>
                    </m:r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l-GR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𝜷</m:t>
                        </m:r>
                      </m:e>
                    </m:d>
                  </m:oMath>
                </a14:m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nằm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i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l-GR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US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b="1" i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03" y="2956977"/>
                <a:ext cx="5513897" cy="830997"/>
              </a:xfrm>
              <a:prstGeom prst="rect">
                <a:avLst/>
              </a:prstGeom>
              <a:blipFill rotWithShape="1">
                <a:blip r:embed="rId2"/>
                <a:stretch>
                  <a:fillRect l="-663" t="-2206" b="-88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654049"/>
            <a:ext cx="2806700" cy="265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41710" y="1930164"/>
                <a:ext cx="3581173" cy="641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1" i="1" dirty="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⊥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b="1" i="1" dirty="0" smtClean="0">
                                  <a:latin typeface="Cambria Math"/>
                                  <a:ea typeface="Tahoma" pitchFamily="34" charset="0"/>
                                  <a:cs typeface="Tahoma" pitchFamily="34" charset="0"/>
                                </a:rPr>
                                <m:t>𝑩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itchFamily="34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ahoma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b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, </m:t>
                              </m:r>
                              <m:r>
                                <a:rPr lang="en-US" b="1" i="1" dirty="0" smtClean="0">
                                  <a:latin typeface="Cambria Math"/>
                                  <a:ea typeface="Tahoma" pitchFamily="34" charset="0"/>
                                  <a:cs typeface="Tahoma" pitchFamily="34" charset="0"/>
                                </a:rPr>
                                <m:t>𝑩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itchFamily="34" charset="0"/>
                                </a:rPr>
                                <m:t>∈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itchFamily="34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b="1" dirty="0">
                                  <a:latin typeface="Tahoma" pitchFamily="34" charset="0"/>
                                  <a:ea typeface="Tahoma" pitchFamily="34" charset="0"/>
                                  <a:cs typeface="Tahoma" pitchFamily="34" charset="0"/>
                                </a:rPr>
                                <m:t>, 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𝒂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⊥</m:t>
                              </m:r>
                              <m:r>
                                <m:rPr>
                                  <m:nor/>
                                </m:rPr>
                                <a:rPr lang="en-US" b="1" dirty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(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en-US" b="1" i="0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  <m:r>
                        <a:rPr lang="en-US" b="1" i="1" dirty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⇒</m:t>
                      </m:r>
                      <m:r>
                        <a:rPr lang="en-US" b="1" i="1" dirty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  <m:r>
                        <a:rPr lang="en-US" b="1" i="1" dirty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 ⊂</m:t>
                      </m:r>
                      <m:d>
                        <m:dPr>
                          <m:ctrlPr>
                            <a:rPr lang="en-US" b="1" i="1" dirty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10" y="1930164"/>
                <a:ext cx="3581173" cy="64158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407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788" y="590550"/>
            <a:ext cx="7371016" cy="369332"/>
            <a:chOff x="-288924" y="1892299"/>
            <a:chExt cx="19659599" cy="984884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1391" y="1904744"/>
              <a:ext cx="1022686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17283113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 MẶT PHẲNG VUÔNG GÓC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969" y="1047849"/>
            <a:ext cx="3845123" cy="369332"/>
            <a:chOff x="644526" y="2766774"/>
            <a:chExt cx="10253661" cy="984886"/>
          </a:xfrm>
        </p:grpSpPr>
        <p:sp>
          <p:nvSpPr>
            <p:cNvPr id="28" name="TextBox 27"/>
            <p:cNvSpPr txBox="1"/>
            <p:nvPr/>
          </p:nvSpPr>
          <p:spPr>
            <a:xfrm>
              <a:off x="1906587" y="2766774"/>
              <a:ext cx="8991600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endParaRPr lang="en-US" sz="18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1889" y="2795825"/>
              <a:ext cx="864341" cy="943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0" y="1597145"/>
            <a:ext cx="8991600" cy="3108205"/>
            <a:chOff x="1076414" y="4377893"/>
            <a:chExt cx="22583048" cy="4371420"/>
          </a:xfrm>
        </p:grpSpPr>
        <p:grpSp>
          <p:nvGrpSpPr>
            <p:cNvPr id="49" name="Group 5"/>
            <p:cNvGrpSpPr/>
            <p:nvPr/>
          </p:nvGrpSpPr>
          <p:grpSpPr>
            <a:xfrm>
              <a:off x="1533269" y="4671091"/>
              <a:ext cx="22126193" cy="4078222"/>
              <a:chOff x="637542" y="1083939"/>
              <a:chExt cx="8713062" cy="160561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637542" y="1083939"/>
                <a:ext cx="8611674" cy="1605614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832485" y="1427396"/>
                <a:ext cx="8518119" cy="46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0" name="Group 65"/>
            <p:cNvGrpSpPr/>
            <p:nvPr/>
          </p:nvGrpSpPr>
          <p:grpSpPr>
            <a:xfrm>
              <a:off x="1076414" y="4377893"/>
              <a:ext cx="11391221" cy="1162126"/>
              <a:chOff x="166396" y="8755080"/>
              <a:chExt cx="11391221" cy="1162126"/>
            </a:xfrm>
          </p:grpSpPr>
          <p:sp>
            <p:nvSpPr>
              <p:cNvPr id="51" name="Freeform 20"/>
              <p:cNvSpPr>
                <a:spLocks/>
              </p:cNvSpPr>
              <p:nvPr/>
            </p:nvSpPr>
            <p:spPr bwMode="auto">
              <a:xfrm>
                <a:off x="384523" y="8755080"/>
                <a:ext cx="6933644" cy="508507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2" name="Group 7"/>
              <p:cNvGrpSpPr/>
              <p:nvPr/>
            </p:nvGrpSpPr>
            <p:grpSpPr>
              <a:xfrm>
                <a:off x="166396" y="8780591"/>
                <a:ext cx="702538" cy="572230"/>
                <a:chOff x="-145995" y="8633545"/>
                <a:chExt cx="787401" cy="641352"/>
              </a:xfrm>
            </p:grpSpPr>
            <p:sp>
              <p:nvSpPr>
                <p:cNvPr id="54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5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6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7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8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9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0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1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3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4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5" name="Freeform 56"/>
                <p:cNvSpPr>
                  <a:spLocks noEditPoints="1"/>
                </p:cNvSpPr>
                <p:nvPr/>
              </p:nvSpPr>
              <p:spPr bwMode="auto">
                <a:xfrm>
                  <a:off x="-96783" y="8710215"/>
                  <a:ext cx="693737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964607" y="8784091"/>
                <a:ext cx="10593010" cy="1133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</a:t>
                </a:r>
                <a:endPara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274229" y="3255483"/>
            <a:ext cx="524709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i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700" b="1" i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85" y="1920741"/>
            <a:ext cx="325363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84420" y="2114550"/>
                <a:ext cx="2772810" cy="927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7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en-US" sz="17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1700" b="1" i="1" smtClean="0">
                                      <a:latin typeface="Cambria Math"/>
                                    </a:rPr>
                                    <m:t>𝜶</m:t>
                                  </m:r>
                                </m:e>
                              </m:d>
                              <m:r>
                                <a:rPr lang="en-US" sz="17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d>
                                <m:dPr>
                                  <m:ctrlPr>
                                    <a:rPr lang="en-US" sz="17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sz="1700" b="1" i="1" smtClean="0">
                                      <a:latin typeface="Cambria Math"/>
                                    </a:rPr>
                                    <m:t>𝜷</m:t>
                                  </m:r>
                                </m:e>
                              </m:d>
                              <m:r>
                                <a:rPr lang="en-US" sz="1700" b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1700" b="1" i="1" smtClean="0">
                                  <a:latin typeface="Cambria Math"/>
                                </a:rPr>
                                <m:t>𝒅</m:t>
                              </m:r>
                            </m:e>
                            <m:e>
                              <m:eqArr>
                                <m:eqArrPr>
                                  <m:ctrlPr>
                                    <a:rPr lang="en-US" sz="1700" b="1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d>
                                    <m:dPr>
                                      <m:ctrlPr>
                                        <a:rPr lang="en-US" sz="17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sz="1700" b="1" i="1" smtClean="0">
                                          <a:latin typeface="Cambria Math"/>
                                        </a:rPr>
                                        <m:t>𝜶</m:t>
                                      </m:r>
                                    </m:e>
                                  </m:d>
                                  <m:r>
                                    <a:rPr lang="en-US" sz="1700" b="1">
                                      <a:latin typeface="Cambria Math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en-US" sz="17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700" b="1" i="1">
                                          <a:latin typeface="Cambria Math"/>
                                        </a:rPr>
                                        <m:t>ϒ</m:t>
                                      </m:r>
                                    </m:e>
                                  </m:d>
                                </m:e>
                                <m:e>
                                  <m:d>
                                    <m:dPr>
                                      <m:ctrlPr>
                                        <a:rPr lang="en-US" sz="17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l-GR" sz="1700" b="1" i="1" smtClean="0">
                                          <a:latin typeface="Cambria Math"/>
                                        </a:rPr>
                                        <m:t>𝜷</m:t>
                                      </m:r>
                                    </m:e>
                                  </m:d>
                                  <m:r>
                                    <a:rPr lang="en-US" sz="1700" b="1">
                                      <a:latin typeface="Cambria Math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en-US" sz="17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700" b="1" i="1">
                                          <a:latin typeface="Cambria Math"/>
                                        </a:rPr>
                                        <m:t>ϒ</m:t>
                                      </m:r>
                                    </m:e>
                                  </m:d>
                                </m:e>
                              </m:eqArr>
                            </m:e>
                          </m:eqArr>
                          <m:r>
                            <a:rPr lang="en-US" sz="1700" b="1">
                              <a:latin typeface="Cambria Math"/>
                            </a:rPr>
                            <m:t>⇒</m:t>
                          </m:r>
                          <m:r>
                            <a:rPr lang="en-US" sz="1700" b="1" i="0" smtClean="0">
                              <a:latin typeface="Cambria Math"/>
                            </a:rPr>
                            <m:t>𝐝</m:t>
                          </m:r>
                          <m:r>
                            <a:rPr lang="en-US" sz="1700" b="1">
                              <a:latin typeface="Cambria Math"/>
                            </a:rPr>
                            <m:t>⊥</m:t>
                          </m:r>
                          <m:d>
                            <m:d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700" b="1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ϒ</m:t>
                              </m:r>
                            </m:e>
                          </m:d>
                          <m:r>
                            <a:rPr lang="en-US" sz="1700" b="1">
                              <a:latin typeface="Cambria Math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17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420" y="2114550"/>
                <a:ext cx="2772810" cy="9275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51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788" y="526018"/>
            <a:ext cx="7371016" cy="369332"/>
            <a:chOff x="-288924" y="1892299"/>
            <a:chExt cx="19659599" cy="984884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1391" y="1904744"/>
              <a:ext cx="1022686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2" y="1892299"/>
              <a:ext cx="17283113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 MẶT PHẲNG VUÔNG GÓC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3969" y="819151"/>
            <a:ext cx="3845123" cy="377952"/>
            <a:chOff x="644526" y="2156916"/>
            <a:chExt cx="10253661" cy="1007873"/>
          </a:xfrm>
        </p:grpSpPr>
        <p:sp>
          <p:nvSpPr>
            <p:cNvPr id="28" name="TextBox 27"/>
            <p:cNvSpPr txBox="1"/>
            <p:nvPr/>
          </p:nvSpPr>
          <p:spPr>
            <a:xfrm>
              <a:off x="1906587" y="2156916"/>
              <a:ext cx="8991600" cy="98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</a:t>
              </a:r>
              <a:r>
                <a:rPr lang="en-US" sz="18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</a:t>
              </a:r>
              <a:endParaRPr lang="en-US" sz="18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44526" y="2360116"/>
              <a:ext cx="1269205" cy="804673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1889" y="2185961"/>
              <a:ext cx="864341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9472" y="1135352"/>
            <a:ext cx="5911328" cy="1218499"/>
            <a:chOff x="957568" y="4671091"/>
            <a:chExt cx="22701894" cy="4078222"/>
          </a:xfrm>
        </p:grpSpPr>
        <p:grpSp>
          <p:nvGrpSpPr>
            <p:cNvPr id="49" name="Group 5"/>
            <p:cNvGrpSpPr/>
            <p:nvPr/>
          </p:nvGrpSpPr>
          <p:grpSpPr>
            <a:xfrm>
              <a:off x="957568" y="4671091"/>
              <a:ext cx="22701894" cy="4078222"/>
              <a:chOff x="410837" y="1083939"/>
              <a:chExt cx="8939767" cy="160561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410837" y="1083939"/>
                <a:ext cx="8611674" cy="1605614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832485" y="1427396"/>
                <a:ext cx="8518119" cy="46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0" name="Group 65"/>
            <p:cNvGrpSpPr/>
            <p:nvPr/>
          </p:nvGrpSpPr>
          <p:grpSpPr>
            <a:xfrm>
              <a:off x="1706927" y="4671091"/>
              <a:ext cx="8834681" cy="1276996"/>
              <a:chOff x="796909" y="9048278"/>
              <a:chExt cx="8834681" cy="1276996"/>
            </a:xfrm>
          </p:grpSpPr>
          <p:sp>
            <p:nvSpPr>
              <p:cNvPr id="51" name="Freeform 20"/>
              <p:cNvSpPr>
                <a:spLocks/>
              </p:cNvSpPr>
              <p:nvPr/>
            </p:nvSpPr>
            <p:spPr bwMode="auto">
              <a:xfrm>
                <a:off x="846373" y="9265152"/>
                <a:ext cx="3466821" cy="1060122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96909" y="9048278"/>
                <a:ext cx="8834681" cy="1184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Ví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</a:t>
                </a:r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83512"/>
            <a:ext cx="264795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1716" y="1200150"/>
            <a:ext cx="5448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Cho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S.ABCD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ABCD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(ABCD).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D0521986-0B01-474E-8611-0CFC13CE6884}"/>
              </a:ext>
            </a:extLst>
          </p:cNvPr>
          <p:cNvSpPr>
            <a:spLocks noEditPoints="1"/>
          </p:cNvSpPr>
          <p:nvPr/>
        </p:nvSpPr>
        <p:spPr bwMode="auto">
          <a:xfrm>
            <a:off x="353766" y="2535990"/>
            <a:ext cx="188192" cy="240231"/>
          </a:xfrm>
          <a:custGeom>
            <a:avLst/>
            <a:gdLst>
              <a:gd name="T0" fmla="*/ 135 w 145"/>
              <a:gd name="T1" fmla="*/ 72 h 197"/>
              <a:gd name="T2" fmla="*/ 72 w 145"/>
              <a:gd name="T3" fmla="*/ 135 h 197"/>
              <a:gd name="T4" fmla="*/ 9 w 145"/>
              <a:gd name="T5" fmla="*/ 72 h 197"/>
              <a:gd name="T6" fmla="*/ 72 w 145"/>
              <a:gd name="T7" fmla="*/ 9 h 197"/>
              <a:gd name="T8" fmla="*/ 115 w 145"/>
              <a:gd name="T9" fmla="*/ 26 h 197"/>
              <a:gd name="T10" fmla="*/ 60 w 145"/>
              <a:gd name="T11" fmla="*/ 82 h 197"/>
              <a:gd name="T12" fmla="*/ 30 w 145"/>
              <a:gd name="T13" fmla="*/ 60 h 197"/>
              <a:gd name="T14" fmla="*/ 20 w 145"/>
              <a:gd name="T15" fmla="*/ 68 h 197"/>
              <a:gd name="T16" fmla="*/ 61 w 145"/>
              <a:gd name="T17" fmla="*/ 126 h 197"/>
              <a:gd name="T18" fmla="*/ 123 w 145"/>
              <a:gd name="T19" fmla="*/ 35 h 197"/>
              <a:gd name="T20" fmla="*/ 135 w 145"/>
              <a:gd name="T21" fmla="*/ 72 h 197"/>
              <a:gd name="T22" fmla="*/ 145 w 145"/>
              <a:gd name="T23" fmla="*/ 12 h 197"/>
              <a:gd name="T24" fmla="*/ 135 w 145"/>
              <a:gd name="T25" fmla="*/ 12 h 197"/>
              <a:gd name="T26" fmla="*/ 123 w 145"/>
              <a:gd name="T27" fmla="*/ 21 h 197"/>
              <a:gd name="T28" fmla="*/ 72 w 145"/>
              <a:gd name="T29" fmla="*/ 0 h 197"/>
              <a:gd name="T30" fmla="*/ 0 w 145"/>
              <a:gd name="T31" fmla="*/ 72 h 197"/>
              <a:gd name="T32" fmla="*/ 30 w 145"/>
              <a:gd name="T33" fmla="*/ 131 h 197"/>
              <a:gd name="T34" fmla="*/ 7 w 145"/>
              <a:gd name="T35" fmla="*/ 175 h 197"/>
              <a:gd name="T36" fmla="*/ 13 w 145"/>
              <a:gd name="T37" fmla="*/ 193 h 197"/>
              <a:gd name="T38" fmla="*/ 32 w 145"/>
              <a:gd name="T39" fmla="*/ 187 h 197"/>
              <a:gd name="T40" fmla="*/ 51 w 145"/>
              <a:gd name="T41" fmla="*/ 141 h 197"/>
              <a:gd name="T42" fmla="*/ 51 w 145"/>
              <a:gd name="T43" fmla="*/ 141 h 197"/>
              <a:gd name="T44" fmla="*/ 72 w 145"/>
              <a:gd name="T45" fmla="*/ 145 h 197"/>
              <a:gd name="T46" fmla="*/ 145 w 145"/>
              <a:gd name="T47" fmla="*/ 72 h 197"/>
              <a:gd name="T48" fmla="*/ 129 w 145"/>
              <a:gd name="T49" fmla="*/ 28 h 197"/>
              <a:gd name="T50" fmla="*/ 145 w 145"/>
              <a:gd name="T51" fmla="*/ 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5" h="197">
                <a:moveTo>
                  <a:pt x="135" y="72"/>
                </a:moveTo>
                <a:cubicBezTo>
                  <a:pt x="135" y="107"/>
                  <a:pt x="107" y="135"/>
                  <a:pt x="72" y="135"/>
                </a:cubicBezTo>
                <a:cubicBezTo>
                  <a:pt x="37" y="135"/>
                  <a:pt x="9" y="107"/>
                  <a:pt x="9" y="72"/>
                </a:cubicBezTo>
                <a:cubicBezTo>
                  <a:pt x="9" y="37"/>
                  <a:pt x="37" y="9"/>
                  <a:pt x="72" y="9"/>
                </a:cubicBezTo>
                <a:cubicBezTo>
                  <a:pt x="89" y="9"/>
                  <a:pt x="104" y="15"/>
                  <a:pt x="115" y="26"/>
                </a:cubicBezTo>
                <a:cubicBezTo>
                  <a:pt x="101" y="38"/>
                  <a:pt x="80" y="57"/>
                  <a:pt x="60" y="82"/>
                </a:cubicBezTo>
                <a:cubicBezTo>
                  <a:pt x="50" y="74"/>
                  <a:pt x="40" y="67"/>
                  <a:pt x="30" y="60"/>
                </a:cubicBezTo>
                <a:cubicBezTo>
                  <a:pt x="26" y="63"/>
                  <a:pt x="24" y="65"/>
                  <a:pt x="20" y="68"/>
                </a:cubicBezTo>
                <a:cubicBezTo>
                  <a:pt x="34" y="88"/>
                  <a:pt x="47" y="107"/>
                  <a:pt x="61" y="126"/>
                </a:cubicBezTo>
                <a:cubicBezTo>
                  <a:pt x="80" y="95"/>
                  <a:pt x="99" y="63"/>
                  <a:pt x="123" y="35"/>
                </a:cubicBezTo>
                <a:cubicBezTo>
                  <a:pt x="130" y="45"/>
                  <a:pt x="135" y="58"/>
                  <a:pt x="135" y="72"/>
                </a:cubicBezTo>
                <a:close/>
                <a:moveTo>
                  <a:pt x="145" y="12"/>
                </a:moveTo>
                <a:cubicBezTo>
                  <a:pt x="141" y="12"/>
                  <a:pt x="138" y="12"/>
                  <a:pt x="135" y="12"/>
                </a:cubicBezTo>
                <a:cubicBezTo>
                  <a:pt x="135" y="12"/>
                  <a:pt x="130" y="15"/>
                  <a:pt x="123" y="21"/>
                </a:cubicBezTo>
                <a:cubicBezTo>
                  <a:pt x="110" y="8"/>
                  <a:pt x="92" y="0"/>
                  <a:pt x="72" y="0"/>
                </a:cubicBezTo>
                <a:cubicBezTo>
                  <a:pt x="32" y="0"/>
                  <a:pt x="0" y="32"/>
                  <a:pt x="0" y="72"/>
                </a:cubicBezTo>
                <a:cubicBezTo>
                  <a:pt x="0" y="97"/>
                  <a:pt x="11" y="118"/>
                  <a:pt x="30" y="131"/>
                </a:cubicBezTo>
                <a:cubicBezTo>
                  <a:pt x="7" y="175"/>
                  <a:pt x="7" y="175"/>
                  <a:pt x="7" y="175"/>
                </a:cubicBezTo>
                <a:cubicBezTo>
                  <a:pt x="3" y="182"/>
                  <a:pt x="6" y="190"/>
                  <a:pt x="13" y="193"/>
                </a:cubicBezTo>
                <a:cubicBezTo>
                  <a:pt x="20" y="197"/>
                  <a:pt x="28" y="194"/>
                  <a:pt x="32" y="187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8" y="143"/>
                  <a:pt x="65" y="145"/>
                  <a:pt x="72" y="145"/>
                </a:cubicBezTo>
                <a:cubicBezTo>
                  <a:pt x="112" y="145"/>
                  <a:pt x="145" y="112"/>
                  <a:pt x="145" y="72"/>
                </a:cubicBezTo>
                <a:cubicBezTo>
                  <a:pt x="145" y="55"/>
                  <a:pt x="138" y="40"/>
                  <a:pt x="129" y="28"/>
                </a:cubicBezTo>
                <a:cubicBezTo>
                  <a:pt x="134" y="22"/>
                  <a:pt x="139" y="17"/>
                  <a:pt x="145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8DA998-6892-4F35-B180-AE425A4E22CA}"/>
              </a:ext>
            </a:extLst>
          </p:cNvPr>
          <p:cNvGrpSpPr/>
          <p:nvPr/>
        </p:nvGrpSpPr>
        <p:grpSpPr>
          <a:xfrm>
            <a:off x="433830" y="2420185"/>
            <a:ext cx="5814570" cy="2620760"/>
            <a:chOff x="1270511" y="5867397"/>
            <a:chExt cx="22062025" cy="7422951"/>
          </a:xfrm>
        </p:grpSpPr>
        <p:sp>
          <p:nvSpPr>
            <p:cNvPr id="41" name="Rounded Rectangle 41">
              <a:extLst>
                <a:ext uri="{FF2B5EF4-FFF2-40B4-BE49-F238E27FC236}">
                  <a16:creationId xmlns:a16="http://schemas.microsoft.com/office/drawing/2014/main" id="{C34AE1F4-67F1-4C69-B5AF-97A9E3C0FB66}"/>
                </a:ext>
              </a:extLst>
            </p:cNvPr>
            <p:cNvSpPr/>
            <p:nvPr/>
          </p:nvSpPr>
          <p:spPr>
            <a:xfrm>
              <a:off x="1272210" y="6139011"/>
              <a:ext cx="22060326" cy="7151337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60">
              <a:extLst>
                <a:ext uri="{FF2B5EF4-FFF2-40B4-BE49-F238E27FC236}">
                  <a16:creationId xmlns:a16="http://schemas.microsoft.com/office/drawing/2014/main" id="{419A7DDD-6622-47E9-8678-E0F19D9328B8}"/>
                </a:ext>
              </a:extLst>
            </p:cNvPr>
            <p:cNvGrpSpPr/>
            <p:nvPr/>
          </p:nvGrpSpPr>
          <p:grpSpPr>
            <a:xfrm>
              <a:off x="1270511" y="5867397"/>
              <a:ext cx="6394289" cy="1002496"/>
              <a:chOff x="1224541" y="6305964"/>
              <a:chExt cx="6394289" cy="1002496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E49111A3-23DE-4B38-9043-BA8DBCC673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23837" y="4695214"/>
                <a:ext cx="828632" cy="4083797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7A8F7E-870F-4250-A44A-D9F92E38C66E}"/>
                  </a:ext>
                </a:extLst>
              </p:cNvPr>
              <p:cNvSpPr txBox="1"/>
              <p:nvPr/>
            </p:nvSpPr>
            <p:spPr>
              <a:xfrm>
                <a:off x="2348322" y="6305964"/>
                <a:ext cx="5270508" cy="1002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Round Diagonal Corner Rectangle 45">
                <a:extLst>
                  <a:ext uri="{FF2B5EF4-FFF2-40B4-BE49-F238E27FC236}">
                    <a16:creationId xmlns:a16="http://schemas.microsoft.com/office/drawing/2014/main" id="{5FD42771-C742-4FAC-906A-B7800CDD2A35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15">
                <a:extLst>
                  <a:ext uri="{FF2B5EF4-FFF2-40B4-BE49-F238E27FC236}">
                    <a16:creationId xmlns:a16="http://schemas.microsoft.com/office/drawing/2014/main" id="{D0521986-0B01-474E-8611-0CFC13CE68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ound Diagonal Corner Rectangle 45">
                <a:extLst>
                  <a:ext uri="{FF2B5EF4-FFF2-40B4-BE49-F238E27FC236}">
                    <a16:creationId xmlns:a16="http://schemas.microsoft.com/office/drawing/2014/main" id="{5FD42771-C742-4FAC-906A-B7800CDD2A35}"/>
                  </a:ext>
                </a:extLst>
              </p:cNvPr>
              <p:cNvSpPr/>
              <p:nvPr/>
            </p:nvSpPr>
            <p:spPr>
              <a:xfrm flipV="1">
                <a:off x="1270322" y="6322800"/>
                <a:ext cx="903518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15">
                <a:extLst>
                  <a:ext uri="{FF2B5EF4-FFF2-40B4-BE49-F238E27FC236}">
                    <a16:creationId xmlns:a16="http://schemas.microsoft.com/office/drawing/2014/main" id="{D0521986-0B01-474E-8611-0CFC13CE68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8927" y="6394807"/>
                <a:ext cx="501903" cy="68042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82684" y="2724150"/>
                <a:ext cx="3547638" cy="568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begChr m:val="{"/>
                        <m:endChr m:val=""/>
                        <m:ctrlPr>
                          <a:rPr lang="en-US" alt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b="1" i="0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𝐒𝐀</m:t>
                            </m:r>
                            <m:r>
                              <a:rPr lang="en-US" altLang="en-US" b="1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ABCD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b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b="1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altLang="en-US" b="1" i="0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𝐒𝐀</m:t>
                            </m:r>
                            <m:r>
                              <a:rPr lang="en-US" b="1" i="0" dirty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 ⊂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(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𝐒𝐀𝐂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𝐒𝐀𝐂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)⊥</m:t>
                    </m:r>
                    <m:d>
                      <m:dPr>
                        <m:ctrlPr>
                          <a:rPr lang="en-US" alt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1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  <m:r>
                          <a:rPr lang="en-US" altLang="en-US" b="1" i="0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𝐁𝐂</m:t>
                        </m:r>
                        <m:r>
                          <a:rPr lang="en-US" altLang="en-US" b="1" i="0" dirty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𝐃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84" y="2724150"/>
                <a:ext cx="3547638" cy="568297"/>
              </a:xfrm>
              <a:prstGeom prst="rect">
                <a:avLst/>
              </a:prstGeom>
              <a:blipFill rotWithShape="1">
                <a:blip r:embed="rId3"/>
                <a:stretch>
                  <a:fillRect l="-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033121" y="3375374"/>
                <a:ext cx="3574889" cy="568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begChr m:val="{"/>
                        <m:endChr m:val=""/>
                        <m:ctrlPr>
                          <a:rPr lang="en-US" alt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b="1" i="0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𝐒𝐀</m:t>
                            </m:r>
                            <m:r>
                              <a:rPr lang="en-US" altLang="en-US" b="1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ABCD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b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b="1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altLang="en-US" b="1" i="0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𝐒𝐀</m:t>
                            </m:r>
                            <m:r>
                              <a:rPr lang="en-US" b="1" i="0" dirty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 ⊂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(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𝐒𝐀𝐃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𝐒𝐀𝐃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)⊥</m:t>
                    </m:r>
                    <m:d>
                      <m:dPr>
                        <m:ctrlPr>
                          <a:rPr lang="en-US" alt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1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  <m:r>
                          <a:rPr lang="en-US" altLang="en-US" b="1" i="0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𝐁𝐂</m:t>
                        </m:r>
                        <m:r>
                          <a:rPr lang="en-US" altLang="en-US" b="1" i="0" dirty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𝐃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21" y="3375374"/>
                <a:ext cx="3574889" cy="568297"/>
              </a:xfrm>
              <a:prstGeom prst="rect">
                <a:avLst/>
              </a:prstGeom>
              <a:blipFill rotWithShape="1">
                <a:blip r:embed="rId4"/>
                <a:stretch>
                  <a:fillRect l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047207" y="4060853"/>
                <a:ext cx="3563668" cy="568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begChr m:val="{"/>
                        <m:endChr m:val=""/>
                        <m:ctrlPr>
                          <a:rPr lang="en-US" alt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b="1" i="0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𝐒𝐀</m:t>
                            </m:r>
                            <m:r>
                              <a:rPr lang="en-US" altLang="en-US" b="1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ABCD</m:t>
                            </m:r>
                            <m:r>
                              <m:rPr>
                                <m:nor/>
                              </m:rPr>
                              <a:rPr lang="en-US" altLang="en-US" b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b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b="1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altLang="en-US" b="1" i="0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𝐒𝐀</m:t>
                            </m:r>
                            <m:r>
                              <a:rPr lang="en-US" b="1" i="0" dirty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 ⊂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(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𝐒𝐀𝐁</m:t>
                            </m:r>
                            <m:r>
                              <a:rPr lang="en-US" b="1" i="0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en-US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b="1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𝐒𝐀𝐁</m:t>
                    </m:r>
                    <m:r>
                      <a:rPr lang="en-US" altLang="en-US" b="1" i="0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)⊥</m:t>
                    </m:r>
                    <m:d>
                      <m:dPr>
                        <m:ctrlPr>
                          <a:rPr lang="en-US" alt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1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  <m:r>
                          <a:rPr lang="en-US" altLang="en-US" b="1" i="0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𝐁𝐂</m:t>
                        </m:r>
                        <m:r>
                          <a:rPr lang="en-US" altLang="en-US" b="1" i="0" dirty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𝐃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07" y="4060853"/>
                <a:ext cx="3563668" cy="568297"/>
              </a:xfrm>
              <a:prstGeom prst="rect">
                <a:avLst/>
              </a:prstGeom>
              <a:blipFill rotWithShape="1">
                <a:blip r:embed="rId5"/>
                <a:stretch>
                  <a:fillRect l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37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A8DA998-6892-4F35-B180-AE425A4E22CA}"/>
              </a:ext>
            </a:extLst>
          </p:cNvPr>
          <p:cNvGrpSpPr/>
          <p:nvPr/>
        </p:nvGrpSpPr>
        <p:grpSpPr>
          <a:xfrm>
            <a:off x="241102" y="2507304"/>
            <a:ext cx="6243372" cy="2496001"/>
            <a:chOff x="1270511" y="5867400"/>
            <a:chExt cx="22062025" cy="7069588"/>
          </a:xfrm>
        </p:grpSpPr>
        <p:sp>
          <p:nvSpPr>
            <p:cNvPr id="45" name="Rounded Rectangle 41">
              <a:extLst>
                <a:ext uri="{FF2B5EF4-FFF2-40B4-BE49-F238E27FC236}">
                  <a16:creationId xmlns:a16="http://schemas.microsoft.com/office/drawing/2014/main" id="{C34AE1F4-67F1-4C69-B5AF-97A9E3C0FB66}"/>
                </a:ext>
              </a:extLst>
            </p:cNvPr>
            <p:cNvSpPr/>
            <p:nvPr/>
          </p:nvSpPr>
          <p:spPr>
            <a:xfrm>
              <a:off x="1272210" y="6139012"/>
              <a:ext cx="22060326" cy="6797976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60">
              <a:extLst>
                <a:ext uri="{FF2B5EF4-FFF2-40B4-BE49-F238E27FC236}">
                  <a16:creationId xmlns:a16="http://schemas.microsoft.com/office/drawing/2014/main" id="{419A7DDD-6622-47E9-8678-E0F19D9328B8}"/>
                </a:ext>
              </a:extLst>
            </p:cNvPr>
            <p:cNvGrpSpPr/>
            <p:nvPr/>
          </p:nvGrpSpPr>
          <p:grpSpPr>
            <a:xfrm>
              <a:off x="1270511" y="5867400"/>
              <a:ext cx="5636813" cy="1002495"/>
              <a:chOff x="1224541" y="6305967"/>
              <a:chExt cx="5636813" cy="1002495"/>
            </a:xfrm>
          </p:grpSpPr>
          <p:sp>
            <p:nvSpPr>
              <p:cNvPr id="47" name="Freeform 20">
                <a:extLst>
                  <a:ext uri="{FF2B5EF4-FFF2-40B4-BE49-F238E27FC236}">
                    <a16:creationId xmlns:a16="http://schemas.microsoft.com/office/drawing/2014/main" id="{E49111A3-23DE-4B38-9043-BA8DBCC6734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914489" y="4204562"/>
                <a:ext cx="828630" cy="506510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7A8F7E-870F-4250-A44A-D9F92E38C66E}"/>
                  </a:ext>
                </a:extLst>
              </p:cNvPr>
              <p:cNvSpPr txBox="1"/>
              <p:nvPr/>
            </p:nvSpPr>
            <p:spPr>
              <a:xfrm>
                <a:off x="2296329" y="6305967"/>
                <a:ext cx="2647183" cy="1002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Round Diagonal Corner Rectangle 45">
                <a:extLst>
                  <a:ext uri="{FF2B5EF4-FFF2-40B4-BE49-F238E27FC236}">
                    <a16:creationId xmlns:a16="http://schemas.microsoft.com/office/drawing/2014/main" id="{5FD42771-C742-4FAC-906A-B7800CDD2A35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D0521986-0B01-474E-8611-0CFC13CE68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-171450" y="589523"/>
            <a:ext cx="7372350" cy="369332"/>
            <a:chOff x="-288924" y="1892299"/>
            <a:chExt cx="19659599" cy="984883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6" y="1913523"/>
              <a:ext cx="1022501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vuông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1102" y="950208"/>
            <a:ext cx="3902273" cy="390674"/>
            <a:chOff x="644526" y="2795826"/>
            <a:chExt cx="10406060" cy="1041797"/>
          </a:xfrm>
        </p:grpSpPr>
        <p:sp>
          <p:nvSpPr>
            <p:cNvPr id="7" name="TextBox 6"/>
            <p:cNvSpPr txBox="1"/>
            <p:nvPr/>
          </p:nvSpPr>
          <p:spPr>
            <a:xfrm>
              <a:off x="2058987" y="2852738"/>
              <a:ext cx="899159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</a:t>
              </a:r>
              <a:r>
                <a:rPr lang="en-US" sz="1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ví dụ.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1889" y="2795826"/>
              <a:ext cx="864341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0384326-BA61-4AE5-971B-B950977EFE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307" y="2840751"/>
                <a:ext cx="5525449" cy="1006625"/>
              </a:xfrm>
              <a:prstGeom prst="rect">
                <a:avLst/>
              </a:prstGeom>
            </p:spPr>
            <p:txBody>
              <a:bodyPr lIns="34290" tIns="17145" rIns="34290" bIns="17145">
                <a:noAutofit/>
              </a:bodyPr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5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ct val="50000"/>
                  </a:spcBef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 </a:t>
                </a:r>
                <a:r>
                  <a:rPr lang="en-US" altLang="en-US" sz="1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altLang="en-US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600" b="0" i="1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𝐶𝐷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sz="1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SA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(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𝑑𝑜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𝑆𝐴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d>
                              <m:dPr>
                                <m:ctrlPr>
                                  <a:rPr lang="en-US" altLang="en-US" sz="1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600" b="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𝐴𝐵𝐶𝐷</m:t>
                                </m:r>
                              </m:e>
                            </m:d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en-US" sz="1600" b="0" i="1" dirty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𝐶𝐷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sz="160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AD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en-US" sz="16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en-US" sz="1600" b="0" i="1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𝐶𝐷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alt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𝑆𝐴</m:t>
                        </m:r>
                        <m:r>
                          <a:rPr lang="en-US" altLang="en-US" sz="1600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ct val="50000"/>
                  </a:spcBef>
                  <a:buNone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1600" b="0" i="1" smtClean="0">
                        <a:latin typeface="Cambria Math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en-US" sz="1600" b="0" i="1" dirty="0" smtClean="0">
                        <a:solidFill>
                          <a:srgbClr val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)⊥</m:t>
                    </m:r>
                    <m:d>
                      <m:dPr>
                        <m:ctrlPr>
                          <a:rPr lang="en-US" alt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𝑆𝐴</m:t>
                        </m:r>
                        <m:r>
                          <a:rPr lang="en-US" altLang="en-US" sz="1600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ct val="50000"/>
                  </a:spcBef>
                  <a:buNone/>
                </a:pP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384326-BA61-4AE5-971B-B950977EF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07" y="2840751"/>
                <a:ext cx="5525449" cy="1006625"/>
              </a:xfrm>
              <a:prstGeom prst="rect">
                <a:avLst/>
              </a:prstGeom>
              <a:blipFill rotWithShape="1">
                <a:blip r:embed="rId3"/>
                <a:stretch>
                  <a:fillRect l="-1654" t="-96364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9">
            <a:extLst>
              <a:ext uri="{FF2B5EF4-FFF2-40B4-BE49-F238E27FC236}">
                <a16:creationId xmlns:a16="http://schemas.microsoft.com/office/drawing/2014/main" id="{B73B76B1-0D5F-4976-8407-34E5F2BA16F4}"/>
              </a:ext>
            </a:extLst>
          </p:cNvPr>
          <p:cNvGrpSpPr/>
          <p:nvPr/>
        </p:nvGrpSpPr>
        <p:grpSpPr>
          <a:xfrm>
            <a:off x="262132" y="1348616"/>
            <a:ext cx="8295911" cy="1008759"/>
            <a:chOff x="1175570" y="3048677"/>
            <a:chExt cx="22124988" cy="26903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ounded Rectangle 4">
                  <a:extLst>
                    <a:ext uri="{FF2B5EF4-FFF2-40B4-BE49-F238E27FC236}">
                      <a16:creationId xmlns:a16="http://schemas.microsoft.com/office/drawing/2014/main" id="{BF7BFEFD-C120-4075-879B-ADC985BE446B}"/>
                    </a:ext>
                  </a:extLst>
                </p:cNvPr>
                <p:cNvSpPr/>
                <p:nvPr/>
              </p:nvSpPr>
              <p:spPr>
                <a:xfrm>
                  <a:off x="1175570" y="3533429"/>
                  <a:ext cx="22124988" cy="2205583"/>
                </a:xfrm>
                <a:prstGeom prst="roundRect">
                  <a:avLst>
                    <a:gd name="adj" fmla="val 7013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99915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                       Cho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chóp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𝑺</m:t>
                      </m:r>
                      <m:r>
                        <a:rPr lang="en-US" altLang="en-US" b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𝑨𝑩𝑪𝑫</m:t>
                      </m:r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 </m:t>
                      </m:r>
                    </m:oMath>
                  </a14:m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𝑺𝑨</m:t>
                      </m:r>
                    </m:oMath>
                  </a14:m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vuông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góc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với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đáy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, </a:t>
                  </a:r>
                  <a14:m>
                    <m:oMath xmlns:m="http://schemas.openxmlformats.org/officeDocument/2006/math"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𝑨𝑩𝑪𝑫</m:t>
                      </m:r>
                    </m:oMath>
                  </a14:m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là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vuông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 </a:t>
                  </a:r>
                  <a:r>
                    <a:rPr lang="en-US" altLang="en-US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Chứng</a:t>
                  </a:r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minh: 	a) </a:t>
                  </a:r>
                  <a14:m>
                    <m:oMath xmlns:m="http://schemas.openxmlformats.org/officeDocument/2006/math">
                      <m:r>
                        <a:rPr lang="en-US" altLang="en-US" b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altLang="en-US" b="1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𝑨𝑫</m:t>
                      </m:r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)⊥</m:t>
                      </m:r>
                      <m:d>
                        <m:dPr>
                          <m:ctrlPr>
                            <a:rPr lang="en-US" altLang="en-US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altLang="en-US" b="1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𝑪𝑫</m:t>
                          </m:r>
                        </m:e>
                      </m:d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		</a:t>
                  </a:r>
                </a:p>
                <a:p>
                  <a:pPr algn="just"/>
                  <a:r>
                    <a:rPr lang="en-US" altLang="en-US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                                                 b) </a:t>
                  </a:r>
                  <a14:m>
                    <m:oMath xmlns:m="http://schemas.openxmlformats.org/officeDocument/2006/math">
                      <m:r>
                        <a:rPr lang="en-US" altLang="en-US" b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𝑺𝑩𝑫</m:t>
                      </m:r>
                      <m:r>
                        <a:rPr lang="en-US" altLang="en-US" b="1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)⊥</m:t>
                      </m:r>
                      <m:d>
                        <m:dPr>
                          <m:ctrlPr>
                            <a:rPr lang="en-US" altLang="en-US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1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𝑺𝑨𝑪</m:t>
                          </m:r>
                        </m:e>
                      </m:d>
                    </m:oMath>
                  </a14:m>
                  <a:endParaRPr lang="en-US" altLang="en-US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1" name="Rounded Rectangle 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F7BFEFD-C120-4075-879B-ADC985BE44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570" y="3533429"/>
                  <a:ext cx="22124988" cy="2205583"/>
                </a:xfrm>
                <a:prstGeom prst="roundRect">
                  <a:avLst>
                    <a:gd name="adj" fmla="val 7013"/>
                  </a:avLst>
                </a:prstGeom>
                <a:blipFill rotWithShape="1">
                  <a:blip r:embed="rId4"/>
                  <a:stretch>
                    <a:fillRect l="-73" t="-714" b="-7143"/>
                  </a:stretch>
                </a:blipFill>
                <a:ln>
                  <a:solidFill>
                    <a:srgbClr val="999158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AF24978-8E57-430D-9555-C075A66756E5}"/>
                </a:ext>
              </a:extLst>
            </p:cNvPr>
            <p:cNvGrpSpPr/>
            <p:nvPr/>
          </p:nvGrpSpPr>
          <p:grpSpPr>
            <a:xfrm>
              <a:off x="1175570" y="3048677"/>
              <a:ext cx="3903662" cy="1068003"/>
              <a:chOff x="1175570" y="1834705"/>
              <a:chExt cx="3903662" cy="1068003"/>
            </a:xfrm>
          </p:grpSpPr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A70285A6-1C06-41DA-B8E2-04E4E38B70E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39696" y="662657"/>
                <a:ext cx="826615" cy="345245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6D4504-76B3-4DC0-A208-73915951437F}"/>
                  </a:ext>
                </a:extLst>
              </p:cNvPr>
              <p:cNvSpPr txBox="1"/>
              <p:nvPr/>
            </p:nvSpPr>
            <p:spPr>
              <a:xfrm>
                <a:off x="2235431" y="1958751"/>
                <a:ext cx="2514656" cy="943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17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sp>
            <p:nvSpPr>
              <p:cNvPr id="35" name="Round Diagonal Corner Rectangle 8">
                <a:extLst>
                  <a:ext uri="{FF2B5EF4-FFF2-40B4-BE49-F238E27FC236}">
                    <a16:creationId xmlns:a16="http://schemas.microsoft.com/office/drawing/2014/main" id="{2DB31FD1-4362-4A01-BE81-08AC77E7F71E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2">
                <a:extLst>
                  <a:ext uri="{FF2B5EF4-FFF2-40B4-BE49-F238E27FC236}">
                    <a16:creationId xmlns:a16="http://schemas.microsoft.com/office/drawing/2014/main" id="{4667D14A-75B6-4369-B02F-3E00649CCD3E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37" name="Freeform 15">
                  <a:extLst>
                    <a:ext uri="{FF2B5EF4-FFF2-40B4-BE49-F238E27FC236}">
                      <a16:creationId xmlns:a16="http://schemas.microsoft.com/office/drawing/2014/main" id="{CC80F3EB-5F85-4314-871E-49BC5C8A28E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16">
                  <a:extLst>
                    <a:ext uri="{FF2B5EF4-FFF2-40B4-BE49-F238E27FC236}">
                      <a16:creationId xmlns:a16="http://schemas.microsoft.com/office/drawing/2014/main" id="{24BDE33C-1674-40CA-BE0B-A589A9CE9F9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17">
                  <a:extLst>
                    <a:ext uri="{FF2B5EF4-FFF2-40B4-BE49-F238E27FC236}">
                      <a16:creationId xmlns:a16="http://schemas.microsoft.com/office/drawing/2014/main" id="{5C62EA55-5AA3-4C15-9868-E52C63AD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Rectangle 18">
                  <a:extLst>
                    <a:ext uri="{FF2B5EF4-FFF2-40B4-BE49-F238E27FC236}">
                      <a16:creationId xmlns:a16="http://schemas.microsoft.com/office/drawing/2014/main" id="{9B904E04-2CA4-4CD6-803E-3D0114795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Rectangle 19">
                  <a:extLst>
                    <a:ext uri="{FF2B5EF4-FFF2-40B4-BE49-F238E27FC236}">
                      <a16:creationId xmlns:a16="http://schemas.microsoft.com/office/drawing/2014/main" id="{7F29D135-5504-450C-A81D-4E5DFBB35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ectangle 20">
                  <a:extLst>
                    <a:ext uri="{FF2B5EF4-FFF2-40B4-BE49-F238E27FC236}">
                      <a16:creationId xmlns:a16="http://schemas.microsoft.com/office/drawing/2014/main" id="{5BB8459E-3EB7-4E9D-AC05-B3D58952A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Rectangle 21">
                  <a:extLst>
                    <a:ext uri="{FF2B5EF4-FFF2-40B4-BE49-F238E27FC236}">
                      <a16:creationId xmlns:a16="http://schemas.microsoft.com/office/drawing/2014/main" id="{E7C99EBB-37E7-48D1-AD2B-5A00BBEF7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5F52EA78-FFAA-4F65-9F20-5E2E0D0112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493" y="3913278"/>
                <a:ext cx="5525449" cy="1006625"/>
              </a:xfrm>
              <a:prstGeom prst="rect">
                <a:avLst/>
              </a:prstGeom>
            </p:spPr>
            <p:txBody>
              <a:bodyPr lIns="34290" tIns="17145" rIns="34290" bIns="17145">
                <a:noAutofit/>
              </a:bodyPr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5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ct val="50000"/>
                  </a:spcBef>
                  <a:buNone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Ta </a:t>
                </a:r>
                <a:r>
                  <a:rPr lang="en-US" altLang="en-US" sz="16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altLang="en-US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𝐵𝐷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sz="1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SA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(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𝑑𝑜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𝑆𝐴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d>
                              <m:dPr>
                                <m:ctrlPr>
                                  <a:rPr lang="en-US" altLang="en-US" sz="1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600" b="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ahoma" panose="020B0604030504040204" pitchFamily="34" charset="0"/>
                                  </a:rPr>
                                  <m:t>𝐴𝐵𝐶𝐷</m:t>
                                </m:r>
                              </m:e>
                            </m:d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𝐵𝐷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A</m:t>
                            </m:r>
                            <m:r>
                              <a:rPr lang="en-US" altLang="en-US" sz="16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𝐶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en-US" sz="16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alt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𝑆𝐴𝐶</m:t>
                        </m:r>
                      </m:e>
                    </m:d>
                  </m:oMath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ct val="50000"/>
                  </a:spcBef>
                  <a:buNone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𝑆𝐵𝐷</m:t>
                        </m:r>
                      </m:e>
                    </m:d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6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  <m:r>
                      <a:rPr lang="en-US" altLang="en-US" sz="1600" b="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)⊥</m:t>
                    </m:r>
                    <m:d>
                      <m:dPr>
                        <m:ctrlPr>
                          <a:rPr lang="en-US" alt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1600" b="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𝑆𝐴𝐶</m:t>
                        </m:r>
                      </m:e>
                    </m:d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ct val="50000"/>
                  </a:spcBef>
                  <a:buNone/>
                </a:pP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F52EA78-FFAA-4F65-9F20-5E2E0D011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93" y="3913278"/>
                <a:ext cx="5525449" cy="1006625"/>
              </a:xfrm>
              <a:prstGeom prst="rect">
                <a:avLst/>
              </a:prstGeom>
              <a:blipFill rotWithShape="1">
                <a:blip r:embed="rId5"/>
                <a:stretch>
                  <a:fillRect l="-1544" t="-96364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2440745"/>
            <a:ext cx="264795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5180" y="1261744"/>
            <a:ext cx="8715564" cy="661679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marL="0" marR="0" lvl="0" indent="0" algn="ctr" defTabSz="816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676400" y="1436771"/>
            <a:ext cx="6684866" cy="296235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1" name="Rounded Rectangle 52">
            <a:extLst>
              <a:ext uri="{FF2B5EF4-FFF2-40B4-BE49-F238E27FC236}">
                <a16:creationId xmlns:a16="http://schemas.microsoft.com/office/drawing/2014/main" id="{C5730849-0705-44FC-A710-C56531DBBB1C}"/>
              </a:ext>
            </a:extLst>
          </p:cNvPr>
          <p:cNvSpPr/>
          <p:nvPr/>
        </p:nvSpPr>
        <p:spPr>
          <a:xfrm>
            <a:off x="147007" y="2211587"/>
            <a:ext cx="8715563" cy="2717220"/>
          </a:xfrm>
          <a:prstGeom prst="roundRect">
            <a:avLst>
              <a:gd name="adj" fmla="val 3132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999C8"/>
            </a:solidFill>
          </a:ln>
          <a:effectLst>
            <a:innerShdw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1B28ECA-2F74-40B8-A794-304FC6E19E97}"/>
              </a:ext>
            </a:extLst>
          </p:cNvPr>
          <p:cNvGrpSpPr/>
          <p:nvPr/>
        </p:nvGrpSpPr>
        <p:grpSpPr>
          <a:xfrm>
            <a:off x="32368" y="681509"/>
            <a:ext cx="5377832" cy="353943"/>
            <a:chOff x="739068" y="1488833"/>
            <a:chExt cx="9473320" cy="134607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6" name="Freeform 71">
              <a:extLst>
                <a:ext uri="{FF2B5EF4-FFF2-40B4-BE49-F238E27FC236}">
                  <a16:creationId xmlns:a16="http://schemas.microsoft.com/office/drawing/2014/main" id="{997ADFA2-8B4D-4C7B-80D3-4E6BBEA5E3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20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30">
              <a:extLst>
                <a:ext uri="{FF2B5EF4-FFF2-40B4-BE49-F238E27FC236}">
                  <a16:creationId xmlns:a16="http://schemas.microsoft.com/office/drawing/2014/main" id="{0EF66C54-BF14-42AD-86DF-2FFBB063430E}"/>
                </a:ext>
              </a:extLst>
            </p:cNvPr>
            <p:cNvGrpSpPr/>
            <p:nvPr/>
          </p:nvGrpSpPr>
          <p:grpSpPr>
            <a:xfrm>
              <a:off x="739068" y="1488833"/>
              <a:ext cx="8390770" cy="1346078"/>
              <a:chOff x="739068" y="1488833"/>
              <a:chExt cx="8390770" cy="1346078"/>
            </a:xfrm>
            <a:grpFill/>
          </p:grpSpPr>
          <p:sp>
            <p:nvSpPr>
              <p:cNvPr id="68" name="Freeform 71">
                <a:extLst>
                  <a:ext uri="{FF2B5EF4-FFF2-40B4-BE49-F238E27FC236}">
                    <a16:creationId xmlns:a16="http://schemas.microsoft.com/office/drawing/2014/main" id="{9A625289-E3DC-4AC2-97BD-030950BF4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Oval 72">
                <a:extLst>
                  <a:ext uri="{FF2B5EF4-FFF2-40B4-BE49-F238E27FC236}">
                    <a16:creationId xmlns:a16="http://schemas.microsoft.com/office/drawing/2014/main" id="{B429AA57-BEA2-4AB8-A786-5AF36A336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952ED6EC-D25E-4111-B189-06A69E6D7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28F0B42C-ED58-48EB-AE46-8AADF1113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070B8830-474A-4032-A845-FAF9F30B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BBBE7E0A-C309-4859-AC7E-9A9DCE8FA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7B742B30-8E10-45D0-8C60-FDEE4BC58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A3730CB4-BC19-4309-A167-775C3D320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093EE105-C46A-4096-BAD0-40749FBE1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B1DF6358-8742-4A01-99BB-1C728A008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58AC63A7-5EBA-42D1-8EFC-422551CB1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0F572A7-7804-4A03-B8BC-859FD8B77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TextBox 43">
                <a:extLst>
                  <a:ext uri="{FF2B5EF4-FFF2-40B4-BE49-F238E27FC236}">
                    <a16:creationId xmlns:a16="http://schemas.microsoft.com/office/drawing/2014/main" id="{34A039B6-4FA9-47CC-819D-734E75378842}"/>
                  </a:ext>
                </a:extLst>
              </p:cNvPr>
              <p:cNvSpPr txBox="1"/>
              <p:nvPr/>
            </p:nvSpPr>
            <p:spPr>
              <a:xfrm>
                <a:off x="2132729" y="1488833"/>
                <a:ext cx="6997109" cy="1346078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1700" b="1" dirty="0">
                    <a:ln>
                      <a:solidFill>
                        <a:srgbClr val="008000"/>
                      </a:solidFill>
                    </a:ln>
                    <a:solidFill>
                      <a:srgbClr val="0070C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HỎI KHỞI ĐỘNG MỤC IV </a:t>
                </a:r>
                <a:r>
                  <a:rPr lang="en-US" sz="1700" b="1" dirty="0" err="1">
                    <a:ln>
                      <a:solidFill>
                        <a:srgbClr val="008000"/>
                      </a:solidFill>
                    </a:ln>
                    <a:solidFill>
                      <a:srgbClr val="0070C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1700" b="1" dirty="0">
                    <a:ln>
                      <a:solidFill>
                        <a:srgbClr val="008000"/>
                      </a:solidFill>
                    </a:ln>
                    <a:solidFill>
                      <a:srgbClr val="0070C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̀ V</a:t>
                </a:r>
              </a:p>
            </p:txBody>
          </p:sp>
        </p:grpSp>
      </p:grpSp>
      <p:sp>
        <p:nvSpPr>
          <p:cNvPr id="73" name="Text Box 4">
            <a:extLst>
              <a:ext uri="{FF2B5EF4-FFF2-40B4-BE49-F238E27FC236}">
                <a16:creationId xmlns:a16="http://schemas.microsoft.com/office/drawing/2014/main" id="{2E7E5A98-7817-4BF1-8226-CE9A32F3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83" y="2753706"/>
            <a:ext cx="3545522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kumimoji="0" lang="en-US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5" name="Picture 74" descr="Kết quả hình ảnh cho hình lăng trụ tam giác">
            <a:extLst>
              <a:ext uri="{FF2B5EF4-FFF2-40B4-BE49-F238E27FC236}">
                <a16:creationId xmlns:a16="http://schemas.microsoft.com/office/drawing/2014/main" id="{6DBE4F8D-B701-4EFE-B8AD-360AFA1B1D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16761"/>
            <a:ext cx="2969544" cy="254098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BC543C50-A194-44B0-A8AC-D9868D042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90" y="3538005"/>
            <a:ext cx="3545522" cy="5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ví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dụ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kumimoji="0" lang="en-US" sz="17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kumimoji="0" lang="en-US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59A7FDD-615B-43CC-B2E3-0A350801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26" y="1242665"/>
            <a:ext cx="613196" cy="6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E851DB-225F-437C-A274-B14DEB10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8" y="2316761"/>
            <a:ext cx="1260802" cy="49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8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73" grpId="0" autoUpdateAnimBg="0"/>
      <p:bldP spid="4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7" y="728270"/>
            <a:ext cx="8758290" cy="417017"/>
            <a:chOff x="-258522" y="1953819"/>
            <a:chExt cx="18521629" cy="417016"/>
          </a:xfrm>
        </p:grpSpPr>
        <p:sp>
          <p:nvSpPr>
            <p:cNvPr id="3" name="Rounded Rectangle 2"/>
            <p:cNvSpPr/>
            <p:nvPr/>
          </p:nvSpPr>
          <p:spPr>
            <a:xfrm>
              <a:off x="-258522" y="1968499"/>
              <a:ext cx="1132751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9" y="1981518"/>
              <a:ext cx="1378189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79992" y="1953819"/>
              <a:ext cx="172831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lăng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trụ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đứng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hộp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chữ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phương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81001" y="1224104"/>
            <a:ext cx="2829975" cy="403219"/>
            <a:chOff x="508001" y="1632138"/>
            <a:chExt cx="3773300" cy="537625"/>
          </a:xfrm>
        </p:grpSpPr>
        <p:sp>
          <p:nvSpPr>
            <p:cNvPr id="11" name="TextBox 10"/>
            <p:cNvSpPr txBox="1"/>
            <p:nvPr/>
          </p:nvSpPr>
          <p:spPr>
            <a:xfrm>
              <a:off x="1299976" y="1637059"/>
              <a:ext cx="2981325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7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7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7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17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61316" y="1777807"/>
            <a:ext cx="4926024" cy="250463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17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19" y="2343150"/>
            <a:ext cx="4235341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816419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cao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04801" y="1709146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34" y="1831957"/>
            <a:ext cx="1392048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3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Picture 2" descr="Hình lăng trụ đứng là gì? Cách tính Diện tích và Thể tích hình lăng trụ đứng">
            <a:extLst>
              <a:ext uri="{FF2B5EF4-FFF2-40B4-BE49-F238E27FC236}">
                <a16:creationId xmlns:a16="http://schemas.microsoft.com/office/drawing/2014/main" id="{2F6C2379-BCF0-4E67-A5D3-0F102888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27323"/>
            <a:ext cx="2878981" cy="27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6" y="728545"/>
            <a:ext cx="8607900" cy="416742"/>
            <a:chOff x="-258524" y="1954094"/>
            <a:chExt cx="18203591" cy="416741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1087853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110241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1952" y="1954094"/>
              <a:ext cx="172831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 lăng trụ đứng, hình hộp chữ nhật, hình lập phương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525840" y="1152027"/>
            <a:ext cx="2912805" cy="404365"/>
            <a:chOff x="508001" y="1632138"/>
            <a:chExt cx="3883740" cy="539153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04800" y="1777807"/>
            <a:ext cx="8686800" cy="330854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466" y="2208628"/>
            <a:ext cx="840173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ngũ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ngũ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13035" y="1644430"/>
            <a:ext cx="2286000" cy="476160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0632" y="1704198"/>
            <a:ext cx="146698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7466" y="1710699"/>
            <a:ext cx="456991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Kết quả hình ảnh cho hình lăng trụ tam giác">
            <a:extLst>
              <a:ext uri="{FF2B5EF4-FFF2-40B4-BE49-F238E27FC236}">
                <a16:creationId xmlns:a16="http://schemas.microsoft.com/office/drawing/2014/main" id="{AA2577D9-C448-49C7-A2B4-EA516152E4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2" y="2995344"/>
            <a:ext cx="1383100" cy="132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A81BBE-0C12-4651-A1E5-D3EE105D6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11" y="2931209"/>
            <a:ext cx="979409" cy="1389019"/>
          </a:xfrm>
          <a:prstGeom prst="rect">
            <a:avLst/>
          </a:prstGeom>
        </p:spPr>
      </p:pic>
      <p:pic>
        <p:nvPicPr>
          <p:cNvPr id="22" name="Picture 21" descr="Hình ảnh có liên quan">
            <a:extLst>
              <a:ext uri="{FF2B5EF4-FFF2-40B4-BE49-F238E27FC236}">
                <a16:creationId xmlns:a16="http://schemas.microsoft.com/office/drawing/2014/main" id="{03619293-C15B-46B4-BCFD-AF632772042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09" y="3013107"/>
            <a:ext cx="1138391" cy="13969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C00726AC-E044-444C-9A84-995A2354186F}"/>
              </a:ext>
            </a:extLst>
          </p:cNvPr>
          <p:cNvSpPr/>
          <p:nvPr/>
        </p:nvSpPr>
        <p:spPr>
          <a:xfrm>
            <a:off x="659864" y="4453605"/>
            <a:ext cx="1820231" cy="51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lăng trụ đứng tam giác</a:t>
            </a:r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000EEAB3-477B-45EF-B3A3-1FE4A3DF9BAC}"/>
              </a:ext>
            </a:extLst>
          </p:cNvPr>
          <p:cNvSpPr/>
          <p:nvPr/>
        </p:nvSpPr>
        <p:spPr>
          <a:xfrm>
            <a:off x="3519923" y="4476988"/>
            <a:ext cx="1820231" cy="51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lăng trụ đứng tứ giác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6F4F6DDD-A9C2-4030-8768-9D1B339A35B5}"/>
              </a:ext>
            </a:extLst>
          </p:cNvPr>
          <p:cNvSpPr/>
          <p:nvPr/>
        </p:nvSpPr>
        <p:spPr>
          <a:xfrm>
            <a:off x="6608927" y="4476989"/>
            <a:ext cx="1820231" cy="51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lăng trụ đứng ngũ giác</a:t>
            </a:r>
          </a:p>
        </p:txBody>
      </p:sp>
    </p:spTree>
    <p:extLst>
      <p:ext uri="{BB962C8B-B14F-4D97-AF65-F5344CB8AC3E}">
        <p14:creationId xmlns:p14="http://schemas.microsoft.com/office/powerpoint/2010/main" val="30699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6" y="728545"/>
            <a:ext cx="8607900" cy="416742"/>
            <a:chOff x="-258524" y="1954094"/>
            <a:chExt cx="18203591" cy="416741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1087853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110241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1952" y="1954094"/>
              <a:ext cx="172831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lăng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trụ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đứng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hộp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chữ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phương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525840" y="1152027"/>
            <a:ext cx="2912805" cy="404365"/>
            <a:chOff x="508001" y="1632138"/>
            <a:chExt cx="3883740" cy="539153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04800" y="1777807"/>
            <a:ext cx="8686800" cy="330854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466" y="2208628"/>
            <a:ext cx="840173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13035" y="1644430"/>
            <a:ext cx="2286000" cy="476160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0632" y="1704198"/>
            <a:ext cx="1392048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7466" y="1710699"/>
            <a:ext cx="456991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Kết quả hình ảnh cho hình lăng trụ">
            <a:extLst>
              <a:ext uri="{FF2B5EF4-FFF2-40B4-BE49-F238E27FC236}">
                <a16:creationId xmlns:a16="http://schemas.microsoft.com/office/drawing/2014/main" id="{CF69F562-AAE0-4690-87C2-332FD0FEC0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3" y="2753110"/>
            <a:ext cx="1400765" cy="145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E83B2C8B-8F54-4A97-A370-202F1FB9B65A}"/>
              </a:ext>
            </a:extLst>
          </p:cNvPr>
          <p:cNvSpPr/>
          <p:nvPr/>
        </p:nvSpPr>
        <p:spPr>
          <a:xfrm>
            <a:off x="762000" y="4436124"/>
            <a:ext cx="2014968" cy="558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17F972C-EFC8-4F58-9D51-C1CF8391E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79" y="2736271"/>
            <a:ext cx="1400765" cy="1418912"/>
          </a:xfrm>
          <a:prstGeom prst="rect">
            <a:avLst/>
          </a:prstGeom>
        </p:spPr>
      </p:pic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2F1D76F2-B40E-4B91-9F38-F1091199CCED}"/>
              </a:ext>
            </a:extLst>
          </p:cNvPr>
          <p:cNvSpPr/>
          <p:nvPr/>
        </p:nvSpPr>
        <p:spPr>
          <a:xfrm>
            <a:off x="3661633" y="4428609"/>
            <a:ext cx="1924256" cy="558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 descr="Kết quả hình ảnh cho hình lăng trụ ngũ giác đều">
            <a:extLst>
              <a:ext uri="{FF2B5EF4-FFF2-40B4-BE49-F238E27FC236}">
                <a16:creationId xmlns:a16="http://schemas.microsoft.com/office/drawing/2014/main" id="{C0E2CFC1-D24E-441A-8B72-2C073175186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63" y="2736271"/>
            <a:ext cx="1328933" cy="1418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ounded Rectangle 7">
            <a:extLst>
              <a:ext uri="{FF2B5EF4-FFF2-40B4-BE49-F238E27FC236}">
                <a16:creationId xmlns:a16="http://schemas.microsoft.com/office/drawing/2014/main" id="{33280EEF-248A-4341-9823-475C7777B512}"/>
              </a:ext>
            </a:extLst>
          </p:cNvPr>
          <p:cNvSpPr/>
          <p:nvPr/>
        </p:nvSpPr>
        <p:spPr>
          <a:xfrm>
            <a:off x="6346654" y="4389916"/>
            <a:ext cx="1924256" cy="558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8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5" y="1697979"/>
            <a:ext cx="4390790" cy="239777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30" name="Straight Connector 1029"/>
          <p:cNvCxnSpPr/>
          <p:nvPr/>
        </p:nvCxnSpPr>
        <p:spPr>
          <a:xfrm flipH="1">
            <a:off x="2895600" y="2114550"/>
            <a:ext cx="1371600" cy="19812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859280" y="2343150"/>
            <a:ext cx="1219200" cy="17526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859280" y="4095750"/>
            <a:ext cx="1074420" cy="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/>
          <p:cNvCxnSpPr/>
          <p:nvPr/>
        </p:nvCxnSpPr>
        <p:spPr>
          <a:xfrm flipV="1">
            <a:off x="1905000" y="3790950"/>
            <a:ext cx="990600" cy="304800"/>
          </a:xfrm>
          <a:prstGeom prst="line">
            <a:avLst/>
          </a:prstGeom>
          <a:ln w="571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933700" y="3905250"/>
            <a:ext cx="876300" cy="19050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D0FF3D5-5F1F-4148-98C8-854E7554A071}"/>
              </a:ext>
            </a:extLst>
          </p:cNvPr>
          <p:cNvGrpSpPr/>
          <p:nvPr/>
        </p:nvGrpSpPr>
        <p:grpSpPr>
          <a:xfrm>
            <a:off x="197285" y="594666"/>
            <a:ext cx="7745033" cy="1103313"/>
            <a:chOff x="1171868" y="10318525"/>
            <a:chExt cx="9972723" cy="1103313"/>
          </a:xfrm>
        </p:grpSpPr>
        <p:sp>
          <p:nvSpPr>
            <p:cNvPr id="55" name="Text Box 26">
              <a:extLst>
                <a:ext uri="{FF2B5EF4-FFF2-40B4-BE49-F238E27FC236}">
                  <a16:creationId xmlns:a16="http://schemas.microsoft.com/office/drawing/2014/main" id="{5AD782A6-A52B-4377-81D8-CAACE3271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706" y="10580117"/>
              <a:ext cx="694188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vi-VN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Phải xác định được góc giữa mặt phẳng chứa</a:t>
              </a:r>
              <a:endPara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/>
              <a:r>
                <a:rPr lang="vi-VN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mái nhà và mặt đất.</a:t>
              </a:r>
              <a:endParaRPr lang="en-US" sz="1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9E851DB-225F-437C-A274-B14DEB10F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868" y="10318525"/>
              <a:ext cx="2846387" cy="1103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12887"/>
            <a:ext cx="2400300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3" name="Rectangle 1042"/>
          <p:cNvSpPr/>
          <p:nvPr/>
        </p:nvSpPr>
        <p:spPr>
          <a:xfrm>
            <a:off x="6342118" y="196215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vi-VN" b="1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óc giữa </a:t>
            </a:r>
            <a:r>
              <a:rPr lang="en-US" b="1" dirty="0" err="1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b="1" dirty="0">
                <a:solidFill>
                  <a:srgbClr val="FF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phẳng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6" y="728545"/>
            <a:ext cx="8607900" cy="416742"/>
            <a:chOff x="-258524" y="1954094"/>
            <a:chExt cx="18203591" cy="416741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1087853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110241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1952" y="1954094"/>
              <a:ext cx="172831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lăng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trụ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đứng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hộp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chữ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phương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525840" y="1152027"/>
            <a:ext cx="2912805" cy="404365"/>
            <a:chOff x="508001" y="1632138"/>
            <a:chExt cx="3883740" cy="539153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04800" y="1785900"/>
            <a:ext cx="8686800" cy="330854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466" y="2208628"/>
            <a:ext cx="840173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13035" y="1644430"/>
            <a:ext cx="2286000" cy="476160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0632" y="1704198"/>
            <a:ext cx="146698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7466" y="1710699"/>
            <a:ext cx="456991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" name="Picture 2" descr="Kết quả hình ảnh cho hình hộp đứng">
            <a:extLst>
              <a:ext uri="{FF2B5EF4-FFF2-40B4-BE49-F238E27FC236}">
                <a16:creationId xmlns:a16="http://schemas.microsoft.com/office/drawing/2014/main" id="{AA72244B-7A7D-4839-897F-02470C68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64" y="2671562"/>
            <a:ext cx="1545594" cy="17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Kết quả hình ảnh cho hình hộp">
            <a:extLst>
              <a:ext uri="{FF2B5EF4-FFF2-40B4-BE49-F238E27FC236}">
                <a16:creationId xmlns:a16="http://schemas.microsoft.com/office/drawing/2014/main" id="{3CEDC381-C4B5-42B8-BF8B-4FE1201F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71561"/>
            <a:ext cx="1598631" cy="17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3E2FE25E-8A0E-4484-A05C-EDD852708F92}"/>
              </a:ext>
            </a:extLst>
          </p:cNvPr>
          <p:cNvSpPr/>
          <p:nvPr/>
        </p:nvSpPr>
        <p:spPr>
          <a:xfrm>
            <a:off x="2035986" y="4490156"/>
            <a:ext cx="1489058" cy="436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hộp</a:t>
            </a: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C96D6C93-2057-49CB-BFF6-1C198A552FA3}"/>
              </a:ext>
            </a:extLst>
          </p:cNvPr>
          <p:cNvSpPr/>
          <p:nvPr/>
        </p:nvSpPr>
        <p:spPr>
          <a:xfrm>
            <a:off x="5064142" y="4496658"/>
            <a:ext cx="1789825" cy="436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hộp đứng</a:t>
            </a:r>
          </a:p>
        </p:txBody>
      </p:sp>
    </p:spTree>
    <p:extLst>
      <p:ext uri="{BB962C8B-B14F-4D97-AF65-F5344CB8AC3E}">
        <p14:creationId xmlns:p14="http://schemas.microsoft.com/office/powerpoint/2010/main" val="27118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643022"/>
            <a:ext cx="8607900" cy="416742"/>
            <a:chOff x="-258524" y="1954094"/>
            <a:chExt cx="18203591" cy="416741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1087853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229985" y="1961408"/>
              <a:ext cx="110241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1952" y="1954094"/>
              <a:ext cx="172831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lăng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trụ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đứng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hộp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chữ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phương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65773" y="1065972"/>
            <a:ext cx="2912805" cy="404365"/>
            <a:chOff x="508001" y="1632138"/>
            <a:chExt cx="3883740" cy="539153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04800" y="1488922"/>
            <a:ext cx="8686800" cy="3605521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466" y="2022558"/>
            <a:ext cx="84017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gọi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r>
              <a:rPr lang="en-US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gọi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r>
              <a:rPr lang="en-US" i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85641" y="1487776"/>
            <a:ext cx="2286000" cy="476160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38" y="1547544"/>
            <a:ext cx="1392048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210072" y="1554045"/>
            <a:ext cx="456991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3E2FE25E-8A0E-4484-A05C-EDD852708F92}"/>
              </a:ext>
            </a:extLst>
          </p:cNvPr>
          <p:cNvSpPr/>
          <p:nvPr/>
        </p:nvSpPr>
        <p:spPr>
          <a:xfrm>
            <a:off x="1940825" y="4489075"/>
            <a:ext cx="1696244" cy="436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C96D6C93-2057-49CB-BFF6-1C198A552FA3}"/>
              </a:ext>
            </a:extLst>
          </p:cNvPr>
          <p:cNvSpPr/>
          <p:nvPr/>
        </p:nvSpPr>
        <p:spPr>
          <a:xfrm>
            <a:off x="5064142" y="4496658"/>
            <a:ext cx="1941948" cy="436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EBE7B8-B3A7-48D1-92FD-4B8C006B7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71" y="2966383"/>
            <a:ext cx="1526152" cy="1479113"/>
          </a:xfrm>
          <a:prstGeom prst="rect">
            <a:avLst/>
          </a:prstGeom>
        </p:spPr>
      </p:pic>
      <p:pic>
        <p:nvPicPr>
          <p:cNvPr id="20" name="Picture 2" descr="Kết quả hình ảnh cho hình hộp chữ nhật">
            <a:extLst>
              <a:ext uri="{FF2B5EF4-FFF2-40B4-BE49-F238E27FC236}">
                <a16:creationId xmlns:a16="http://schemas.microsoft.com/office/drawing/2014/main" id="{7D83C119-7F09-426E-9C68-5A5FB325F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76" y="3045817"/>
            <a:ext cx="1950714" cy="12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8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12" y="2915748"/>
            <a:ext cx="1806081" cy="18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64" y="1177031"/>
            <a:ext cx="2439712" cy="1449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72" y="3007033"/>
            <a:ext cx="2024754" cy="184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30" y="1213594"/>
            <a:ext cx="2040521" cy="1828050"/>
          </a:xfrm>
          <a:prstGeom prst="rect">
            <a:avLst/>
          </a:prstGeom>
        </p:spPr>
      </p:pic>
      <p:pic>
        <p:nvPicPr>
          <p:cNvPr id="8" name="Picture 4" descr="Kết quả hình ảnh cho khối vuông rub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0" y="3039115"/>
            <a:ext cx="2071809" cy="18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lịch để bà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00150"/>
            <a:ext cx="2119906" cy="150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123636" y="1428933"/>
            <a:ext cx="8715564" cy="661679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marL="0" marR="0" lvl="0" indent="0" algn="ctr" defTabSz="816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1043968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1.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01756" y="1652224"/>
            <a:ext cx="8460814" cy="296235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lvl="0"/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17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17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2281" y="1641425"/>
            <a:ext cx="380719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147007" y="2139790"/>
            <a:ext cx="8715563" cy="2789020"/>
            <a:chOff x="1269558" y="5713749"/>
            <a:chExt cx="22881784" cy="8206240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713749"/>
              <a:ext cx="3677701" cy="1142586"/>
              <a:chOff x="1224541" y="6152316"/>
              <a:chExt cx="3677701" cy="11425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227050" y="6152316"/>
                <a:ext cx="2675192" cy="114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1B28ECA-2F74-40B8-A794-304FC6E19E97}"/>
              </a:ext>
            </a:extLst>
          </p:cNvPr>
          <p:cNvGrpSpPr/>
          <p:nvPr/>
        </p:nvGrpSpPr>
        <p:grpSpPr>
          <a:xfrm>
            <a:off x="32368" y="681508"/>
            <a:ext cx="3863132" cy="310447"/>
            <a:chOff x="739068" y="1488833"/>
            <a:chExt cx="9473320" cy="99477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6" name="Freeform 71">
              <a:extLst>
                <a:ext uri="{FF2B5EF4-FFF2-40B4-BE49-F238E27FC236}">
                  <a16:creationId xmlns:a16="http://schemas.microsoft.com/office/drawing/2014/main" id="{997ADFA2-8B4D-4C7B-80D3-4E6BBEA5E3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20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Group 30">
              <a:extLst>
                <a:ext uri="{FF2B5EF4-FFF2-40B4-BE49-F238E27FC236}">
                  <a16:creationId xmlns:a16="http://schemas.microsoft.com/office/drawing/2014/main" id="{0EF66C54-BF14-42AD-86DF-2FFBB063430E}"/>
                </a:ext>
              </a:extLst>
            </p:cNvPr>
            <p:cNvGrpSpPr/>
            <p:nvPr/>
          </p:nvGrpSpPr>
          <p:grpSpPr>
            <a:xfrm>
              <a:off x="739068" y="1488833"/>
              <a:ext cx="8390770" cy="986662"/>
              <a:chOff x="739068" y="1488833"/>
              <a:chExt cx="8390770" cy="986662"/>
            </a:xfrm>
            <a:grpFill/>
          </p:grpSpPr>
          <p:sp>
            <p:nvSpPr>
              <p:cNvPr id="68" name="Freeform 71">
                <a:extLst>
                  <a:ext uri="{FF2B5EF4-FFF2-40B4-BE49-F238E27FC236}">
                    <a16:creationId xmlns:a16="http://schemas.microsoft.com/office/drawing/2014/main" id="{9A625289-E3DC-4AC2-97BD-030950BF4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Oval 72">
                <a:extLst>
                  <a:ext uri="{FF2B5EF4-FFF2-40B4-BE49-F238E27FC236}">
                    <a16:creationId xmlns:a16="http://schemas.microsoft.com/office/drawing/2014/main" id="{B429AA57-BEA2-4AB8-A786-5AF36A336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952ED6EC-D25E-4111-B189-06A69E6D7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28F0B42C-ED58-48EB-AE46-8AADF1113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070B8830-474A-4032-A845-FAF9F30B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BBBE7E0A-C309-4859-AC7E-9A9DCE8FA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7B742B30-8E10-45D0-8C60-FDEE4BC58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A3730CB4-BC19-4309-A167-775C3D320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093EE105-C46A-4096-BAD0-40749FBE1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B1DF6358-8742-4A01-99BB-1C728A008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58AC63A7-5EBA-42D1-8EFC-422551CB1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0F572A7-7804-4A03-B8BC-859FD8B77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TextBox 43">
                <a:extLst>
                  <a:ext uri="{FF2B5EF4-FFF2-40B4-BE49-F238E27FC236}">
                    <a16:creationId xmlns:a16="http://schemas.microsoft.com/office/drawing/2014/main" id="{34A039B6-4FA9-47CC-819D-734E75378842}"/>
                  </a:ext>
                </a:extLst>
              </p:cNvPr>
              <p:cNvSpPr txBox="1"/>
              <p:nvPr/>
            </p:nvSpPr>
            <p:spPr>
              <a:xfrm>
                <a:off x="2132729" y="1488833"/>
                <a:ext cx="6997109" cy="943971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  <a:endParaRPr kumimoji="0" lang="en-US" sz="1700" b="1" i="0" u="none" strike="noStrike" kern="1200" cap="none" spc="0" normalizeH="0" baseline="0" noProof="0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3" name="Text Box 4">
            <a:extLst>
              <a:ext uri="{FF2B5EF4-FFF2-40B4-BE49-F238E27FC236}">
                <a16:creationId xmlns:a16="http://schemas.microsoft.com/office/drawing/2014/main" id="{2E7E5A98-7817-4BF1-8226-CE9A32F3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78" y="2527590"/>
            <a:ext cx="69869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Sai</a:t>
            </a:r>
            <a:r>
              <a:rPr lang="en-US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308C0B8-890E-4492-9290-D0CD7E53F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41" y="2313903"/>
            <a:ext cx="1990176" cy="2041466"/>
          </a:xfrm>
          <a:prstGeom prst="rect">
            <a:avLst/>
          </a:prstGeom>
        </p:spPr>
      </p:pic>
      <p:pic>
        <p:nvPicPr>
          <p:cNvPr id="75" name="Picture 74" descr="Kết quả hình ảnh cho hình lăng trụ tam giác">
            <a:extLst>
              <a:ext uri="{FF2B5EF4-FFF2-40B4-BE49-F238E27FC236}">
                <a16:creationId xmlns:a16="http://schemas.microsoft.com/office/drawing/2014/main" id="{6DBE4F8D-B701-4EFE-B8AD-360AFA1B1D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165" y="2292156"/>
            <a:ext cx="1876438" cy="204146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Text Box 4">
            <a:extLst>
              <a:ext uri="{FF2B5EF4-FFF2-40B4-BE49-F238E27FC236}">
                <a16:creationId xmlns:a16="http://schemas.microsoft.com/office/drawing/2014/main" id="{2E3F9134-FD17-490D-900D-345504EC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54" y="4454599"/>
            <a:ext cx="2592605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8" name="Text Box 4">
            <a:extLst>
              <a:ext uri="{FF2B5EF4-FFF2-40B4-BE49-F238E27FC236}">
                <a16:creationId xmlns:a16="http://schemas.microsoft.com/office/drawing/2014/main" id="{AE9F8CC7-8C6D-4074-8A7A-C1910B3FE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6801" y="4442094"/>
            <a:ext cx="1375199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73" grpId="0" autoUpdateAnimBg="0"/>
      <p:bldP spid="77" grpId="0" autoUpdateAnimBg="0"/>
      <p:bldP spid="7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147007" y="1430289"/>
            <a:ext cx="8715564" cy="661679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marL="0" marR="0" lvl="0" indent="0" algn="ctr" defTabSz="816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1043968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396783" y="1633763"/>
            <a:ext cx="8460814" cy="280846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lvl="0"/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2281" y="1641425"/>
            <a:ext cx="380719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147007" y="2139790"/>
            <a:ext cx="8715563" cy="2789020"/>
            <a:chOff x="1269558" y="5713749"/>
            <a:chExt cx="22881784" cy="8206240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713749"/>
              <a:ext cx="3677701" cy="1142586"/>
              <a:chOff x="1224541" y="6152316"/>
              <a:chExt cx="3677701" cy="11425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227050" y="6152316"/>
                <a:ext cx="2675192" cy="114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3" name="Text Box 4">
            <a:extLst>
              <a:ext uri="{FF2B5EF4-FFF2-40B4-BE49-F238E27FC236}">
                <a16:creationId xmlns:a16="http://schemas.microsoft.com/office/drawing/2014/main" id="{2E7E5A98-7817-4BF1-8226-CE9A32F3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83" y="2872853"/>
            <a:ext cx="2509630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Sai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đặc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biệt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bình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</p:txBody>
      </p:sp>
      <p:pic>
        <p:nvPicPr>
          <p:cNvPr id="44" name="Picture 43" descr="Kết quả hình ảnh cho hình lăng trụ">
            <a:extLst>
              <a:ext uri="{FF2B5EF4-FFF2-40B4-BE49-F238E27FC236}">
                <a16:creationId xmlns:a16="http://schemas.microsoft.com/office/drawing/2014/main" id="{5EDDD597-EF2B-4072-B702-E59C17EFE6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894" y="2500010"/>
            <a:ext cx="1504729" cy="193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Hình ảnh có liên quan">
            <a:extLst>
              <a:ext uri="{FF2B5EF4-FFF2-40B4-BE49-F238E27FC236}">
                <a16:creationId xmlns:a16="http://schemas.microsoft.com/office/drawing/2014/main" id="{A208E424-F954-485E-8887-8DAFE1E3D7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87" y="2500191"/>
            <a:ext cx="1504729" cy="193369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92A8D2C1-4FFE-48F4-9FB7-68C31BEF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05685"/>
            <a:ext cx="1804382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684B714F-2756-4E82-9889-B4ED836C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128" y="4494244"/>
            <a:ext cx="1220062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8546664-1EC2-4079-8708-9C4BEA1DC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88" y="2528116"/>
            <a:ext cx="1885289" cy="19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73" grpId="0" autoUpdateAnimBg="0"/>
      <p:bldP spid="46" grpId="0" autoUpdateAnimBg="0"/>
      <p:bldP spid="4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147007" y="1430289"/>
            <a:ext cx="8715564" cy="661679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marL="0" marR="0" lvl="0" indent="0" algn="ctr" defTabSz="816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1043968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396783" y="1633763"/>
            <a:ext cx="8460814" cy="311624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lvl="0"/>
            <a:r>
              <a:rPr lang="en-US" sz="18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hộp chữ nhật là hình lăng trụ đứng. Đúng hay sai? </a:t>
            </a: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147007" y="2139790"/>
            <a:ext cx="8715563" cy="2789020"/>
            <a:chOff x="1269558" y="5713749"/>
            <a:chExt cx="22881784" cy="8206240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713749"/>
              <a:ext cx="3677701" cy="1142586"/>
              <a:chOff x="1224541" y="6152316"/>
              <a:chExt cx="3677701" cy="11425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227050" y="6152316"/>
                <a:ext cx="2675192" cy="114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3" name="Text Box 4">
            <a:extLst>
              <a:ext uri="{FF2B5EF4-FFF2-40B4-BE49-F238E27FC236}">
                <a16:creationId xmlns:a16="http://schemas.microsoft.com/office/drawing/2014/main" id="{2E7E5A98-7817-4BF1-8226-CE9A32F3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570" y="2922620"/>
            <a:ext cx="120341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800" b="1">
                <a:latin typeface="Tahoma" pitchFamily="34" charset="0"/>
                <a:ea typeface="Tahoma" pitchFamily="34" charset="0"/>
                <a:cs typeface="Tahoma" pitchFamily="34" charset="0"/>
              </a:rPr>
              <a:t>Đúng.</a:t>
            </a:r>
          </a:p>
        </p:txBody>
      </p:sp>
      <p:pic>
        <p:nvPicPr>
          <p:cNvPr id="49" name="Picture 2" descr="Kết quả hình ảnh cho hình hộp chữ nhật">
            <a:extLst>
              <a:ext uri="{FF2B5EF4-FFF2-40B4-BE49-F238E27FC236}">
                <a16:creationId xmlns:a16="http://schemas.microsoft.com/office/drawing/2014/main" id="{4BD707B6-82A2-4131-8C0F-D90AADDE5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26" y="2571750"/>
            <a:ext cx="2807758" cy="18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7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147007" y="1430289"/>
            <a:ext cx="8715564" cy="661679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marL="0" marR="0" lvl="0" indent="0" algn="ctr" defTabSz="816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1043968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8163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816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396783" y="1633763"/>
            <a:ext cx="8460814" cy="280846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 lvl="0"/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147007" y="2139790"/>
            <a:ext cx="8715563" cy="2789020"/>
            <a:chOff x="1269558" y="5713749"/>
            <a:chExt cx="22881784" cy="8206240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4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713749"/>
              <a:ext cx="3677701" cy="1142586"/>
              <a:chOff x="1224541" y="6152316"/>
              <a:chExt cx="3677701" cy="11425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227050" y="6152316"/>
                <a:ext cx="2675192" cy="114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99C8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0999C8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8164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3" name="Text Box 4">
            <a:extLst>
              <a:ext uri="{FF2B5EF4-FFF2-40B4-BE49-F238E27FC236}">
                <a16:creationId xmlns:a16="http://schemas.microsoft.com/office/drawing/2014/main" id="{2E7E5A98-7817-4BF1-8226-CE9A32F3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43" y="2800350"/>
            <a:ext cx="1203417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sz="1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6AF43EF-486A-430E-80B2-21F94281E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797"/>
            <a:ext cx="1915811" cy="23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7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3B7EBEF-580C-4DC3-9678-195EC80750FB}"/>
              </a:ext>
            </a:extLst>
          </p:cNvPr>
          <p:cNvGrpSpPr/>
          <p:nvPr/>
        </p:nvGrpSpPr>
        <p:grpSpPr>
          <a:xfrm>
            <a:off x="257596" y="955879"/>
            <a:ext cx="8657804" cy="3594655"/>
            <a:chOff x="257596" y="955879"/>
            <a:chExt cx="8657804" cy="35946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1319CF9-57D4-45E1-B690-0886A7AE8A27}"/>
                </a:ext>
              </a:extLst>
            </p:cNvPr>
            <p:cNvGrpSpPr/>
            <p:nvPr/>
          </p:nvGrpSpPr>
          <p:grpSpPr>
            <a:xfrm>
              <a:off x="257596" y="955879"/>
              <a:ext cx="8657804" cy="714377"/>
              <a:chOff x="1159852" y="8350035"/>
              <a:chExt cx="22122950" cy="71437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78606D-8CD1-4009-A83C-A3A72B5148B2}"/>
                  </a:ext>
                </a:extLst>
              </p:cNvPr>
              <p:cNvSpPr/>
              <p:nvPr/>
            </p:nvSpPr>
            <p:spPr>
              <a:xfrm>
                <a:off x="4377255" y="8418081"/>
                <a:ext cx="1890554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mối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đứng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B59A7FDD-615B-43CC-B2E3-0A350801E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852" y="8350035"/>
                <a:ext cx="2789236" cy="714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5" descr="Kết quả hình ảnh cho hình lăng trụ tam giác">
              <a:extLst>
                <a:ext uri="{FF2B5EF4-FFF2-40B4-BE49-F238E27FC236}">
                  <a16:creationId xmlns:a16="http://schemas.microsoft.com/office/drawing/2014/main" id="{56898890-6737-4660-9731-C1DDCDAAF9E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848" y="1670256"/>
              <a:ext cx="1804556" cy="2880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A082C9-37B4-4997-B768-FB782C426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1883002"/>
              <a:ext cx="2307701" cy="251754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E91A43-7F31-4E08-938F-B3E11EAB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059135"/>
            <a:ext cx="1179732" cy="58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357448-E388-4BD0-819E-B83E84756D50}"/>
              </a:ext>
            </a:extLst>
          </p:cNvPr>
          <p:cNvSpPr/>
          <p:nvPr/>
        </p:nvSpPr>
        <p:spPr>
          <a:xfrm>
            <a:off x="381000" y="287655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phẳng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6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643022"/>
            <a:ext cx="8607900" cy="416742"/>
            <a:chOff x="-258524" y="1954094"/>
            <a:chExt cx="18203591" cy="416741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1087853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110241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816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1952" y="1954094"/>
              <a:ext cx="17283115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6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lăng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trụ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đứng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hộp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chữ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lập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phương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65773" y="1065972"/>
            <a:ext cx="2912805" cy="404365"/>
            <a:chOff x="508001" y="1632138"/>
            <a:chExt cx="3883740" cy="539153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6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Nhận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5F82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5F82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16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7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16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04800" y="1488923"/>
            <a:ext cx="3733800" cy="2302028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marL="0" marR="0" lvl="0" indent="0" algn="ctr" defTabSz="816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921" y="2190750"/>
            <a:ext cx="3067734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lăng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trụ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phẳng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85641" y="1487776"/>
            <a:ext cx="2286000" cy="476160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16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38" y="1547544"/>
            <a:ext cx="1132361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816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210072" y="1554045"/>
            <a:ext cx="456991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16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Kết quả hình ảnh cho hình lăng trụ tam giác">
            <a:extLst>
              <a:ext uri="{FF2B5EF4-FFF2-40B4-BE49-F238E27FC236}">
                <a16:creationId xmlns:a16="http://schemas.microsoft.com/office/drawing/2014/main" id="{2BED3ADE-164B-4503-99D6-F5F490772E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08836"/>
            <a:ext cx="2590800" cy="2991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2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101" y="787435"/>
            <a:ext cx="8913369" cy="402337"/>
            <a:chOff x="-258522" y="1968499"/>
            <a:chExt cx="18849582" cy="402336"/>
          </a:xfrm>
        </p:grpSpPr>
        <p:sp>
          <p:nvSpPr>
            <p:cNvPr id="3" name="Rounded Rectangle 2"/>
            <p:cNvSpPr/>
            <p:nvPr/>
          </p:nvSpPr>
          <p:spPr>
            <a:xfrm>
              <a:off x="-258522" y="1968499"/>
              <a:ext cx="1108006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95664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7946" y="1977977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cụt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81001" y="1224104"/>
            <a:ext cx="2912805" cy="404365"/>
            <a:chOff x="508001" y="1632138"/>
            <a:chExt cx="3883740" cy="539153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 chóp 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61316" y="1777807"/>
            <a:ext cx="3973524" cy="280181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19" y="2343150"/>
            <a:ext cx="3747661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816419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chân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ờng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cao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trùng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04801" y="1709146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34" y="1831957"/>
            <a:ext cx="1392048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3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FC6AFC-D85C-4E18-A7D2-18731843D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38" y="1451049"/>
            <a:ext cx="2471429" cy="31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F6A15A-5AF1-47F7-B853-00FF3741A52D}"/>
              </a:ext>
            </a:extLst>
          </p:cNvPr>
          <p:cNvSpPr txBox="1"/>
          <p:nvPr/>
        </p:nvSpPr>
        <p:spPr>
          <a:xfrm>
            <a:off x="381000" y="807720"/>
            <a:ext cx="8458200" cy="103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thực tế còn có rất nhiều tình huống chúng ta cần phải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 định góc giữa hai mặt phẳng, nhất là trong lĩnh vực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thiết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vi-VN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 dựng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0700"/>
            <a:ext cx="7620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101" y="787435"/>
            <a:ext cx="8913369" cy="402337"/>
            <a:chOff x="-258522" y="1968499"/>
            <a:chExt cx="18849582" cy="402336"/>
          </a:xfrm>
        </p:grpSpPr>
        <p:sp>
          <p:nvSpPr>
            <p:cNvPr id="3" name="Rounded Rectangle 2"/>
            <p:cNvSpPr/>
            <p:nvPr/>
          </p:nvSpPr>
          <p:spPr>
            <a:xfrm>
              <a:off x="-258522" y="1968499"/>
              <a:ext cx="1108006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95664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7946" y="1977977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 chóp đều và hình chóp cụt 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81001" y="1224104"/>
            <a:ext cx="2912805" cy="403219"/>
            <a:chOff x="508001" y="1632138"/>
            <a:chExt cx="3883740" cy="537625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7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7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7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7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7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endParaRPr lang="en-US" sz="17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3532" y="1632138"/>
              <a:ext cx="44285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61316" y="1777807"/>
            <a:ext cx="3973524" cy="280181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19" y="2343150"/>
            <a:ext cx="3747661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85763" indent="-385763" algn="just">
              <a:buFont typeface="+mj-lt"/>
              <a:buAutoNum type="alphaLcParenR"/>
            </a:pP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tạo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85763" indent="-385763" algn="just">
              <a:buFont typeface="+mj-lt"/>
              <a:buAutoNum type="alphaLcParenR"/>
            </a:pP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tạo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04801" y="1709146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34" y="1831957"/>
            <a:ext cx="1132361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en-US" sz="1700" b="1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700" b="1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endParaRPr lang="en-US" sz="17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3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FC6AFC-D85C-4E18-A7D2-18731843D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38" y="1451049"/>
            <a:ext cx="2471429" cy="31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596" y="-155811"/>
            <a:ext cx="69299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-596" y="-155811"/>
            <a:ext cx="69299" cy="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4290" tIns="17145" rIns="34290" bIns="1714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grpSp>
        <p:nvGrpSpPr>
          <p:cNvPr id="52" name="Group 10"/>
          <p:cNvGrpSpPr/>
          <p:nvPr/>
        </p:nvGrpSpPr>
        <p:grpSpPr>
          <a:xfrm>
            <a:off x="251461" y="1610808"/>
            <a:ext cx="8416694" cy="3532692"/>
            <a:chOff x="1270511" y="5737377"/>
            <a:chExt cx="21819676" cy="8438173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737377"/>
              <a:ext cx="3644981" cy="975485"/>
              <a:chOff x="1224541" y="6175944"/>
              <a:chExt cx="3644981" cy="975485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1" y="6175944"/>
                <a:ext cx="2573191" cy="845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  <p:grpSp>
        <p:nvGrpSpPr>
          <p:cNvPr id="61" name="Group 54"/>
          <p:cNvGrpSpPr/>
          <p:nvPr/>
        </p:nvGrpSpPr>
        <p:grpSpPr>
          <a:xfrm>
            <a:off x="251461" y="691563"/>
            <a:ext cx="8190685" cy="806312"/>
            <a:chOff x="1268078" y="3405486"/>
            <a:chExt cx="21841827" cy="2150166"/>
          </a:xfrm>
        </p:grpSpPr>
        <p:sp>
          <p:nvSpPr>
            <p:cNvPr id="62" name="Rounded Rectangle 61"/>
            <p:cNvSpPr/>
            <p:nvPr/>
          </p:nvSpPr>
          <p:spPr>
            <a:xfrm>
              <a:off x="1268078" y="3790950"/>
              <a:ext cx="21841827" cy="1764702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479" indent="45244" algn="just"/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tồn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tại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chóp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tứ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giác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S.ABCD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(SAB)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(SCD)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vuông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phẳng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đáy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grpSp>
          <p:nvGrpSpPr>
            <p:cNvPr id="63" name="Group 67"/>
            <p:cNvGrpSpPr/>
            <p:nvPr/>
          </p:nvGrpSpPr>
          <p:grpSpPr>
            <a:xfrm>
              <a:off x="1268078" y="3405486"/>
              <a:ext cx="3615516" cy="1065529"/>
              <a:chOff x="1311958" y="3405486"/>
              <a:chExt cx="3615516" cy="1065529"/>
            </a:xfrm>
          </p:grpSpPr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 rot="5400000">
                <a:off x="2921386" y="2671082"/>
                <a:ext cx="793396" cy="2490813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250670" y="3527166"/>
                <a:ext cx="2676804" cy="943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hỏi</a:t>
                </a:r>
                <a:endPara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66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68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9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9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6FF230-386C-4CB2-8F4C-03842688A4A1}"/>
              </a:ext>
            </a:extLst>
          </p:cNvPr>
          <p:cNvSpPr txBox="1"/>
          <p:nvPr/>
        </p:nvSpPr>
        <p:spPr>
          <a:xfrm>
            <a:off x="816445" y="2424915"/>
            <a:ext cx="1622755" cy="32098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  <a:tabLst>
                <a:tab pos="2893219" algn="l"/>
              </a:tabLst>
            </a:pPr>
            <a:r>
              <a:rPr lang="en-US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D4C19-741F-484D-8B32-F61FF099F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7" y="2114958"/>
            <a:ext cx="3528171" cy="25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8691" y="865046"/>
            <a:ext cx="205912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pic>
        <p:nvPicPr>
          <p:cNvPr id="9" name="Picture 8" descr="Kết quả hình ảnh cho kim tự tháp kê ô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4" y="1784916"/>
            <a:ext cx="3461885" cy="276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ình ảnh có li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33" y="1784915"/>
            <a:ext cx="3691471" cy="2767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95152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ách người Ai Cập cổ đại vận chuyển đá để xây dựng Kim tự thá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6" y="809673"/>
            <a:ext cx="4039153" cy="22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ỗi khối đá nặng chừng 2,5 đến 8 tấn được di chuyển vượt sông, vượt hàng trăm km để về đến nơi xây dựng.">
            <a:extLst>
              <a:ext uri="{FF2B5EF4-FFF2-40B4-BE49-F238E27FC236}">
                <a16:creationId xmlns:a16="http://schemas.microsoft.com/office/drawing/2014/main" id="{61F4DDBD-F890-4515-BEE1-C573D4FA7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53" y="2504019"/>
            <a:ext cx="4361531" cy="24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8517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710084"/>
            <a:ext cx="8329448" cy="43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3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101" y="787435"/>
            <a:ext cx="8913369" cy="402337"/>
            <a:chOff x="-258522" y="1968499"/>
            <a:chExt cx="18849582" cy="402336"/>
          </a:xfrm>
        </p:grpSpPr>
        <p:sp>
          <p:nvSpPr>
            <p:cNvPr id="3" name="Rounded Rectangle 2"/>
            <p:cNvSpPr/>
            <p:nvPr/>
          </p:nvSpPr>
          <p:spPr>
            <a:xfrm>
              <a:off x="-258522" y="1968499"/>
              <a:ext cx="1108006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95664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7946" y="1977977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 chóp đều và hình chóp cụt 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81001" y="1224104"/>
            <a:ext cx="3992879" cy="509446"/>
            <a:chOff x="508001" y="1632138"/>
            <a:chExt cx="3883740" cy="908485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cụt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28" y="1632138"/>
              <a:ext cx="323064" cy="658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13287" y="2005081"/>
            <a:ext cx="3973524" cy="280181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19" y="2343150"/>
            <a:ext cx="3747661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816419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song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cắt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cụt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81001" y="1824546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306" y="1894977"/>
            <a:ext cx="1392048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3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980FE5-B63C-4DAE-B195-9A564E3FA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7" y="1497692"/>
            <a:ext cx="2648334" cy="2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5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101" y="787435"/>
            <a:ext cx="8913369" cy="402337"/>
            <a:chOff x="-258522" y="1968499"/>
            <a:chExt cx="18849582" cy="402336"/>
          </a:xfrm>
        </p:grpSpPr>
        <p:sp>
          <p:nvSpPr>
            <p:cNvPr id="3" name="Rounded Rectangle 2"/>
            <p:cNvSpPr/>
            <p:nvPr/>
          </p:nvSpPr>
          <p:spPr>
            <a:xfrm>
              <a:off x="-258522" y="1968499"/>
              <a:ext cx="1108006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52757" y="1981518"/>
              <a:ext cx="95664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16419"/>
              <a:r>
                <a:rPr lang="en-US" sz="1800" b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IV</a:t>
              </a:r>
              <a:endParaRPr lang="en-US" sz="1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7946" y="1977977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và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cụt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D953F-0634-4725-A86F-9CD5994FD388}"/>
              </a:ext>
            </a:extLst>
          </p:cNvPr>
          <p:cNvGrpSpPr/>
          <p:nvPr/>
        </p:nvGrpSpPr>
        <p:grpSpPr>
          <a:xfrm>
            <a:off x="381001" y="1224104"/>
            <a:ext cx="3992879" cy="509446"/>
            <a:chOff x="508001" y="1632138"/>
            <a:chExt cx="3883740" cy="908485"/>
          </a:xfrm>
        </p:grpSpPr>
        <p:sp>
          <p:nvSpPr>
            <p:cNvPr id="11" name="TextBox 10"/>
            <p:cNvSpPr txBox="1"/>
            <p:nvPr/>
          </p:nvSpPr>
          <p:spPr>
            <a:xfrm>
              <a:off x="1410416" y="1678849"/>
              <a:ext cx="29813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6419"/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Hình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chóp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cụt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đều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08001" y="1633315"/>
              <a:ext cx="686444" cy="536448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41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28" y="1632138"/>
              <a:ext cx="323064" cy="658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16419"/>
              <a:r>
                <a:rPr lang="en-US" sz="18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17360" y="2069955"/>
            <a:ext cx="3973524" cy="2801813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 defTabSz="816419"/>
            <a:endParaRPr lang="en-US" sz="46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219" y="2672952"/>
            <a:ext cx="3336181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 defTabSz="342900">
              <a:defRPr/>
            </a:pP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cụt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cụt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381001" y="1824546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306" y="1894977"/>
            <a:ext cx="1392048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816419"/>
            <a:r>
              <a:rPr lang="vi-VN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7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3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816419"/>
            <a:endParaRPr lang="en-US" sz="460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980FE5-B63C-4DAE-B195-9A564E3FA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47" y="1497692"/>
            <a:ext cx="2648334" cy="28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4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7220" y="1135380"/>
            <a:ext cx="1676399" cy="12739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LĂNG TRỤ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604103" y="1214672"/>
            <a:ext cx="2547017" cy="108552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5474" y="1135380"/>
            <a:ext cx="1676399" cy="12739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LĂNG TRỤ ĐỨNG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7887" y="3255698"/>
            <a:ext cx="1935733" cy="1605857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CHÓP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604103" y="3116574"/>
            <a:ext cx="2547017" cy="726673"/>
          </a:xfrm>
          <a:prstGeom prst="right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67893" y="3255698"/>
            <a:ext cx="1778280" cy="1605857"/>
          </a:xfrm>
          <a:prstGeom prst="round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CHÓP ĐỀU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604103" y="3790950"/>
            <a:ext cx="2547017" cy="1352549"/>
          </a:xfrm>
          <a:prstGeom prst="right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đáy</a:t>
            </a: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40801" y="1981014"/>
            <a:ext cx="1160155" cy="18622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Định nghĩa</a:t>
            </a:r>
          </a:p>
          <a:p>
            <a:pPr algn="ctr"/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Tính chất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18323" y="1989968"/>
            <a:ext cx="709176" cy="2455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05757" y="3668179"/>
            <a:ext cx="709176" cy="2455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56951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266884" y="1428933"/>
            <a:ext cx="8715564" cy="1161556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algn="ctr" defTabSz="816398">
              <a:defRPr/>
            </a:pPr>
            <a:endParaRPr lang="en-US" sz="17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1043968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98"/>
              <a:endParaRPr lang="en-US" sz="17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98"/>
              <a:endParaRPr lang="en-US" sz="17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8">
                <a:defRPr/>
              </a:pPr>
              <a:endParaRPr lang="en-US" sz="1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7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17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378386" y="1439252"/>
                <a:ext cx="8460814" cy="527067"/>
              </a:xfrm>
              <a:prstGeom prst="rect">
                <a:avLst/>
              </a:prstGeom>
            </p:spPr>
            <p:txBody>
              <a:bodyPr wrap="square" lIns="34290" tIns="17145" rIns="34290" bIns="17145">
                <a:spAutoFit/>
              </a:bodyPr>
              <a:lstStyle/>
              <a:p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hình chóp </a:t>
                </a:r>
                <a14:m>
                  <m:oMath xmlns:m="http://schemas.openxmlformats.org/officeDocument/2006/math"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𝑨𝑩𝑪𝑫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 đáy </a:t>
                </a:r>
                <a14:m>
                  <m:oMath xmlns:m="http://schemas.openxmlformats.org/officeDocument/2006/math"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𝑨𝑩𝑪𝑫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hình vuông, cạnh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𝑺𝑨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𝑨𝑩𝑪𝑫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nl-NL" b="1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 hình vẽ</a:t>
                </a:r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 Khi đó góc giữa </a:t>
                </a:r>
                <a14:m>
                  <m:oMath xmlns:m="http://schemas.openxmlformats.org/officeDocument/2006/math"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𝒎𝒑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</m:t>
                    </m:r>
                    <m:r>
                      <a:rPr lang="en-US" b="1" i="0" dirty="0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𝐃𝐂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𝒎𝒑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𝑨𝑩𝑪𝑫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86" y="1439252"/>
                <a:ext cx="8460814" cy="527067"/>
              </a:xfrm>
              <a:prstGeom prst="rect">
                <a:avLst/>
              </a:prstGeom>
              <a:blipFill rotWithShape="1">
                <a:blip r:embed="rId3"/>
                <a:stretch>
                  <a:fillRect l="-1081" t="-9195" b="-183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424198" y="2073297"/>
            <a:ext cx="2016285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</a:t>
            </a:r>
            <a:r>
              <a:rPr lang="en-US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4883" y="2057372"/>
            <a:ext cx="468317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</a:t>
            </a:r>
            <a:r>
              <a:rPr lang="vi-VN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2281" y="1641425"/>
            <a:ext cx="380719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84840" y="1978279"/>
            <a:ext cx="330360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</a:t>
            </a:r>
            <a:r>
              <a:rPr lang="en-US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64EEA3F-D514-492B-82D5-565ED76207D5}"/>
              </a:ext>
            </a:extLst>
          </p:cNvPr>
          <p:cNvSpPr/>
          <p:nvPr/>
        </p:nvSpPr>
        <p:spPr>
          <a:xfrm>
            <a:off x="4608793" y="1999618"/>
            <a:ext cx="408252" cy="375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endParaRPr lang="en-US" sz="1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247427" y="2656549"/>
            <a:ext cx="8715563" cy="2304222"/>
            <a:chOff x="1269558" y="5713749"/>
            <a:chExt cx="22881784" cy="8206240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713749"/>
              <a:ext cx="3677701" cy="1142586"/>
              <a:chOff x="1224541" y="6152316"/>
              <a:chExt cx="3677701" cy="11425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227050" y="6152316"/>
                <a:ext cx="2675192" cy="114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7B924A8-9889-4C1E-A59F-947B8F732DF8}"/>
              </a:ext>
            </a:extLst>
          </p:cNvPr>
          <p:cNvSpPr txBox="1"/>
          <p:nvPr/>
        </p:nvSpPr>
        <p:spPr>
          <a:xfrm>
            <a:off x="987282" y="4368772"/>
            <a:ext cx="1154976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Chọn </a:t>
            </a:r>
            <a:r>
              <a:rPr lang="en-GB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vi-VN" sz="1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5219" y="2952750"/>
                <a:ext cx="4340181" cy="1331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 xét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b="1" i="0" smtClean="0">
                            <a:latin typeface="Cambria Math"/>
                          </a:rPr>
                          <m:t>𝐃𝐂</m:t>
                        </m:r>
                      </m:e>
                    </m:d>
                    <m:r>
                      <a:rPr lang="en-US" b="1"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𝐀𝐁𝐂𝐃</m:t>
                        </m:r>
                      </m:e>
                    </m:d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b="1" i="0" smtClean="0">
                        <a:latin typeface="Cambria Math"/>
                      </a:rPr>
                      <m:t>𝐂</m:t>
                    </m:r>
                  </m:oMath>
                </a14:m>
                <a:endParaRPr lang="en-US" b="1" dirty="0">
                  <a:latin typeface="Tahoma" panose="020B0604030504040204" pitchFamily="34" charset="0"/>
                </a:endParaRPr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1" i="0" smtClean="0">
                        <a:latin typeface="Cambria Math"/>
                      </a:rPr>
                      <m:t>𝐃</m:t>
                    </m:r>
                    <m:r>
                      <a:rPr lang="vi-VN" b="1" dirty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b="1" i="0" dirty="0" smtClean="0">
                        <a:latin typeface="Cambria Math"/>
                      </a:rPr>
                      <m:t>𝐂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dirty="0" smtClean="0">
                        <a:latin typeface="Cambria Math"/>
                      </a:rPr>
                      <m:t> 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b="1" i="0" dirty="0" smtClean="0">
                        <a:latin typeface="Cambria Math"/>
                      </a:rPr>
                      <m:t>𝐃</m:t>
                    </m:r>
                    <m:r>
                      <a:rPr lang="vi-VN" b="1" dirty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b="1" i="0" dirty="0" smtClean="0">
                        <a:latin typeface="Cambria Math"/>
                      </a:rPr>
                      <m:t>𝐂</m:t>
                    </m:r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𝐦𝐩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𝐒𝐃𝐂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𝐦𝐩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𝐀𝐁𝐂𝐃</m:t>
                    </m:r>
                    <m:r>
                      <a:rPr lang="nl-NL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góc giữa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𝑨𝑫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𝑺𝑫</m:t>
                    </m:r>
                    <m:r>
                      <a:rPr lang="en-US" b="1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nl-NL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là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b="1" i="1" smtClean="0">
                            <a:latin typeface="Cambria Math"/>
                          </a:rPr>
                          <m:t>𝑫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19" y="2952750"/>
                <a:ext cx="4340181" cy="1331711"/>
              </a:xfrm>
              <a:prstGeom prst="rect">
                <a:avLst/>
              </a:prstGeom>
              <a:blipFill rotWithShape="1">
                <a:blip r:embed="rId7"/>
                <a:stretch>
                  <a:fillRect l="-843" t="-1370" r="-1826" b="-4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85" y="3055770"/>
            <a:ext cx="2805112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63" y="3028950"/>
            <a:ext cx="2898937" cy="189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4708732" y="2041504"/>
            <a:ext cx="330360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en-US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47875" y="562280"/>
            <a:ext cx="4202591" cy="382970"/>
            <a:chOff x="-288924" y="1855931"/>
            <a:chExt cx="11208937" cy="1021251"/>
          </a:xfrm>
        </p:grpSpPr>
        <p:sp>
          <p:nvSpPr>
            <p:cNvPr id="57" name="Rounded Rectangle 56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3024" y="1855931"/>
              <a:ext cx="860220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87562" y="1892299"/>
              <a:ext cx="8832451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25"/>
                </a:spcBef>
                <a:defRPr/>
              </a:pPr>
              <a:r>
                <a:rPr lang="en-US" sz="1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HOẠT ĐỘNG LUYỆN TẬP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7588083" y="1962150"/>
                <a:ext cx="647934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b="1" i="1" smtClean="0">
                            <a:latin typeface="Cambria Math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083" y="1962150"/>
                <a:ext cx="647934" cy="346826"/>
              </a:xfrm>
              <a:prstGeom prst="rect">
                <a:avLst/>
              </a:prstGeom>
              <a:blipFill rotWithShape="1">
                <a:blip r:embed="rId10"/>
                <a:stretch>
                  <a:fillRect t="-3509" r="-3774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5138457" y="1996324"/>
                <a:ext cx="655949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b="1" i="1" smtClean="0">
                            <a:latin typeface="Cambria Math"/>
                          </a:rPr>
                          <m:t>𝑫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457" y="1996324"/>
                <a:ext cx="655949" cy="346826"/>
              </a:xfrm>
              <a:prstGeom prst="rect">
                <a:avLst/>
              </a:prstGeom>
              <a:blipFill rotWithShape="1">
                <a:blip r:embed="rId11"/>
                <a:stretch>
                  <a:fillRect t="-3509" r="-277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2690798" y="2038350"/>
                <a:ext cx="651140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b="1" i="1" smtClean="0">
                            <a:latin typeface="Cambria Math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798" y="2038350"/>
                <a:ext cx="651140" cy="346826"/>
              </a:xfrm>
              <a:prstGeom prst="rect">
                <a:avLst/>
              </a:prstGeom>
              <a:blipFill rotWithShape="1">
                <a:blip r:embed="rId12"/>
                <a:stretch>
                  <a:fillRect t="-3509" r="-373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914400" y="2102640"/>
                <a:ext cx="630301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b="1" i="1" smtClean="0">
                            <a:latin typeface="Cambria Math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02640"/>
                <a:ext cx="630301" cy="346826"/>
              </a:xfrm>
              <a:prstGeom prst="rect">
                <a:avLst/>
              </a:prstGeom>
              <a:blipFill rotWithShape="1">
                <a:blip r:embed="rId13"/>
                <a:stretch>
                  <a:fillRect t="-3509" r="-3883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47">
            <a:extLst>
              <a:ext uri="{FF2B5EF4-FFF2-40B4-BE49-F238E27FC236}">
                <a16:creationId xmlns:a16="http://schemas.microsoft.com/office/drawing/2014/main" id="{91B28ECA-2F74-40B8-A794-304FC6E19E97}"/>
              </a:ext>
            </a:extLst>
          </p:cNvPr>
          <p:cNvGrpSpPr/>
          <p:nvPr/>
        </p:nvGrpSpPr>
        <p:grpSpPr>
          <a:xfrm>
            <a:off x="1996727" y="943217"/>
            <a:ext cx="3863132" cy="310447"/>
            <a:chOff x="739068" y="1488833"/>
            <a:chExt cx="9473319" cy="99477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997ADFA2-8B4D-4C7B-80D3-4E6BBEA5E3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0" name="Group 30">
              <a:extLst>
                <a:ext uri="{FF2B5EF4-FFF2-40B4-BE49-F238E27FC236}">
                  <a16:creationId xmlns:a16="http://schemas.microsoft.com/office/drawing/2014/main" id="{0EF66C54-BF14-42AD-86DF-2FFBB063430E}"/>
                </a:ext>
              </a:extLst>
            </p:cNvPr>
            <p:cNvGrpSpPr/>
            <p:nvPr/>
          </p:nvGrpSpPr>
          <p:grpSpPr>
            <a:xfrm>
              <a:off x="739068" y="1488833"/>
              <a:ext cx="8390771" cy="986662"/>
              <a:chOff x="739068" y="1488833"/>
              <a:chExt cx="8390771" cy="986662"/>
            </a:xfrm>
            <a:grpFill/>
          </p:grpSpPr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9A625289-E3DC-4AC2-97BD-030950BF4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Oval 72">
                <a:extLst>
                  <a:ext uri="{FF2B5EF4-FFF2-40B4-BE49-F238E27FC236}">
                    <a16:creationId xmlns:a16="http://schemas.microsoft.com/office/drawing/2014/main" id="{B429AA57-BEA2-4AB8-A786-5AF36A336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73">
                <a:extLst>
                  <a:ext uri="{FF2B5EF4-FFF2-40B4-BE49-F238E27FC236}">
                    <a16:creationId xmlns:a16="http://schemas.microsoft.com/office/drawing/2014/main" id="{952ED6EC-D25E-4111-B189-06A69E6D7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74">
                <a:extLst>
                  <a:ext uri="{FF2B5EF4-FFF2-40B4-BE49-F238E27FC236}">
                    <a16:creationId xmlns:a16="http://schemas.microsoft.com/office/drawing/2014/main" id="{28F0B42C-ED58-48EB-AE46-8AADF1113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75">
                <a:extLst>
                  <a:ext uri="{FF2B5EF4-FFF2-40B4-BE49-F238E27FC236}">
                    <a16:creationId xmlns:a16="http://schemas.microsoft.com/office/drawing/2014/main" id="{070B8830-474A-4032-A845-FAF9F30B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Freeform 76">
                <a:extLst>
                  <a:ext uri="{FF2B5EF4-FFF2-40B4-BE49-F238E27FC236}">
                    <a16:creationId xmlns:a16="http://schemas.microsoft.com/office/drawing/2014/main" id="{BBBE7E0A-C309-4859-AC7E-9A9DCE8FA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Freeform 77">
                <a:extLst>
                  <a:ext uri="{FF2B5EF4-FFF2-40B4-BE49-F238E27FC236}">
                    <a16:creationId xmlns:a16="http://schemas.microsoft.com/office/drawing/2014/main" id="{7B742B30-8E10-45D0-8C60-FDEE4BC58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Freeform 78">
                <a:extLst>
                  <a:ext uri="{FF2B5EF4-FFF2-40B4-BE49-F238E27FC236}">
                    <a16:creationId xmlns:a16="http://schemas.microsoft.com/office/drawing/2014/main" id="{A3730CB4-BC19-4309-A167-775C3D320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Freeform 79">
                <a:extLst>
                  <a:ext uri="{FF2B5EF4-FFF2-40B4-BE49-F238E27FC236}">
                    <a16:creationId xmlns:a16="http://schemas.microsoft.com/office/drawing/2014/main" id="{093EE105-C46A-4096-BAD0-40749FBE1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Freeform 80">
                <a:extLst>
                  <a:ext uri="{FF2B5EF4-FFF2-40B4-BE49-F238E27FC236}">
                    <a16:creationId xmlns:a16="http://schemas.microsoft.com/office/drawing/2014/main" id="{B1DF6358-8742-4A01-99BB-1C728A008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Freeform 81">
                <a:extLst>
                  <a:ext uri="{FF2B5EF4-FFF2-40B4-BE49-F238E27FC236}">
                    <a16:creationId xmlns:a16="http://schemas.microsoft.com/office/drawing/2014/main" id="{58AC63A7-5EBA-42D1-8EFC-422551CB1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Freeform 82">
                <a:extLst>
                  <a:ext uri="{FF2B5EF4-FFF2-40B4-BE49-F238E27FC236}">
                    <a16:creationId xmlns:a16="http://schemas.microsoft.com/office/drawing/2014/main" id="{70F572A7-7804-4A03-B8BC-859FD8B77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TextBox 43">
                <a:extLst>
                  <a:ext uri="{FF2B5EF4-FFF2-40B4-BE49-F238E27FC236}">
                    <a16:creationId xmlns:a16="http://schemas.microsoft.com/office/drawing/2014/main" id="{34A039B6-4FA9-47CC-819D-734E75378842}"/>
                  </a:ext>
                </a:extLst>
              </p:cNvPr>
              <p:cNvSpPr txBox="1"/>
              <p:nvPr/>
            </p:nvSpPr>
            <p:spPr>
              <a:xfrm>
                <a:off x="2132731" y="1488833"/>
                <a:ext cx="6997108" cy="943971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7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32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2" grpId="0"/>
      <p:bldP spid="53" grpId="0"/>
      <p:bldP spid="55" grpId="0"/>
      <p:bldP spid="59" grpId="0" animBg="1"/>
      <p:bldP spid="82" grpId="0"/>
      <p:bldP spid="3" grpId="0"/>
      <p:bldP spid="76" grpId="0"/>
      <p:bldP spid="73" grpId="0"/>
      <p:bldP spid="74" grpId="0"/>
      <p:bldP spid="75" grpId="0"/>
      <p:bldP spid="7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144131" y="971550"/>
            <a:ext cx="8715564" cy="1161556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algn="ctr" defTabSz="816398">
              <a:defRPr/>
            </a:pPr>
            <a:endParaRPr lang="en-US" sz="17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755854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98"/>
              <a:endParaRPr lang="en-US" sz="17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98"/>
              <a:endParaRPr lang="en-US" sz="17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8">
                <a:defRPr/>
              </a:pPr>
              <a:endParaRPr lang="en-US" sz="1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7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17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378386" y="1023305"/>
                <a:ext cx="8460814" cy="557845"/>
              </a:xfrm>
              <a:prstGeom prst="rect">
                <a:avLst/>
              </a:prstGeom>
            </p:spPr>
            <p:txBody>
              <a:bodyPr wrap="square" lIns="34290" tIns="17145" rIns="34290" bIns="17145">
                <a:spAutoFit/>
              </a:bodyPr>
              <a:lstStyle/>
              <a:p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hình chóp </a:t>
                </a:r>
                <a14:m>
                  <m:oMath xmlns:m="http://schemas.openxmlformats.org/officeDocument/2006/math"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𝐴𝐵𝐶𝐷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 đáy </a:t>
                </a:r>
                <a14:m>
                  <m:oMath xmlns:m="http://schemas.openxmlformats.org/officeDocument/2006/math"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𝐴𝐵𝐶𝐷</m:t>
                    </m:r>
                  </m:oMath>
                </a14:m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hình vuông tâm O, cạnh </a:t>
                </a:r>
                <a14:m>
                  <m:oMath xmlns:m="http://schemas.openxmlformats.org/officeDocument/2006/math">
                    <m:r>
                      <a:rPr lang="en-US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𝑆𝐴</m:t>
                    </m:r>
                    <m:r>
                      <a:rPr lang="en-US" sz="1700" b="0" i="1" dirty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𝐴𝐵𝐶𝐷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nl-NL" sz="1700" i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 hình vẽ</a:t>
                </a:r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 Khi đó góc giữa </a:t>
                </a:r>
                <a14:m>
                  <m:oMath xmlns:m="http://schemas.openxmlformats.org/officeDocument/2006/math"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𝑚𝑝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</m:t>
                    </m:r>
                    <m:r>
                      <m:rPr>
                        <m:sty m:val="p"/>
                      </m:rPr>
                      <a:rPr lang="en-US" sz="1700" b="0" i="0" dirty="0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BD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𝑚𝑝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nl-NL" sz="17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𝐴𝐵𝐶𝐷</m:t>
                    </m:r>
                    <m:r>
                      <a:rPr lang="nl-NL" sz="1700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86" y="1023305"/>
                <a:ext cx="8460814" cy="557845"/>
              </a:xfrm>
              <a:prstGeom prst="rect">
                <a:avLst/>
              </a:prstGeom>
              <a:blipFill rotWithShape="1">
                <a:blip r:embed="rId3"/>
                <a:stretch>
                  <a:fillRect l="-1153" t="-8791" b="-186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424198" y="1717675"/>
            <a:ext cx="2016285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</a:t>
            </a:r>
            <a:r>
              <a:rPr lang="en-US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4883" y="1701750"/>
            <a:ext cx="468317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</a:t>
            </a:r>
            <a:r>
              <a:rPr lang="vi-VN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2281" y="1641425"/>
            <a:ext cx="380719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74760" y="1650536"/>
            <a:ext cx="330360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</a:t>
            </a:r>
            <a:r>
              <a:rPr lang="en-US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64EEA3F-D514-492B-82D5-565ED76207D5}"/>
              </a:ext>
            </a:extLst>
          </p:cNvPr>
          <p:cNvSpPr/>
          <p:nvPr/>
        </p:nvSpPr>
        <p:spPr>
          <a:xfrm>
            <a:off x="4368155" y="1630544"/>
            <a:ext cx="408252" cy="375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endParaRPr lang="en-US" sz="1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295787" y="2245705"/>
            <a:ext cx="8715563" cy="2542079"/>
            <a:chOff x="1269558" y="5713749"/>
            <a:chExt cx="22881784" cy="8206240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713749"/>
              <a:ext cx="3677701" cy="1142586"/>
              <a:chOff x="1224541" y="6152316"/>
              <a:chExt cx="3677701" cy="11425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227050" y="6152316"/>
                <a:ext cx="2675192" cy="114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7B924A8-9889-4C1E-A59F-947B8F732DF8}"/>
              </a:ext>
            </a:extLst>
          </p:cNvPr>
          <p:cNvSpPr txBox="1"/>
          <p:nvPr/>
        </p:nvSpPr>
        <p:spPr>
          <a:xfrm>
            <a:off x="1229582" y="4212965"/>
            <a:ext cx="1154976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Chọn </a:t>
            </a:r>
            <a:r>
              <a:rPr lang="en-GB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vi-VN" sz="1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5218" y="2800350"/>
                <a:ext cx="5330782" cy="839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Nhận xét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SBD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)∩(</m:t>
                    </m:r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ABCD</m:t>
                    </m:r>
                    <m:r>
                      <a:rPr lang="en-US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BD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AO</m:t>
                    </m:r>
                    <m:r>
                      <a:rPr lang="vi-VN" b="0" dirty="0">
                        <a:latin typeface="Cambria Math" panose="020405030504060302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b="0" i="1" dirty="0">
                        <a:latin typeface="Cambria Math" panose="02040503050406030204" pitchFamily="18" charset="0"/>
                      </a:rPr>
                      <m:t>BD</m:t>
                    </m:r>
                    <m:r>
                      <a:rPr lang="en-US" b="0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1" dirty="0">
                        <a:latin typeface="Cambria Math" panose="02040503050406030204" pitchFamily="18" charset="0"/>
                      </a:rPr>
                      <m:t>SO</m:t>
                    </m:r>
                    <m:r>
                      <a:rPr lang="vi-VN" b="0" dirty="0">
                        <a:latin typeface="Cambria Math" panose="02040503050406030204" pitchFamily="18" charset="0"/>
                      </a:rPr>
                      <m:t>⊥</m:t>
                    </m:r>
                    <m:r>
                      <m:rPr>
                        <m:sty m:val="p"/>
                      </m:rPr>
                      <a:rPr lang="en-US" b="0" i="1" dirty="0">
                        <a:latin typeface="Cambria Math" panose="02040503050406030204" pitchFamily="18" charset="0"/>
                      </a:rPr>
                      <m:t>BD</m:t>
                    </m:r>
                  </m:oMath>
                </a14:m>
                <a:r>
                  <a:rPr lang="vi-VN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mp</m:t>
                    </m:r>
                    <m:r>
                      <a:rPr lang="nl-NL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SBD</m:t>
                    </m:r>
                    <m:r>
                      <a:rPr lang="nl-NL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mp</m:t>
                    </m:r>
                    <m:r>
                      <a:rPr lang="nl-NL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ABCD</m:t>
                    </m:r>
                    <m:r>
                      <a:rPr lang="nl-NL" b="0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nl-NL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 góc giữa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SO</m:t>
                    </m:r>
                  </m:oMath>
                </a14:m>
                <a:r>
                  <a:rPr lang="nl-NL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OA</m:t>
                    </m:r>
                  </m:oMath>
                </a14:m>
                <a:r>
                  <a:rPr lang="nl-NL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là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𝑆𝑂𝐴</m:t>
                        </m:r>
                      </m:e>
                    </m:acc>
                  </m:oMath>
                </a14:m>
                <a:r>
                  <a:rPr lang="vi-VN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18" y="2800350"/>
                <a:ext cx="5330782" cy="839269"/>
              </a:xfrm>
              <a:prstGeom prst="rect">
                <a:avLst/>
              </a:prstGeom>
              <a:blipFill rotWithShape="1">
                <a:blip r:embed="rId4"/>
                <a:stretch>
                  <a:fillRect l="-686" t="-2174" b="-7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>
            <a:off x="4459709" y="1653385"/>
            <a:ext cx="330360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en-US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61" y="2269591"/>
            <a:ext cx="2842612" cy="253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38804" y="1641425"/>
                <a:ext cx="670376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𝑺𝑶</m:t>
                        </m:r>
                        <m:r>
                          <a:rPr lang="en-US" b="1" i="1" smtClean="0">
                            <a:latin typeface="Cambria Math"/>
                          </a:rPr>
                          <m:t>𝑫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804" y="1641425"/>
                <a:ext cx="670376" cy="346826"/>
              </a:xfrm>
              <a:prstGeom prst="rect">
                <a:avLst/>
              </a:prstGeom>
              <a:blipFill rotWithShape="1">
                <a:blip r:embed="rId7"/>
                <a:stretch>
                  <a:fillRect t="-3509" r="-2727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734018" y="1646041"/>
                <a:ext cx="652743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𝑺𝑶𝑨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018" y="1646041"/>
                <a:ext cx="652743" cy="346826"/>
              </a:xfrm>
              <a:prstGeom prst="rect">
                <a:avLst/>
              </a:prstGeom>
              <a:blipFill rotWithShape="1">
                <a:blip r:embed="rId8"/>
                <a:stretch>
                  <a:fillRect t="-3509" r="-373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2641519" y="1635779"/>
                <a:ext cx="665567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𝑺𝑶</m:t>
                        </m:r>
                        <m:r>
                          <a:rPr lang="en-US" b="1" i="1" smtClean="0"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519" y="1635779"/>
                <a:ext cx="665567" cy="346826"/>
              </a:xfrm>
              <a:prstGeom prst="rect">
                <a:avLst/>
              </a:prstGeom>
              <a:blipFill rotWithShape="1">
                <a:blip r:embed="rId9"/>
                <a:stretch>
                  <a:fillRect t="-3509" r="-363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865121" y="1700069"/>
                <a:ext cx="644728" cy="346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𝑺𝑶</m:t>
                        </m:r>
                        <m:r>
                          <a:rPr lang="en-US" b="1" i="1" smtClean="0">
                            <a:latin typeface="Cambria Math"/>
                          </a:rPr>
                          <m:t>𝑪</m:t>
                        </m:r>
                      </m:e>
                    </m:acc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21" y="1700069"/>
                <a:ext cx="644728" cy="346826"/>
              </a:xfrm>
              <a:prstGeom prst="rect">
                <a:avLst/>
              </a:prstGeom>
              <a:blipFill rotWithShape="1">
                <a:blip r:embed="rId10"/>
                <a:stretch>
                  <a:fillRect t="-3509" r="-2830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2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/>
      <p:bldP spid="59" grpId="0" animBg="1"/>
      <p:bldP spid="82" grpId="0"/>
      <p:bldP spid="3" grpId="0"/>
      <p:bldP spid="76" grpId="0"/>
      <p:bldP spid="7" grpId="0"/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4" y="742950"/>
            <a:ext cx="823079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533650"/>
            <a:ext cx="144463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044" y="742950"/>
            <a:ext cx="4124847" cy="3385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Một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căn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nha</a:t>
            </a:r>
            <a:r>
              <a:rPr lang="en-US" b="1" dirty="0">
                <a:solidFill>
                  <a:srgbClr val="FFFF00"/>
                </a:solidFill>
              </a:rPr>
              <a:t>̀ có </a:t>
            </a:r>
            <a:r>
              <a:rPr lang="en-US" b="1" err="1">
                <a:solidFill>
                  <a:srgbClr val="FFFF00"/>
                </a:solidFill>
              </a:rPr>
              <a:t>thiết</a:t>
            </a:r>
            <a:r>
              <a:rPr lang="en-US" b="1">
                <a:solidFill>
                  <a:srgbClr val="FFFF00"/>
                </a:solidFill>
              </a:rPr>
              <a:t> kế  </a:t>
            </a:r>
            <a:r>
              <a:rPr lang="en-US" b="1" dirty="0" err="1">
                <a:solidFill>
                  <a:srgbClr val="FFFF00"/>
                </a:solidFill>
              </a:rPr>
              <a:t>hê</a:t>
            </a:r>
            <a:r>
              <a:rPr lang="en-US" b="1" dirty="0">
                <a:solidFill>
                  <a:srgbClr val="FFFF00"/>
                </a:solidFill>
              </a:rPr>
              <a:t>̣ </a:t>
            </a:r>
            <a:r>
              <a:rPr lang="en-US" b="1" dirty="0" err="1">
                <a:solidFill>
                  <a:srgbClr val="FFFF00"/>
                </a:solidFill>
              </a:rPr>
              <a:t>thống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mái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rất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đẹp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0832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278007" y="959186"/>
            <a:ext cx="8715564" cy="1418430"/>
          </a:xfrm>
          <a:prstGeom prst="roundRect">
            <a:avLst>
              <a:gd name="adj" fmla="val 5492"/>
            </a:avLst>
          </a:prstGeom>
          <a:solidFill>
            <a:srgbClr val="B2E3EA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anchor="ctr"/>
          <a:lstStyle/>
          <a:p>
            <a:pPr algn="ctr" defTabSz="816398">
              <a:defRPr/>
            </a:pPr>
            <a:endParaRPr lang="en-US" sz="17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18134" y="755854"/>
            <a:ext cx="1430262" cy="353943"/>
            <a:chOff x="534987" y="1599334"/>
            <a:chExt cx="4446703" cy="1233649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98"/>
              <a:endParaRPr lang="en-US" sz="17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98"/>
              <a:endParaRPr lang="en-US" sz="17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16398">
                  <a:defRPr/>
                </a:pPr>
                <a:endParaRPr lang="en-US" sz="17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98">
                <a:defRPr/>
              </a:pPr>
              <a:endParaRPr lang="en-US" sz="1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808224" y="1599334"/>
              <a:ext cx="3173466" cy="1233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7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17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378386" y="895350"/>
                <a:ext cx="8460814" cy="865622"/>
              </a:xfrm>
              <a:prstGeom prst="rect">
                <a:avLst/>
              </a:prstGeom>
            </p:spPr>
            <p:txBody>
              <a:bodyPr wrap="square" lIns="34290" tIns="17145" rIns="34290" bIns="17145">
                <a:spAutoFit/>
              </a:bodyPr>
              <a:lstStyle/>
              <a:p>
                <a:pPr indent="1350169"/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chóp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𝐴𝐵𝐶𝐷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𝐴𝐵𝐶𝐷</m:t>
                    </m:r>
                  </m:oMath>
                </a14:m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Tam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𝑆𝐴𝐷</m:t>
                    </m:r>
                  </m:oMath>
                </a14:m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</m:t>
                    </m:r>
                  </m:oMath>
                </a14:m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có diện 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í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vi-VN" sz="1800" b="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𝑎</m:t>
                        </m:r>
                      </m:e>
                      <m:sup>
                        <m:r>
                          <a:rPr lang="vi-VN" sz="1800" b="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nằm trong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 góc với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đáy. Hai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bên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𝑆𝐴𝐷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𝑆𝐵𝐶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nhau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30</m:t>
                    </m:r>
                    <m:r>
                      <a:rPr lang="vi-VN" sz="18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°</m:t>
                    </m:r>
                  </m:oMath>
                </a14:m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 tam </a:t>
                </a:r>
                <a:r>
                  <a:rPr lang="vi-VN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𝑆𝐵𝐶</m:t>
                    </m:r>
                  </m:oMath>
                </a14:m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86" y="895350"/>
                <a:ext cx="8460814" cy="865622"/>
              </a:xfrm>
              <a:prstGeom prst="rect">
                <a:avLst/>
              </a:prstGeom>
              <a:blipFill rotWithShape="1">
                <a:blip r:embed="rId3"/>
                <a:stretch>
                  <a:fillRect l="-1297" t="-7042" r="-793" b="-13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424198" y="1955336"/>
            <a:ext cx="2016285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A.</a:t>
            </a:r>
            <a:r>
              <a:rPr lang="en-US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4883" y="1939411"/>
            <a:ext cx="468317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B.</a:t>
            </a:r>
            <a:r>
              <a:rPr lang="vi-VN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2281" y="1641425"/>
            <a:ext cx="380719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84840" y="1872322"/>
            <a:ext cx="330360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D.</a:t>
            </a:r>
            <a:r>
              <a:rPr lang="en-US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7A2E85B8-E655-4AF5-815E-B21D16BAEB72}"/>
              </a:ext>
            </a:extLst>
          </p:cNvPr>
          <p:cNvGrpSpPr/>
          <p:nvPr/>
        </p:nvGrpSpPr>
        <p:grpSpPr>
          <a:xfrm>
            <a:off x="353253" y="2343150"/>
            <a:ext cx="5761121" cy="2821755"/>
            <a:chOff x="1269558" y="5850486"/>
            <a:chExt cx="22881784" cy="8069503"/>
          </a:xfrm>
        </p:grpSpPr>
        <p:sp>
          <p:nvSpPr>
            <p:cNvPr id="61" name="Rounded Rectangle 52">
              <a:extLst>
                <a:ext uri="{FF2B5EF4-FFF2-40B4-BE49-F238E27FC236}">
                  <a16:creationId xmlns:a16="http://schemas.microsoft.com/office/drawing/2014/main" id="{C5730849-0705-44FC-A710-C56531DBBB1C}"/>
                </a:ext>
              </a:extLst>
            </p:cNvPr>
            <p:cNvSpPr/>
            <p:nvPr/>
          </p:nvSpPr>
          <p:spPr>
            <a:xfrm>
              <a:off x="1269558" y="5925006"/>
              <a:ext cx="22881784" cy="7994983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b="1"/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C505ADCA-B9E2-4B04-A8DB-0532C50ED846}"/>
                </a:ext>
              </a:extLst>
            </p:cNvPr>
            <p:cNvGrpSpPr/>
            <p:nvPr/>
          </p:nvGrpSpPr>
          <p:grpSpPr>
            <a:xfrm>
              <a:off x="1270511" y="5850486"/>
              <a:ext cx="6137077" cy="1012186"/>
              <a:chOff x="1224541" y="6289053"/>
              <a:chExt cx="6137077" cy="1012186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4D7D26A3-245F-4F3D-8E0E-6D91A1C04F7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982709" y="4136343"/>
                <a:ext cx="828631" cy="520154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 b="1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7A8F72-D439-406F-AC05-FAFB6E4DFEB9}"/>
                  </a:ext>
                </a:extLst>
              </p:cNvPr>
              <p:cNvSpPr txBox="1"/>
              <p:nvPr/>
            </p:nvSpPr>
            <p:spPr>
              <a:xfrm>
                <a:off x="2097263" y="6289053"/>
                <a:ext cx="5264355" cy="1012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1" name="Round Diagonal Corner Rectangle 58">
                <a:extLst>
                  <a:ext uri="{FF2B5EF4-FFF2-40B4-BE49-F238E27FC236}">
                    <a16:creationId xmlns:a16="http://schemas.microsoft.com/office/drawing/2014/main" id="{19A1AF48-1C33-409F-91DF-90D671C15B3C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b="1"/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57014A46-CD5B-44F0-8A98-9E0E31A280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 b="1"/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4670920" y="1872916"/>
            <a:ext cx="468317" cy="31783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en-US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vi-VN" sz="1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vi-VN" sz="18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8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64EEA3F-D514-492B-82D5-565ED76207D5}"/>
              </a:ext>
            </a:extLst>
          </p:cNvPr>
          <p:cNvSpPr/>
          <p:nvPr/>
        </p:nvSpPr>
        <p:spPr>
          <a:xfrm>
            <a:off x="4558514" y="1840529"/>
            <a:ext cx="408252" cy="375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3556" y="3035273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7B924A8-9889-4C1E-A59F-947B8F732DF8}"/>
              </a:ext>
            </a:extLst>
          </p:cNvPr>
          <p:cNvSpPr txBox="1"/>
          <p:nvPr/>
        </p:nvSpPr>
        <p:spPr>
          <a:xfrm>
            <a:off x="4327590" y="4831886"/>
            <a:ext cx="1154976" cy="311614"/>
          </a:xfrm>
          <a:prstGeom prst="rect">
            <a:avLst/>
          </a:prstGeom>
          <a:noFill/>
        </p:spPr>
        <p:txBody>
          <a:bodyPr wrap="square" lIns="34279" tIns="17140" rIns="34279" bIns="17140" rtlCol="0">
            <a:spAutoFit/>
          </a:bodyPr>
          <a:lstStyle/>
          <a:p>
            <a:pPr defTabSz="914354"/>
            <a:r>
              <a:rPr lang="vi-VN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Chọn</a:t>
            </a:r>
            <a:r>
              <a:rPr lang="en-US" sz="1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</a:t>
            </a:r>
            <a:endParaRPr lang="vi-VN" sz="1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0654" y="2571750"/>
                <a:ext cx="530538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 algn="just">
                  <a:buFont typeface="Wingdings" panose="05000000000000000000" pitchFamily="2" charset="2"/>
                  <a:buChar char="ü"/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𝑺𝑨𝑫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⊥ (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𝑺𝑨𝑫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∩ 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= 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⊥ 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⊥ (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𝑨𝑫</m:t>
                    </m:r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), như </a:t>
                </a:r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𝑪𝑫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⊥ (</m:t>
                    </m:r>
                    <m:r>
                      <a:rPr lang="en-US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𝑺𝑨𝑫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54" y="2571750"/>
                <a:ext cx="5305382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460" t="-2206" r="-575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97437" y="3373827"/>
                <a:ext cx="4572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14313" indent="-214313" algn="just">
                  <a:buFont typeface="Wingdings" panose="05000000000000000000" pitchFamily="2" charset="2"/>
                  <a:buChar char="ü"/>
                </a:pP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chiếu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vuông </a:t>
                </a:r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∆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𝑺𝑩𝑪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lên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𝒎𝒑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𝑺𝑨𝑫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 </m:t>
                    </m:r>
                  </m:oMath>
                </a14:m>
                <a:r>
                  <a:rPr lang="vi-VN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∆</m:t>
                    </m:r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𝑺𝑨𝑫</m:t>
                    </m:r>
                  </m:oMath>
                </a14:m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37" y="3373827"/>
                <a:ext cx="4572000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-533" t="-3125" r="-66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3400" y="4171950"/>
                <a:ext cx="2903359" cy="488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14313" indent="-214313" algn="just">
                  <a:buFont typeface="Wingdings" panose="05000000000000000000" pitchFamily="2" charset="2"/>
                  <a:buChar char="ü"/>
                </a:pPr>
                <a:r>
                  <a:rPr lang="vi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𝑺</m:t>
                        </m:r>
                      </m:e>
                      <m:sub>
                        <m:r>
                          <a:rPr lang="vi-V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∆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𝑺𝑩𝑪</m:t>
                        </m:r>
                      </m:sub>
                    </m:sSub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∆</m:t>
                            </m:r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𝑺𝑨𝑫</m:t>
                            </m:r>
                          </m:sub>
                        </m:sSub>
                      </m:num>
                      <m:den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𝒄𝒐𝒔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𝟑𝟎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°</m:t>
                        </m:r>
                      </m:den>
                    </m:f>
                    <m:r>
                      <a:rPr lang="vi-VN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ad>
                          <m:radPr>
                            <m:degHide m:val="on"/>
                            <m:ctrlP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171950"/>
                <a:ext cx="2903359" cy="488275"/>
              </a:xfrm>
              <a:prstGeom prst="rect">
                <a:avLst/>
              </a:prstGeom>
              <a:blipFill rotWithShape="1">
                <a:blip r:embed="rId6"/>
                <a:stretch>
                  <a:fillRect l="-840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62000" y="1943100"/>
                <a:ext cx="446565" cy="282770"/>
              </a:xfrm>
              <a:prstGeom prst="rect">
                <a:avLst/>
              </a:prstGeom>
            </p:spPr>
            <p:txBody>
              <a:bodyPr wrap="none" lIns="34290" tIns="17145" rIns="34290" bIns="1714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943100"/>
                <a:ext cx="446565" cy="282770"/>
              </a:xfrm>
              <a:prstGeom prst="rect">
                <a:avLst/>
              </a:prstGeom>
              <a:blipFill rotWithShape="1">
                <a:blip r:embed="rId7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590800" y="1914525"/>
                <a:ext cx="696585" cy="311985"/>
              </a:xfrm>
              <a:prstGeom prst="rect">
                <a:avLst/>
              </a:prstGeom>
            </p:spPr>
            <p:txBody>
              <a:bodyPr wrap="none" lIns="34290" tIns="17145" rIns="34290" bIns="1714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1914525"/>
                <a:ext cx="696585" cy="311985"/>
              </a:xfrm>
              <a:prstGeom prst="rect">
                <a:avLst/>
              </a:prstGeom>
              <a:blipFill rotWithShape="1">
                <a:blip r:embed="rId8"/>
                <a:stretch>
                  <a:fillRect l="-877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5132252" y="1792207"/>
                <a:ext cx="696585" cy="556619"/>
              </a:xfrm>
              <a:prstGeom prst="rect">
                <a:avLst/>
              </a:prstGeom>
            </p:spPr>
            <p:txBody>
              <a:bodyPr wrap="none" lIns="34290" tIns="17145" rIns="34290" bIns="1714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252" y="1792207"/>
                <a:ext cx="696585" cy="55661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7346206" y="1733550"/>
                <a:ext cx="582371" cy="556619"/>
              </a:xfrm>
              <a:prstGeom prst="rect">
                <a:avLst/>
              </a:prstGeom>
            </p:spPr>
            <p:txBody>
              <a:bodyPr wrap="none" lIns="34290" tIns="17145" rIns="34290" bIns="1714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6" y="1733550"/>
                <a:ext cx="582371" cy="55661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81" y="2414925"/>
            <a:ext cx="2821370" cy="269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2" grpId="0"/>
      <p:bldP spid="53" grpId="0"/>
      <p:bldP spid="55" grpId="0"/>
      <p:bldP spid="56" grpId="0"/>
      <p:bldP spid="57" grpId="0" animBg="1"/>
      <p:bldP spid="73" grpId="0"/>
      <p:bldP spid="5" grpId="0"/>
      <p:bldP spid="7" grpId="0"/>
      <p:bldP spid="9" grpId="0"/>
      <p:bldP spid="62" grpId="0"/>
      <p:bldP spid="74" grpId="0"/>
      <p:bldP spid="75" grpId="0"/>
      <p:bldP spid="7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064" y="2764988"/>
            <a:ext cx="8271665" cy="2321364"/>
            <a:chOff x="1272210" y="7093288"/>
            <a:chExt cx="22060326" cy="6197060"/>
          </a:xfrm>
        </p:grpSpPr>
        <p:sp>
          <p:nvSpPr>
            <p:cNvPr id="3" name="Rounded Rectangle 2"/>
            <p:cNvSpPr/>
            <p:nvPr/>
          </p:nvSpPr>
          <p:spPr>
            <a:xfrm>
              <a:off x="1272210" y="7594537"/>
              <a:ext cx="22060326" cy="569581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433020" y="7093288"/>
              <a:ext cx="3718971" cy="1002495"/>
              <a:chOff x="1387050" y="7531855"/>
              <a:chExt cx="3718971" cy="1002495"/>
            </a:xfrm>
          </p:grpSpPr>
          <p:sp>
            <p:nvSpPr>
              <p:cNvPr id="5" name="Freeform 20"/>
              <p:cNvSpPr>
                <a:spLocks/>
              </p:cNvSpPr>
              <p:nvPr/>
            </p:nvSpPr>
            <p:spPr bwMode="auto">
              <a:xfrm rot="16200000" flipV="1">
                <a:off x="3003611" y="6447968"/>
                <a:ext cx="828632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458838" y="7531855"/>
                <a:ext cx="2647183" cy="1002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 flipV="1">
                <a:off x="1387050" y="7548688"/>
                <a:ext cx="903518" cy="828629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585655" y="7620695"/>
                <a:ext cx="501903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9"/>
          <p:cNvGrpSpPr/>
          <p:nvPr/>
        </p:nvGrpSpPr>
        <p:grpSpPr>
          <a:xfrm>
            <a:off x="457973" y="956438"/>
            <a:ext cx="8295911" cy="1635866"/>
            <a:chOff x="1175570" y="3048677"/>
            <a:chExt cx="22124988" cy="4362813"/>
          </a:xfrm>
          <a:solidFill>
            <a:schemeClr val="accent5">
              <a:lumMod val="20000"/>
              <a:lumOff val="8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ounded Rectangle 42"/>
                <p:cNvSpPr/>
                <p:nvPr/>
              </p:nvSpPr>
              <p:spPr>
                <a:xfrm>
                  <a:off x="1175570" y="3644703"/>
                  <a:ext cx="22124988" cy="3766787"/>
                </a:xfrm>
                <a:prstGeom prst="roundRect">
                  <a:avLst>
                    <a:gd name="adj" fmla="val 7013"/>
                  </a:avLst>
                </a:prstGeom>
                <a:grpFill/>
                <a:ln>
                  <a:solidFill>
                    <a:srgbClr val="99915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  <a:p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Cho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ba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mặt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phẳng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),(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ᵠ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ᵦ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),(</a:t>
                  </a:r>
                  <a:r>
                    <a:rPr lang="el-GR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ω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&gt;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Mệnh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đê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̀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nào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sau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đây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đúng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? </a:t>
                  </a:r>
                </a:p>
                <a:p>
                  <a:pPr marL="342900" indent="-342900">
                    <a:buAutoNum type="alphaLcParenR"/>
                  </a:pP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Nếu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ᵠ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⊥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(C)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va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̀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ᵠ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//(</a:t>
                  </a:r>
                  <a:r>
                    <a:rPr lang="el-GR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ω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thi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̀  (</a:t>
                  </a:r>
                  <a:r>
                    <a:rPr lang="el-GR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ω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⊥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ᵦ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 </a:t>
                  </a:r>
                </a:p>
                <a:p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b) Nếu 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ᵠ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⊥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ᵦ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va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̀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ᵠ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⊥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(</a:t>
                  </a:r>
                  <a:r>
                    <a:rPr lang="el-GR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ω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</a:t>
                  </a:r>
                  <a:r>
                    <a:rPr lang="en-US" dirty="0" err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thi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̀  (</a:t>
                  </a:r>
                  <a:r>
                    <a:rPr lang="el-GR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ω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// (</a:t>
                  </a:r>
                  <a:r>
                    <a:rPr lang="el-GR" sz="1800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ᵦ</a:t>
                  </a:r>
                  <a:r>
                    <a:rPr lang="en-US" dirty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)  </a:t>
                  </a:r>
                </a:p>
                <a:p>
                  <a:endParaRPr lang="en-US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3" name="Rounded 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570" y="3644703"/>
                  <a:ext cx="22124988" cy="3766787"/>
                </a:xfrm>
                <a:prstGeom prst="roundRect">
                  <a:avLst>
                    <a:gd name="adj" fmla="val 7013"/>
                  </a:avLst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solidFill>
                    <a:srgbClr val="999158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2"/>
            <p:cNvGrpSpPr/>
            <p:nvPr/>
          </p:nvGrpSpPr>
          <p:grpSpPr>
            <a:xfrm>
              <a:off x="1175570" y="3048677"/>
              <a:ext cx="4143113" cy="1068003"/>
              <a:chOff x="1175570" y="1834705"/>
              <a:chExt cx="4143113" cy="1068003"/>
            </a:xfrm>
            <a:grpFill/>
          </p:grpSpPr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 rot="16200000" flipV="1">
                <a:off x="2939696" y="662657"/>
                <a:ext cx="826615" cy="3452456"/>
              </a:xfrm>
              <a:prstGeom prst="round1Rect">
                <a:avLst/>
              </a:prstGeom>
              <a:grpFill/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235431" y="1958751"/>
                <a:ext cx="3083252" cy="94395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1</a:t>
                </a:r>
                <a:endPara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2">
                  <a:lumMod val="90000"/>
                </a:schemeClr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grpFill/>
            </p:grpSpPr>
            <p:sp>
              <p:nvSpPr>
                <p:cNvPr id="49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5" name="TextBox 64"/>
          <p:cNvSpPr txBox="1"/>
          <p:nvPr/>
        </p:nvSpPr>
        <p:spPr>
          <a:xfrm>
            <a:off x="801629" y="3409950"/>
            <a:ext cx="3367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 err="1"/>
              <a:t>Đúng</a:t>
            </a:r>
            <a:r>
              <a:rPr lang="en-US" dirty="0"/>
              <a:t>  vì : 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  <a:p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286000" y="2889102"/>
                <a:ext cx="4037301" cy="2002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i="1" dirty="0">
                  <a:solidFill>
                    <a:srgbClr val="000000"/>
                  </a:solidFill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l-GR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ᵠ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) 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 (</m:t>
                            </m:r>
                            <m:r>
                              <m:rPr>
                                <m:nor/>
                              </m:rPr>
                              <a:rPr lang="el-GR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ᵦ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l-GR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ᵠ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) </m:t>
                            </m:r>
                            <m:r>
                              <m:rPr>
                                <m:nor/>
                              </m:rPr>
                              <a:rPr lang="en-US" sz="1800" b="0" i="0" dirty="0" smtClean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//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 (</m:t>
                            </m:r>
                            <m:r>
                              <m:rPr>
                                <m:nor/>
                              </m:rPr>
                              <a:rPr lang="el-GR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ω</m:t>
                            </m:r>
                            <m:r>
                              <a:rPr lang="en-US" sz="1800" b="0" i="1" dirty="0" smtClean="0">
                                <a:latin typeface="Cambria Math"/>
                                <a:ea typeface="Tahoma" pitchFamily="34" charset="0"/>
                                <a:cs typeface="Tahoma" pitchFamily="34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1800" dirty="0"/>
                  <a:t>     ⇒Ǝ</a:t>
                </a:r>
                <a:r>
                  <a:rPr lang="en-US" sz="1800" dirty="0"/>
                  <a:t> b </a:t>
                </a:r>
                <a:r>
                  <a:rPr lang="el-GR" sz="1800" dirty="0"/>
                  <a:t>Ϲ</a:t>
                </a:r>
                <a:r>
                  <a:rPr lang="en-US" sz="1800" dirty="0"/>
                  <a:t> (</a:t>
                </a:r>
                <a:r>
                  <a:rPr lang="el-GR" sz="18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ᵦ</a:t>
                </a:r>
                <a:r>
                  <a:rPr lang="en-US" sz="1800" dirty="0"/>
                  <a:t>): b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l-GR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ᵠ</m:t>
                    </m:r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)</m:t>
                    </m:r>
                  </m:oMath>
                </a14:m>
                <a:endParaRPr lang="en-US" sz="1800" dirty="0">
                  <a:ea typeface="Tahoma" pitchFamily="34" charset="0"/>
                  <a:cs typeface="Tahoma" pitchFamily="34" charset="0"/>
                </a:endParaRPr>
              </a:p>
              <a:p>
                <a:r>
                  <a:rPr lang="vi-VN" sz="1800" dirty="0"/>
                  <a:t>⇒ </a:t>
                </a:r>
                <a:r>
                  <a:rPr lang="en-US" sz="1800" dirty="0"/>
                  <a:t>b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l-GR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ω</m:t>
                    </m:r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)</m:t>
                    </m:r>
                  </m:oMath>
                </a14:m>
                <a:r>
                  <a:rPr lang="en-US" sz="1800" dirty="0"/>
                  <a:t> </a:t>
                </a:r>
                <a:endParaRPr lang="vi-VN" sz="1800" dirty="0"/>
              </a:p>
              <a:p>
                <a:r>
                  <a:rPr lang="vi-VN" sz="1800" dirty="0"/>
                  <a:t>⇒</a:t>
                </a:r>
                <a:r>
                  <a:rPr lang="en-US" sz="1800" dirty="0"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l-GR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ᵦ</m:t>
                    </m:r>
                  </m:oMath>
                </a14:m>
                <a:r>
                  <a:rPr lang="en-US" sz="1800" dirty="0"/>
                  <a:t>)</a:t>
                </a:r>
                <a:r>
                  <a:rPr lang="en-US" sz="1800" dirty="0"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l-GR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ω</m:t>
                    </m:r>
                    <m:r>
                      <m:rPr>
                        <m:nor/>
                      </m:rPr>
                      <a:rPr lang="en-US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dirty="0"/>
                  <a:t>              </a:t>
                </a:r>
                <a:endParaRPr lang="vi-VN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889102"/>
                <a:ext cx="4037301" cy="2002856"/>
              </a:xfrm>
              <a:prstGeom prst="rect">
                <a:avLst/>
              </a:prstGeom>
              <a:blipFill rotWithShape="1">
                <a:blip r:embed="rId3"/>
                <a:stretch>
                  <a:fillRect l="-12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47">
            <a:extLst>
              <a:ext uri="{FF2B5EF4-FFF2-40B4-BE49-F238E27FC236}">
                <a16:creationId xmlns:a16="http://schemas.microsoft.com/office/drawing/2014/main" id="{91B28ECA-2F74-40B8-A794-304FC6E19E97}"/>
              </a:ext>
            </a:extLst>
          </p:cNvPr>
          <p:cNvGrpSpPr/>
          <p:nvPr/>
        </p:nvGrpSpPr>
        <p:grpSpPr>
          <a:xfrm>
            <a:off x="2743200" y="758162"/>
            <a:ext cx="3863132" cy="353943"/>
            <a:chOff x="739068" y="1488833"/>
            <a:chExt cx="9473319" cy="113415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3" name="Freeform 71">
              <a:extLst>
                <a:ext uri="{FF2B5EF4-FFF2-40B4-BE49-F238E27FC236}">
                  <a16:creationId xmlns:a16="http://schemas.microsoft.com/office/drawing/2014/main" id="{997ADFA2-8B4D-4C7B-80D3-4E6BBEA5E3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4" name="Group 30">
              <a:extLst>
                <a:ext uri="{FF2B5EF4-FFF2-40B4-BE49-F238E27FC236}">
                  <a16:creationId xmlns:a16="http://schemas.microsoft.com/office/drawing/2014/main" id="{0EF66C54-BF14-42AD-86DF-2FFBB063430E}"/>
                </a:ext>
              </a:extLst>
            </p:cNvPr>
            <p:cNvGrpSpPr/>
            <p:nvPr/>
          </p:nvGrpSpPr>
          <p:grpSpPr>
            <a:xfrm>
              <a:off x="739068" y="1488833"/>
              <a:ext cx="8390771" cy="1134155"/>
              <a:chOff x="739068" y="1488833"/>
              <a:chExt cx="8390771" cy="1134155"/>
            </a:xfrm>
            <a:grpFill/>
          </p:grpSpPr>
          <p:sp>
            <p:nvSpPr>
              <p:cNvPr id="85" name="Freeform 71">
                <a:extLst>
                  <a:ext uri="{FF2B5EF4-FFF2-40B4-BE49-F238E27FC236}">
                    <a16:creationId xmlns:a16="http://schemas.microsoft.com/office/drawing/2014/main" id="{9A625289-E3DC-4AC2-97BD-030950BF4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Oval 72">
                <a:extLst>
                  <a:ext uri="{FF2B5EF4-FFF2-40B4-BE49-F238E27FC236}">
                    <a16:creationId xmlns:a16="http://schemas.microsoft.com/office/drawing/2014/main" id="{B429AA57-BEA2-4AB8-A786-5AF36A336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73">
                <a:extLst>
                  <a:ext uri="{FF2B5EF4-FFF2-40B4-BE49-F238E27FC236}">
                    <a16:creationId xmlns:a16="http://schemas.microsoft.com/office/drawing/2014/main" id="{952ED6EC-D25E-4111-B189-06A69E6D7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:a16="http://schemas.microsoft.com/office/drawing/2014/main" id="{28F0B42C-ED58-48EB-AE46-8AADF1113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070B8830-474A-4032-A845-FAF9F30B1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:a16="http://schemas.microsoft.com/office/drawing/2014/main" id="{BBBE7E0A-C309-4859-AC7E-9A9DCE8FA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:a16="http://schemas.microsoft.com/office/drawing/2014/main" id="{7B742B30-8E10-45D0-8C60-FDEE4BC58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A3730CB4-BC19-4309-A167-775C3D320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093EE105-C46A-4096-BAD0-40749FBE1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B1DF6358-8742-4A01-99BB-1C728A008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58AC63A7-5EBA-42D1-8EFC-422551CB1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70F572A7-7804-4A03-B8BC-859FD8B77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TextBox 43">
                <a:extLst>
                  <a:ext uri="{FF2B5EF4-FFF2-40B4-BE49-F238E27FC236}">
                    <a16:creationId xmlns:a16="http://schemas.microsoft.com/office/drawing/2014/main" id="{34A039B6-4FA9-47CC-819D-734E75378842}"/>
                  </a:ext>
                </a:extLst>
              </p:cNvPr>
              <p:cNvSpPr txBox="1"/>
              <p:nvPr/>
            </p:nvSpPr>
            <p:spPr>
              <a:xfrm>
                <a:off x="2132731" y="1488833"/>
                <a:ext cx="6997108" cy="1134155"/>
              </a:xfrm>
              <a:prstGeom prst="rect">
                <a:avLst/>
              </a:prstGeom>
              <a:grpFill/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7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TỰ LUẬN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59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669" y="2114551"/>
            <a:ext cx="8271665" cy="2971799"/>
            <a:chOff x="1079134" y="5956241"/>
            <a:chExt cx="22060326" cy="8706841"/>
          </a:xfrm>
        </p:grpSpPr>
        <p:sp>
          <p:nvSpPr>
            <p:cNvPr id="3" name="Rounded Rectangle 2"/>
            <p:cNvSpPr/>
            <p:nvPr/>
          </p:nvSpPr>
          <p:spPr>
            <a:xfrm>
              <a:off x="1079134" y="7511746"/>
              <a:ext cx="22060326" cy="7151336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142944" y="5956241"/>
              <a:ext cx="3800952" cy="2240902"/>
              <a:chOff x="1096974" y="6394808"/>
              <a:chExt cx="3800952" cy="2240902"/>
            </a:xfrm>
          </p:grpSpPr>
          <p:sp>
            <p:nvSpPr>
              <p:cNvPr id="5" name="Freeform 20"/>
              <p:cNvSpPr>
                <a:spLocks/>
              </p:cNvSpPr>
              <p:nvPr/>
            </p:nvSpPr>
            <p:spPr bwMode="auto">
              <a:xfrm rot="16200000" flipV="1">
                <a:off x="2776300" y="6437649"/>
                <a:ext cx="1246848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200987" y="7633215"/>
                <a:ext cx="2647184" cy="1002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 flipV="1">
                <a:off x="1096974" y="7730646"/>
                <a:ext cx="903518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423145" y="6394808"/>
                <a:ext cx="501903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9"/>
          <p:cNvGrpSpPr/>
          <p:nvPr/>
        </p:nvGrpSpPr>
        <p:grpSpPr>
          <a:xfrm>
            <a:off x="296563" y="896041"/>
            <a:ext cx="8295911" cy="1681166"/>
            <a:chOff x="1175570" y="3048677"/>
            <a:chExt cx="22124988" cy="358791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ounded Rectangle 42"/>
            <p:cNvSpPr/>
            <p:nvPr/>
          </p:nvSpPr>
          <p:spPr>
            <a:xfrm>
              <a:off x="1175570" y="3533427"/>
              <a:ext cx="22124988" cy="3103169"/>
            </a:xfrm>
            <a:prstGeom prst="roundRect">
              <a:avLst>
                <a:gd name="adj" fmla="val 7013"/>
              </a:avLst>
            </a:prstGeom>
            <a:grpFill/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mặt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phẳng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(</a:t>
              </a:r>
              <a:r>
                <a:rPr lang="el-GR" dirty="0">
                  <a:solidFill>
                    <a:schemeClr val="tx1"/>
                  </a:solidFill>
                </a:rPr>
                <a:t>α</a:t>
              </a:r>
              <a:r>
                <a:rPr lang="en-US" dirty="0">
                  <a:solidFill>
                    <a:schemeClr val="tx1"/>
                  </a:solidFill>
                </a:rPr>
                <a:t>) </a:t>
              </a:r>
              <a:r>
                <a:rPr lang="en-US" dirty="0" err="1">
                  <a:solidFill>
                    <a:schemeClr val="tx1"/>
                  </a:solidFill>
                </a:rPr>
                <a:t>va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</a:t>
              </a:r>
              <a:r>
                <a:rPr lang="el-GR" sz="18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ᵦ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)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vuông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góc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với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nhau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Người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ta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lấy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trên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giao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tuyến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l-GR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Δ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của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mặt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́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điểm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A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va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̀ B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sao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AB=8 cm.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Gọi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 là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một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điểm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trên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(</a:t>
              </a:r>
              <a:r>
                <a:rPr lang="el-GR" sz="18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ᵦ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)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sao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AC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va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̀ BD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cùng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vuông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góc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với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giao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tuyến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l-GR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Δ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va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̀ AC=6 cm , BD=24 cm.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Tính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đô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̣ </a:t>
              </a:r>
              <a:r>
                <a:rPr lang="en-US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dài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CD  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</a:t>
              </a:r>
            </a:p>
          </p:txBody>
        </p:sp>
        <p:grpSp>
          <p:nvGrpSpPr>
            <p:cNvPr id="44" name="Group 2"/>
            <p:cNvGrpSpPr/>
            <p:nvPr/>
          </p:nvGrpSpPr>
          <p:grpSpPr>
            <a:xfrm>
              <a:off x="1175570" y="3048677"/>
              <a:ext cx="4190046" cy="969507"/>
              <a:chOff x="1175570" y="1834705"/>
              <a:chExt cx="4190046" cy="969507"/>
            </a:xfrm>
            <a:grpFill/>
          </p:grpSpPr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 rot="16200000" flipV="1">
                <a:off x="3083314" y="519036"/>
                <a:ext cx="825761" cy="3738843"/>
              </a:xfrm>
              <a:prstGeom prst="round1Rect">
                <a:avLst/>
              </a:prstGeom>
              <a:grpFill/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132734" y="1969037"/>
                <a:ext cx="3232882" cy="78822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2</a:t>
                </a:r>
                <a:endParaRPr lang="en-US" sz="18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2">
                  <a:lumMod val="90000"/>
                </a:schemeClr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grpFill/>
            </p:grpSpPr>
            <p:sp>
              <p:nvSpPr>
                <p:cNvPr id="49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531690"/>
              </p:ext>
            </p:extLst>
          </p:nvPr>
        </p:nvGraphicFramePr>
        <p:xfrm>
          <a:off x="5308600" y="2673350"/>
          <a:ext cx="152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253800" progId="Equation.DSMT4">
                  <p:embed/>
                </p:oleObj>
              </mc:Choice>
              <mc:Fallback>
                <p:oleObj name="Equation" r:id="rId2" imgW="152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08600" y="2673350"/>
                        <a:ext cx="1524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23339"/>
            <a:ext cx="2339975" cy="213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203026"/>
              </p:ext>
            </p:extLst>
          </p:nvPr>
        </p:nvGraphicFramePr>
        <p:xfrm>
          <a:off x="4927600" y="26670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67840" progId="Equation.DSMT4">
                  <p:embed/>
                </p:oleObj>
              </mc:Choice>
              <mc:Fallback>
                <p:oleObj name="Equation" r:id="rId5" imgW="914400" imgH="267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4488" y="2889102"/>
                <a:ext cx="4037301" cy="1977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i="1" dirty="0">
                    <a:solidFill>
                      <a:srgbClr val="000000"/>
                    </a:solidFill>
                    <a:latin typeface="Cambria Math"/>
                    <a:ea typeface="Tahoma" panose="020B0604030504040204" pitchFamily="34" charset="0"/>
                    <a:cs typeface="Tahoma" panose="020B0604030504040204" pitchFamily="34" charset="0"/>
                  </a:rPr>
                  <a:t>AC</a:t>
                </a:r>
                <a:r>
                  <a:rPr lang="en-US" dirty="0">
                    <a:solidFill>
                      <a:srgbClr val="00000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</m:oMath>
                </a14:m>
                <a:r>
                  <a:rPr lang="vi-VN" i="1" dirty="0">
                    <a:solidFill>
                      <a:srgbClr val="000000"/>
                    </a:solidFill>
                    <a:latin typeface="Cambria Math"/>
                    <a:ea typeface="Tahoma" panose="020B0604030504040204" pitchFamily="34" charset="0"/>
                    <a:cs typeface="Tahoma" panose="020B0604030504040204" pitchFamily="34" charset="0"/>
                  </a:rPr>
                  <a:t>AB</a:t>
                </a:r>
                <a:r>
                  <a:rPr lang="vi-VN" dirty="0"/>
                  <a:t> ⇒</a:t>
                </a:r>
                <a:r>
                  <a:rPr lang="el-G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Δ</a:t>
                </a:r>
                <a:r>
                  <a:rPr lang="vi-VN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ABC vuông tại A</a:t>
                </a:r>
              </a:p>
              <a:p>
                <a:r>
                  <a:rPr lang="vi-VN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dirty="0"/>
                  <a:t>⇒CB=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b="0" i="1" smtClean="0">
                                <a:latin typeface="Cambria Math"/>
                              </a:rPr>
                              <m:t>𝐴𝐶</m:t>
                            </m:r>
                          </m:e>
                          <m:sup>
                            <m:r>
                              <a:rPr lang="vi-V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vi-VN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vi-V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i="1">
                                <a:latin typeface="Cambria Math"/>
                              </a:rPr>
                              <m:t>𝐴</m:t>
                            </m:r>
                            <m:r>
                              <a:rPr lang="vi-VN" b="0" i="1" smtClean="0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vi-V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i="1" dirty="0">
                    <a:solidFill>
                      <a:srgbClr val="000000"/>
                    </a:solidFill>
                    <a:latin typeface="Cambria Math"/>
                    <a:ea typeface="Tahoma" panose="020B0604030504040204" pitchFamily="34" charset="0"/>
                    <a:cs typeface="Tahoma" panose="020B0604030504040204" pitchFamily="34" charset="0"/>
                  </a:rPr>
                  <a:t>=10</a:t>
                </a:r>
              </a:p>
              <a:p>
                <a:endParaRPr lang="en-US" i="1" dirty="0">
                  <a:solidFill>
                    <a:srgbClr val="000000"/>
                  </a:solidFill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1800" b="0" i="0" smtClean="0">
                                <a:latin typeface="Cambria Math"/>
                              </a:rPr>
                              <m:t>BD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 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800" b="0" i="0" dirty="0" smtClean="0">
                                <a:latin typeface="Tahoma" pitchFamily="34" charset="0"/>
                                <a:ea typeface="Tahoma" pitchFamily="34" charset="0"/>
                                <a:cs typeface="Tahoma" pitchFamily="34" charset="0"/>
                              </a:rPr>
                              <m:t>AB</m:t>
                            </m:r>
                          </m:e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𝐵𝐷</m:t>
                            </m:r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⊥</m:t>
                            </m:r>
                            <m:r>
                              <m:rPr>
                                <m:nor/>
                              </m:rPr>
                              <a:rPr lang="en-US" sz="1800" b="0" i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AC</m:t>
                            </m:r>
                          </m:e>
                        </m:eqArr>
                      </m:e>
                    </m:d>
                  </m:oMath>
                </a14:m>
                <a:r>
                  <a:rPr lang="vi-VN" sz="1800" dirty="0"/>
                  <a:t>     ⇒BD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⊥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BC</m:t>
                    </m:r>
                    <m:r>
                      <m:rPr>
                        <m:nor/>
                      </m:rPr>
                      <a:rPr lang="vi-VN" sz="2000" b="0" i="0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vi-VN" sz="2000" b="0" i="0" dirty="0">
                  <a:solidFill>
                    <a:srgbClr val="000000"/>
                  </a:solidFill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800" dirty="0"/>
                        <m:t>⇒</m:t>
                      </m:r>
                      <m:r>
                        <m:rPr>
                          <m:nor/>
                        </m:rPr>
                        <a:rPr lang="el-GR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vi-VN" sz="1800" b="0" i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̣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1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800" b="0" i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m:t>B</m:t>
                      </m:r>
                    </m:oMath>
                  </m:oMathPara>
                </a14:m>
                <a:endParaRPr lang="vi-VN" sz="18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vi-VN" sz="1800" dirty="0"/>
                  <a:t>⇒CD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000" dirty="0"/>
                      <m:t>=</m:t>
                    </m:r>
                    <m:rad>
                      <m:radPr>
                        <m:degHide m:val="on"/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000" b="0" i="1" smtClean="0">
                                <a:latin typeface="Cambria Math"/>
                              </a:rPr>
                              <m:t>𝐵𝐷</m:t>
                            </m:r>
                          </m:e>
                          <m:sup>
                            <m:r>
                              <a:rPr lang="vi-VN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vi-VN" sz="2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vi-V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2000" b="0" i="1" smtClean="0">
                                <a:latin typeface="Cambria Math"/>
                              </a:rPr>
                              <m:t>𝐵𝐶</m:t>
                            </m:r>
                          </m:e>
                          <m:sup>
                            <m:r>
                              <a:rPr lang="vi-VN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m:rPr>
                        <m:nor/>
                      </m:rPr>
                      <a:rPr lang="vi-VN" sz="2000" i="1" dirty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vi-VN" sz="2000" b="0" i="1" dirty="0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2000" b="0" i="1" dirty="0" smtClean="0">
                        <a:solidFill>
                          <a:srgbClr val="000000"/>
                        </a:solidFill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26</m:t>
                    </m:r>
                  </m:oMath>
                </a14:m>
                <a:endParaRPr lang="vi-VN" sz="2000" i="1" dirty="0">
                  <a:solidFill>
                    <a:srgbClr val="000000"/>
                  </a:solidFill>
                  <a:latin typeface="Cambria Math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88" y="2889102"/>
                <a:ext cx="4037301" cy="1977401"/>
              </a:xfrm>
              <a:prstGeom prst="rect">
                <a:avLst/>
              </a:prstGeom>
              <a:blipFill rotWithShape="1">
                <a:blip r:embed="rId7"/>
                <a:stretch>
                  <a:fillRect l="-1207" t="-1235" b="-40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Freeform 15"/>
          <p:cNvSpPr>
            <a:spLocks noEditPoints="1"/>
          </p:cNvSpPr>
          <p:nvPr/>
        </p:nvSpPr>
        <p:spPr bwMode="auto">
          <a:xfrm>
            <a:off x="453504" y="2583814"/>
            <a:ext cx="188192" cy="295597"/>
          </a:xfrm>
          <a:custGeom>
            <a:avLst/>
            <a:gdLst>
              <a:gd name="T0" fmla="*/ 135 w 145"/>
              <a:gd name="T1" fmla="*/ 72 h 197"/>
              <a:gd name="T2" fmla="*/ 72 w 145"/>
              <a:gd name="T3" fmla="*/ 135 h 197"/>
              <a:gd name="T4" fmla="*/ 9 w 145"/>
              <a:gd name="T5" fmla="*/ 72 h 197"/>
              <a:gd name="T6" fmla="*/ 72 w 145"/>
              <a:gd name="T7" fmla="*/ 9 h 197"/>
              <a:gd name="T8" fmla="*/ 115 w 145"/>
              <a:gd name="T9" fmla="*/ 26 h 197"/>
              <a:gd name="T10" fmla="*/ 60 w 145"/>
              <a:gd name="T11" fmla="*/ 82 h 197"/>
              <a:gd name="T12" fmla="*/ 30 w 145"/>
              <a:gd name="T13" fmla="*/ 60 h 197"/>
              <a:gd name="T14" fmla="*/ 20 w 145"/>
              <a:gd name="T15" fmla="*/ 68 h 197"/>
              <a:gd name="T16" fmla="*/ 61 w 145"/>
              <a:gd name="T17" fmla="*/ 126 h 197"/>
              <a:gd name="T18" fmla="*/ 123 w 145"/>
              <a:gd name="T19" fmla="*/ 35 h 197"/>
              <a:gd name="T20" fmla="*/ 135 w 145"/>
              <a:gd name="T21" fmla="*/ 72 h 197"/>
              <a:gd name="T22" fmla="*/ 145 w 145"/>
              <a:gd name="T23" fmla="*/ 12 h 197"/>
              <a:gd name="T24" fmla="*/ 135 w 145"/>
              <a:gd name="T25" fmla="*/ 12 h 197"/>
              <a:gd name="T26" fmla="*/ 123 w 145"/>
              <a:gd name="T27" fmla="*/ 21 h 197"/>
              <a:gd name="T28" fmla="*/ 72 w 145"/>
              <a:gd name="T29" fmla="*/ 0 h 197"/>
              <a:gd name="T30" fmla="*/ 0 w 145"/>
              <a:gd name="T31" fmla="*/ 72 h 197"/>
              <a:gd name="T32" fmla="*/ 30 w 145"/>
              <a:gd name="T33" fmla="*/ 131 h 197"/>
              <a:gd name="T34" fmla="*/ 7 w 145"/>
              <a:gd name="T35" fmla="*/ 175 h 197"/>
              <a:gd name="T36" fmla="*/ 13 w 145"/>
              <a:gd name="T37" fmla="*/ 193 h 197"/>
              <a:gd name="T38" fmla="*/ 32 w 145"/>
              <a:gd name="T39" fmla="*/ 187 h 197"/>
              <a:gd name="T40" fmla="*/ 51 w 145"/>
              <a:gd name="T41" fmla="*/ 141 h 197"/>
              <a:gd name="T42" fmla="*/ 51 w 145"/>
              <a:gd name="T43" fmla="*/ 141 h 197"/>
              <a:gd name="T44" fmla="*/ 72 w 145"/>
              <a:gd name="T45" fmla="*/ 145 h 197"/>
              <a:gd name="T46" fmla="*/ 145 w 145"/>
              <a:gd name="T47" fmla="*/ 72 h 197"/>
              <a:gd name="T48" fmla="*/ 129 w 145"/>
              <a:gd name="T49" fmla="*/ 28 h 197"/>
              <a:gd name="T50" fmla="*/ 145 w 145"/>
              <a:gd name="T51" fmla="*/ 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5" h="197">
                <a:moveTo>
                  <a:pt x="135" y="72"/>
                </a:moveTo>
                <a:cubicBezTo>
                  <a:pt x="135" y="107"/>
                  <a:pt x="107" y="135"/>
                  <a:pt x="72" y="135"/>
                </a:cubicBezTo>
                <a:cubicBezTo>
                  <a:pt x="37" y="135"/>
                  <a:pt x="9" y="107"/>
                  <a:pt x="9" y="72"/>
                </a:cubicBezTo>
                <a:cubicBezTo>
                  <a:pt x="9" y="37"/>
                  <a:pt x="37" y="9"/>
                  <a:pt x="72" y="9"/>
                </a:cubicBezTo>
                <a:cubicBezTo>
                  <a:pt x="89" y="9"/>
                  <a:pt x="104" y="15"/>
                  <a:pt x="115" y="26"/>
                </a:cubicBezTo>
                <a:cubicBezTo>
                  <a:pt x="101" y="38"/>
                  <a:pt x="80" y="57"/>
                  <a:pt x="60" y="82"/>
                </a:cubicBezTo>
                <a:cubicBezTo>
                  <a:pt x="50" y="74"/>
                  <a:pt x="40" y="67"/>
                  <a:pt x="30" y="60"/>
                </a:cubicBezTo>
                <a:cubicBezTo>
                  <a:pt x="26" y="63"/>
                  <a:pt x="24" y="65"/>
                  <a:pt x="20" y="68"/>
                </a:cubicBezTo>
                <a:cubicBezTo>
                  <a:pt x="34" y="88"/>
                  <a:pt x="47" y="107"/>
                  <a:pt x="61" y="126"/>
                </a:cubicBezTo>
                <a:cubicBezTo>
                  <a:pt x="80" y="95"/>
                  <a:pt x="99" y="63"/>
                  <a:pt x="123" y="35"/>
                </a:cubicBezTo>
                <a:cubicBezTo>
                  <a:pt x="130" y="45"/>
                  <a:pt x="135" y="58"/>
                  <a:pt x="135" y="72"/>
                </a:cubicBezTo>
                <a:close/>
                <a:moveTo>
                  <a:pt x="145" y="12"/>
                </a:moveTo>
                <a:cubicBezTo>
                  <a:pt x="141" y="12"/>
                  <a:pt x="138" y="12"/>
                  <a:pt x="135" y="12"/>
                </a:cubicBezTo>
                <a:cubicBezTo>
                  <a:pt x="135" y="12"/>
                  <a:pt x="130" y="15"/>
                  <a:pt x="123" y="21"/>
                </a:cubicBezTo>
                <a:cubicBezTo>
                  <a:pt x="110" y="8"/>
                  <a:pt x="92" y="0"/>
                  <a:pt x="72" y="0"/>
                </a:cubicBezTo>
                <a:cubicBezTo>
                  <a:pt x="32" y="0"/>
                  <a:pt x="0" y="32"/>
                  <a:pt x="0" y="72"/>
                </a:cubicBezTo>
                <a:cubicBezTo>
                  <a:pt x="0" y="97"/>
                  <a:pt x="11" y="118"/>
                  <a:pt x="30" y="131"/>
                </a:cubicBezTo>
                <a:cubicBezTo>
                  <a:pt x="7" y="175"/>
                  <a:pt x="7" y="175"/>
                  <a:pt x="7" y="175"/>
                </a:cubicBezTo>
                <a:cubicBezTo>
                  <a:pt x="3" y="182"/>
                  <a:pt x="6" y="190"/>
                  <a:pt x="13" y="193"/>
                </a:cubicBezTo>
                <a:cubicBezTo>
                  <a:pt x="20" y="197"/>
                  <a:pt x="28" y="194"/>
                  <a:pt x="32" y="187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8" y="143"/>
                  <a:pt x="65" y="145"/>
                  <a:pt x="72" y="145"/>
                </a:cubicBezTo>
                <a:cubicBezTo>
                  <a:pt x="112" y="145"/>
                  <a:pt x="145" y="112"/>
                  <a:pt x="145" y="72"/>
                </a:cubicBezTo>
                <a:cubicBezTo>
                  <a:pt x="145" y="55"/>
                  <a:pt x="138" y="40"/>
                  <a:pt x="129" y="28"/>
                </a:cubicBezTo>
                <a:cubicBezTo>
                  <a:pt x="134" y="22"/>
                  <a:pt x="139" y="17"/>
                  <a:pt x="145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457973" y="956438"/>
            <a:ext cx="8295911" cy="1345314"/>
            <a:chOff x="1175570" y="3048677"/>
            <a:chExt cx="22124988" cy="3587919"/>
          </a:xfrm>
        </p:grpSpPr>
        <p:sp>
          <p:nvSpPr>
            <p:cNvPr id="5" name="Rounded Rectangle 4"/>
            <p:cNvSpPr/>
            <p:nvPr/>
          </p:nvSpPr>
          <p:spPr>
            <a:xfrm>
              <a:off x="1175570" y="3533428"/>
              <a:ext cx="22124988" cy="3103168"/>
            </a:xfrm>
            <a:prstGeom prst="roundRect">
              <a:avLst>
                <a:gd name="adj" fmla="val 70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2"/>
            <p:cNvGrpSpPr/>
            <p:nvPr/>
          </p:nvGrpSpPr>
          <p:grpSpPr>
            <a:xfrm>
              <a:off x="1175570" y="3048677"/>
              <a:ext cx="4143113" cy="1068003"/>
              <a:chOff x="1175570" y="1834705"/>
              <a:chExt cx="4143113" cy="106800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39696" y="662657"/>
                <a:ext cx="826615" cy="345245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35431" y="1958751"/>
                <a:ext cx="3083252" cy="943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3</a:t>
                </a:r>
                <a:endPara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1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24"/>
          <p:cNvGrpSpPr/>
          <p:nvPr/>
        </p:nvGrpSpPr>
        <p:grpSpPr>
          <a:xfrm>
            <a:off x="-170588" y="589525"/>
            <a:ext cx="4202591" cy="369332"/>
            <a:chOff x="-288924" y="1892299"/>
            <a:chExt cx="11208937" cy="984883"/>
          </a:xfrm>
        </p:grpSpPr>
        <p:sp>
          <p:nvSpPr>
            <p:cNvPr id="26" name="Rounded Rectangle 25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2676" y="1922270"/>
              <a:ext cx="492705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7562" y="1892299"/>
              <a:ext cx="8832451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tự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luận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00075" y="1285875"/>
            <a:ext cx="7836057" cy="727122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>
              <a:spcBef>
                <a:spcPts val="450"/>
              </a:spcBef>
            </a:pP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Cho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S.ABCD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ABCD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O,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a,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(SAB)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(SAD)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(ABCD),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SC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hợp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30</a:t>
            </a:r>
            <a:r>
              <a:rPr lang="en-US" sz="1500" b="1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15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28675" y="2000250"/>
            <a:ext cx="4940977" cy="265427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minh SA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(ABCD)</a:t>
            </a:r>
          </a:p>
        </p:txBody>
      </p:sp>
      <p:grpSp>
        <p:nvGrpSpPr>
          <p:cNvPr id="82" name="Group 116"/>
          <p:cNvGrpSpPr/>
          <p:nvPr/>
        </p:nvGrpSpPr>
        <p:grpSpPr>
          <a:xfrm>
            <a:off x="6599247" y="3583665"/>
            <a:ext cx="320264" cy="754053"/>
            <a:chOff x="18576745" y="10069438"/>
            <a:chExt cx="994029" cy="2340419"/>
          </a:xfrm>
        </p:grpSpPr>
        <p:sp>
          <p:nvSpPr>
            <p:cNvPr id="83" name="TextBox 82"/>
            <p:cNvSpPr txBox="1"/>
            <p:nvPr/>
          </p:nvSpPr>
          <p:spPr>
            <a:xfrm>
              <a:off x="18576745" y="11322728"/>
              <a:ext cx="954623" cy="100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066717" y="10069438"/>
              <a:ext cx="504057" cy="234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3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2536825"/>
            <a:ext cx="373063" cy="6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248842" y="2326197"/>
            <a:ext cx="8271665" cy="2658599"/>
            <a:chOff x="1079134" y="6873861"/>
            <a:chExt cx="22060326" cy="7789221"/>
          </a:xfrm>
        </p:grpSpPr>
        <p:sp>
          <p:nvSpPr>
            <p:cNvPr id="47" name="Rounded Rectangle 46"/>
            <p:cNvSpPr/>
            <p:nvPr/>
          </p:nvSpPr>
          <p:spPr>
            <a:xfrm>
              <a:off x="1079134" y="7511746"/>
              <a:ext cx="22060326" cy="7151336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48" name="Group 60"/>
            <p:cNvGrpSpPr/>
            <p:nvPr/>
          </p:nvGrpSpPr>
          <p:grpSpPr>
            <a:xfrm>
              <a:off x="1142944" y="6873861"/>
              <a:ext cx="3800952" cy="1323282"/>
              <a:chOff x="1096974" y="7312428"/>
              <a:chExt cx="3800952" cy="1323282"/>
            </a:xfrm>
          </p:grpSpPr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 rot="16200000" flipV="1">
                <a:off x="2776300" y="6437649"/>
                <a:ext cx="1246848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00987" y="7633215"/>
                <a:ext cx="2647184" cy="1002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Round Diagonal Corner Rectangle 50"/>
              <p:cNvSpPr/>
              <p:nvPr/>
            </p:nvSpPr>
            <p:spPr>
              <a:xfrm flipV="1">
                <a:off x="1096974" y="7730646"/>
                <a:ext cx="903518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15"/>
              <p:cNvSpPr>
                <a:spLocks noEditPoints="1"/>
              </p:cNvSpPr>
              <p:nvPr/>
            </p:nvSpPr>
            <p:spPr bwMode="auto">
              <a:xfrm>
                <a:off x="1297781" y="7854661"/>
                <a:ext cx="501903" cy="68042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" name="Left Brace 35"/>
          <p:cNvSpPr/>
          <p:nvPr/>
        </p:nvSpPr>
        <p:spPr>
          <a:xfrm>
            <a:off x="654591" y="2821234"/>
            <a:ext cx="130367" cy="979241"/>
          </a:xfrm>
          <a:prstGeom prst="leftBrace">
            <a:avLst>
              <a:gd name="adj1" fmla="val 39150"/>
              <a:gd name="adj2" fmla="val 50789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63214" y="2800350"/>
            <a:ext cx="1970367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()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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P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)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2262" y="3158873"/>
            <a:ext cx="1033323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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)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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P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)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2263" y="3517395"/>
            <a:ext cx="1465321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()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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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)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= a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85584" y="3092540"/>
            <a:ext cx="1322994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</a:t>
            </a:r>
            <a:r>
              <a:rPr lang="vi-VN" sz="170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a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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P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)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95B6E1-4C2B-43FF-AFD1-2A2E46E19D09}"/>
                  </a:ext>
                </a:extLst>
              </p:cNvPr>
              <p:cNvSpPr txBox="1"/>
              <p:nvPr/>
            </p:nvSpPr>
            <p:spPr>
              <a:xfrm>
                <a:off x="584883" y="3960691"/>
                <a:ext cx="5000625" cy="819455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𝐒𝐀𝐁</m:t>
                        </m:r>
                      </m:e>
                    </m:d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</a:rPr>
                          <m:t>𝐀𝐁𝐂𝐃</m:t>
                        </m:r>
                      </m:e>
                    </m:d>
                    <m:r>
                      <a:rPr lang="en-US" sz="1700" b="1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700" b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𝐒𝐀</m:t>
                        </m:r>
                        <m: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𝑫</m:t>
                        </m:r>
                      </m:e>
                    </m:d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</a:rPr>
                          <m:t>𝐀𝐁𝐂𝐃</m:t>
                        </m:r>
                      </m:e>
                    </m:d>
                    <m:r>
                      <a:rPr lang="en-US" sz="1700" b="1" i="1" dirty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𝐒𝐀𝐁</m:t>
                        </m:r>
                      </m:e>
                    </m:d>
                    <m:r>
                      <a:rPr lang="en-US" sz="17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𝐒𝐀𝐃</m:t>
                        </m:r>
                      </m:e>
                    </m:d>
                    <m:r>
                      <a:rPr lang="en-US" sz="1700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700" b="1" i="1" dirty="0">
                        <a:latin typeface="Cambria Math" panose="02040503050406030204" pitchFamily="18" charset="0"/>
                      </a:rPr>
                      <m:t>𝑺𝑨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</a:rPr>
                      <m:t>𝐒𝐀</m:t>
                    </m:r>
                    <m:r>
                      <a:rPr lang="en-US" sz="1700" b="1" dirty="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1700" b="1" i="1" dirty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1700" b="1" dirty="0">
                            <a:latin typeface="Cambria Math" panose="02040503050406030204" pitchFamily="18" charset="0"/>
                          </a:rPr>
                          <m:t>𝐀𝐁𝐂𝐃</m:t>
                        </m:r>
                      </m:e>
                    </m:d>
                  </m:oMath>
                </a14:m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195B6E1-4C2B-43FF-AFD1-2A2E46E19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83" y="3960691"/>
                <a:ext cx="5000625" cy="819455"/>
              </a:xfrm>
              <a:prstGeom prst="rect">
                <a:avLst/>
              </a:prstGeom>
              <a:blipFill rotWithShape="1">
                <a:blip r:embed="rId3"/>
                <a:stretch>
                  <a:fillRect l="-1951" t="-5970" b="-126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99" y="2610355"/>
            <a:ext cx="2092673" cy="230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610354"/>
            <a:ext cx="1787493" cy="224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9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39" grpId="0"/>
      <p:bldP spid="40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C3838DB-CB99-4121-8982-4A08EA76DFFC}"/>
              </a:ext>
            </a:extLst>
          </p:cNvPr>
          <p:cNvGrpSpPr/>
          <p:nvPr/>
        </p:nvGrpSpPr>
        <p:grpSpPr>
          <a:xfrm>
            <a:off x="457974" y="2350716"/>
            <a:ext cx="8272302" cy="2620759"/>
            <a:chOff x="1270511" y="5867400"/>
            <a:chExt cx="22062025" cy="7422948"/>
          </a:xfrm>
        </p:grpSpPr>
        <p:sp>
          <p:nvSpPr>
            <p:cNvPr id="93" name="Rounded Rectangle 41">
              <a:extLst>
                <a:ext uri="{FF2B5EF4-FFF2-40B4-BE49-F238E27FC236}">
                  <a16:creationId xmlns:a16="http://schemas.microsoft.com/office/drawing/2014/main" id="{C50ED715-73F6-416E-8074-2E49CE47520E}"/>
                </a:ext>
              </a:extLst>
            </p:cNvPr>
            <p:cNvSpPr/>
            <p:nvPr/>
          </p:nvSpPr>
          <p:spPr>
            <a:xfrm>
              <a:off x="1272210" y="6139011"/>
              <a:ext cx="22060326" cy="7151337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60">
              <a:extLst>
                <a:ext uri="{FF2B5EF4-FFF2-40B4-BE49-F238E27FC236}">
                  <a16:creationId xmlns:a16="http://schemas.microsoft.com/office/drawing/2014/main" id="{E0F3CAFB-05E1-446F-999D-A03E2DDB07A5}"/>
                </a:ext>
              </a:extLst>
            </p:cNvPr>
            <p:cNvGrpSpPr/>
            <p:nvPr/>
          </p:nvGrpSpPr>
          <p:grpSpPr>
            <a:xfrm>
              <a:off x="1270511" y="5867400"/>
              <a:ext cx="3718971" cy="1002495"/>
              <a:chOff x="1224541" y="6305967"/>
              <a:chExt cx="3718971" cy="1002495"/>
            </a:xfrm>
          </p:grpSpPr>
          <p:sp>
            <p:nvSpPr>
              <p:cNvPr id="95" name="Freeform 20">
                <a:extLst>
                  <a:ext uri="{FF2B5EF4-FFF2-40B4-BE49-F238E27FC236}">
                    <a16:creationId xmlns:a16="http://schemas.microsoft.com/office/drawing/2014/main" id="{4D54615B-605B-4EF4-930E-4419285B53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3C56718-AE8F-4A8B-A991-01E6C1CA46D4}"/>
                  </a:ext>
                </a:extLst>
              </p:cNvPr>
              <p:cNvSpPr txBox="1"/>
              <p:nvPr/>
            </p:nvSpPr>
            <p:spPr>
              <a:xfrm>
                <a:off x="2296329" y="6305967"/>
                <a:ext cx="2647183" cy="1002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7" name="Round Diagonal Corner Rectangle 45">
                <a:extLst>
                  <a:ext uri="{FF2B5EF4-FFF2-40B4-BE49-F238E27FC236}">
                    <a16:creationId xmlns:a16="http://schemas.microsoft.com/office/drawing/2014/main" id="{18952060-DE02-49D5-AB2D-CBBA747B3A51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CFF2A65B-43CD-4ACC-9CBA-D00256BC8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9"/>
          <p:cNvGrpSpPr/>
          <p:nvPr/>
        </p:nvGrpSpPr>
        <p:grpSpPr>
          <a:xfrm>
            <a:off x="457973" y="956438"/>
            <a:ext cx="8295911" cy="1345314"/>
            <a:chOff x="1175570" y="3048677"/>
            <a:chExt cx="22124988" cy="3587919"/>
          </a:xfrm>
        </p:grpSpPr>
        <p:sp>
          <p:nvSpPr>
            <p:cNvPr id="5" name="Rounded Rectangle 4"/>
            <p:cNvSpPr/>
            <p:nvPr/>
          </p:nvSpPr>
          <p:spPr>
            <a:xfrm>
              <a:off x="1175570" y="3533428"/>
              <a:ext cx="22124988" cy="3103168"/>
            </a:xfrm>
            <a:prstGeom prst="roundRect">
              <a:avLst>
                <a:gd name="adj" fmla="val 70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2"/>
            <p:cNvGrpSpPr/>
            <p:nvPr/>
          </p:nvGrpSpPr>
          <p:grpSpPr>
            <a:xfrm>
              <a:off x="1175570" y="3048677"/>
              <a:ext cx="4143113" cy="1068003"/>
              <a:chOff x="1175570" y="1834705"/>
              <a:chExt cx="4143113" cy="106800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2939696" y="662657"/>
                <a:ext cx="826615" cy="345245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35431" y="1958751"/>
                <a:ext cx="3083252" cy="943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3</a:t>
                </a:r>
                <a:endPara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1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24"/>
          <p:cNvGrpSpPr/>
          <p:nvPr/>
        </p:nvGrpSpPr>
        <p:grpSpPr>
          <a:xfrm>
            <a:off x="-170588" y="589525"/>
            <a:ext cx="4202591" cy="369332"/>
            <a:chOff x="-288924" y="1892299"/>
            <a:chExt cx="11208937" cy="984883"/>
          </a:xfrm>
        </p:grpSpPr>
        <p:sp>
          <p:nvSpPr>
            <p:cNvPr id="26" name="Rounded Rectangle 25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2676" y="1922270"/>
              <a:ext cx="663549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7562" y="1892299"/>
              <a:ext cx="8832451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tự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luận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00075" y="1285875"/>
            <a:ext cx="7836057" cy="727122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>
              <a:spcBef>
                <a:spcPts val="450"/>
              </a:spcBef>
            </a:pP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Cho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S.ABCD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ABCD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O,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a,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(SAB)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(SAD)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(ABCD),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SC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hợp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30</a:t>
            </a:r>
            <a:r>
              <a:rPr lang="en-US" sz="1500" b="1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15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28675" y="2000250"/>
            <a:ext cx="4940977" cy="265427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minh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tam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endParaRPr lang="en-US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443242" y="3831545"/>
            <a:ext cx="307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5A43F-5534-4A72-B0EE-2B659E6175E8}"/>
                  </a:ext>
                </a:extLst>
              </p:cNvPr>
              <p:cNvSpPr txBox="1"/>
              <p:nvPr/>
            </p:nvSpPr>
            <p:spPr>
              <a:xfrm>
                <a:off x="571500" y="3228975"/>
                <a:ext cx="5086350" cy="732445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7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7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eqArrPr>
                          <m:e>
                            <m:r>
                              <a:rPr lang="en-US" sz="1700" b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𝐒𝐀</m:t>
                            </m:r>
                            <m:r>
                              <a:rPr lang="en-US" sz="1700" b="1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1700" b="1">
                                <a:latin typeface="Cambria Math" panose="02040503050406030204" pitchFamily="18" charset="0"/>
                              </a:rPr>
                              <m:t>𝐂𝐃</m:t>
                            </m:r>
                          </m:e>
                          <m:e>
                            <m:r>
                              <a:rPr lang="en-US" sz="1700" b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𝐂𝐃</m:t>
                            </m:r>
                            <m:r>
                              <a:rPr lang="en-US" sz="1700" b="1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1700" b="1">
                                <a:latin typeface="Cambria Math" panose="02040503050406030204" pitchFamily="18" charset="0"/>
                              </a:rPr>
                              <m:t>𝐃𝐀</m:t>
                            </m:r>
                          </m:e>
                        </m:eqAr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𝐂𝐃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⊥(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𝐒𝐀𝐃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)⇒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𝐂𝐃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1700" b="1">
                            <a:latin typeface="Cambria Math" panose="02040503050406030204" pitchFamily="18" charset="0"/>
                          </a:rPr>
                          <m:t>𝐒𝐃</m:t>
                        </m:r>
                      </m:e>
                    </m:d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tam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𝐒𝐂𝐃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𝐃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5A43F-5534-4A72-B0EE-2B659E617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610600"/>
                <a:ext cx="13563600" cy="1898533"/>
              </a:xfrm>
              <a:prstGeom prst="rect">
                <a:avLst/>
              </a:prstGeom>
              <a:blipFill>
                <a:blip r:embed="rId3"/>
                <a:stretch>
                  <a:fillRect l="-1798" b="-13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54AE0BE-7529-41CB-9ED4-8921AC024A68}"/>
                  </a:ext>
                </a:extLst>
              </p:cNvPr>
              <p:cNvSpPr txBox="1"/>
              <p:nvPr/>
            </p:nvSpPr>
            <p:spPr>
              <a:xfrm>
                <a:off x="600075" y="2686050"/>
                <a:ext cx="5086350" cy="557845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a)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tam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𝐒𝐀𝐁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𝐒𝐀𝐃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𝐀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54AE0BE-7529-41CB-9ED4-8921AC024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7162800"/>
                <a:ext cx="13563600" cy="1446550"/>
              </a:xfrm>
              <a:prstGeom prst="rect">
                <a:avLst/>
              </a:prstGeom>
              <a:blipFill>
                <a:blip r:embed="rId4"/>
                <a:stretch>
                  <a:fillRect l="-1843"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9235723-7F21-4224-B09A-8BC3814367EC}"/>
                  </a:ext>
                </a:extLst>
              </p:cNvPr>
              <p:cNvSpPr txBox="1"/>
              <p:nvPr/>
            </p:nvSpPr>
            <p:spPr>
              <a:xfrm>
                <a:off x="542925" y="4000500"/>
                <a:ext cx="5086350" cy="296235"/>
              </a:xfrm>
              <a:prstGeom prst="rect">
                <a:avLst/>
              </a:prstGeom>
              <a:noFill/>
            </p:spPr>
            <p:txBody>
              <a:bodyPr wrap="square" lIns="34290" tIns="17145" rIns="34290" bIns="17145" rtlCol="0">
                <a:spAutoFit/>
              </a:bodyPr>
              <a:lstStyle/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tự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tam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𝐒𝐁𝐂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b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𝐁</m:t>
                    </m:r>
                  </m:oMath>
                </a14:m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9235723-7F21-4224-B09A-8BC381436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0668000"/>
                <a:ext cx="13563600" cy="769441"/>
              </a:xfrm>
              <a:prstGeom prst="rect">
                <a:avLst/>
              </a:prstGeom>
              <a:blipFill>
                <a:blip r:embed="rId5"/>
                <a:stretch>
                  <a:fillRect l="-1843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A7A49926-6275-49A7-B04E-A6E231F237D6}"/>
              </a:ext>
            </a:extLst>
          </p:cNvPr>
          <p:cNvSpPr txBox="1"/>
          <p:nvPr/>
        </p:nvSpPr>
        <p:spPr>
          <a:xfrm>
            <a:off x="542925" y="4371975"/>
            <a:ext cx="5086350" cy="55784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5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32" y="2649216"/>
            <a:ext cx="2615410" cy="208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9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89" grpId="0"/>
      <p:bldP spid="90" grpId="0"/>
      <p:bldP spid="9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9"/>
          <p:cNvGrpSpPr/>
          <p:nvPr/>
        </p:nvGrpSpPr>
        <p:grpSpPr>
          <a:xfrm>
            <a:off x="457973" y="956438"/>
            <a:ext cx="8295911" cy="1345314"/>
            <a:chOff x="1175570" y="3048677"/>
            <a:chExt cx="22124988" cy="3587919"/>
          </a:xfrm>
        </p:grpSpPr>
        <p:sp>
          <p:nvSpPr>
            <p:cNvPr id="82" name="Rounded Rectangle 81"/>
            <p:cNvSpPr/>
            <p:nvPr/>
          </p:nvSpPr>
          <p:spPr>
            <a:xfrm>
              <a:off x="1175570" y="3533428"/>
              <a:ext cx="22124988" cy="3103168"/>
            </a:xfrm>
            <a:prstGeom prst="roundRect">
              <a:avLst>
                <a:gd name="adj" fmla="val 70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2"/>
            <p:cNvGrpSpPr/>
            <p:nvPr/>
          </p:nvGrpSpPr>
          <p:grpSpPr>
            <a:xfrm>
              <a:off x="1175570" y="3048677"/>
              <a:ext cx="4143113" cy="1068003"/>
              <a:chOff x="1175570" y="1834705"/>
              <a:chExt cx="4143113" cy="1068003"/>
            </a:xfrm>
          </p:grpSpPr>
          <p:sp>
            <p:nvSpPr>
              <p:cNvPr id="84" name="Freeform 20"/>
              <p:cNvSpPr>
                <a:spLocks/>
              </p:cNvSpPr>
              <p:nvPr/>
            </p:nvSpPr>
            <p:spPr bwMode="auto">
              <a:xfrm rot="16200000" flipV="1">
                <a:off x="2939696" y="662657"/>
                <a:ext cx="826615" cy="345245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235431" y="1958751"/>
                <a:ext cx="3083252" cy="943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3</a:t>
                </a:r>
                <a:endParaRPr lang="en-US" sz="17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6" name="Round Diagonal Corner Rectangle 85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7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88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5" name="Group 94"/>
          <p:cNvGrpSpPr/>
          <p:nvPr/>
        </p:nvGrpSpPr>
        <p:grpSpPr>
          <a:xfrm>
            <a:off x="-170588" y="589525"/>
            <a:ext cx="4202591" cy="369332"/>
            <a:chOff x="-288924" y="1892299"/>
            <a:chExt cx="11208937" cy="984883"/>
          </a:xfrm>
        </p:grpSpPr>
        <p:sp>
          <p:nvSpPr>
            <p:cNvPr id="96" name="Rounded Rectangle 95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82676" y="1922270"/>
              <a:ext cx="492705" cy="90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087562" y="1892299"/>
              <a:ext cx="8832451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tập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tự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luận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</a:p>
          </p:txBody>
        </p:sp>
      </p:grpSp>
      <p:sp>
        <p:nvSpPr>
          <p:cNvPr id="99" name="Rectangle 98"/>
          <p:cNvSpPr/>
          <p:nvPr/>
        </p:nvSpPr>
        <p:spPr>
          <a:xfrm>
            <a:off x="542925" y="1285875"/>
            <a:ext cx="7836057" cy="727122"/>
          </a:xfrm>
          <a:prstGeom prst="rect">
            <a:avLst/>
          </a:prstGeom>
        </p:spPr>
        <p:txBody>
          <a:bodyPr wrap="square" lIns="34290" tIns="17145" rIns="34290" bIns="17145">
            <a:spAutoFit/>
          </a:bodyPr>
          <a:lstStyle/>
          <a:p>
            <a:pPr>
              <a:spcBef>
                <a:spcPts val="450"/>
              </a:spcBef>
            </a:pP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Cho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chóp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S.ABCD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ABCD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tâm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O,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a,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(SAB)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(SAD)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(ABCD),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bên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SC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hợp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đáy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30</a:t>
            </a:r>
            <a:r>
              <a:rPr lang="en-US" sz="1500" b="1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15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628650" y="1971675"/>
            <a:ext cx="3077986" cy="265427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c)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5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minh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(SAC) 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</a:t>
            </a:r>
            <a:r>
              <a:rPr lang="en-US" sz="1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(SBD)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05828" y="2348416"/>
            <a:ext cx="8271665" cy="2658599"/>
            <a:chOff x="1079134" y="6873861"/>
            <a:chExt cx="22060326" cy="7789221"/>
          </a:xfrm>
        </p:grpSpPr>
        <p:sp>
          <p:nvSpPr>
            <p:cNvPr id="31" name="Rounded Rectangle 30"/>
            <p:cNvSpPr/>
            <p:nvPr/>
          </p:nvSpPr>
          <p:spPr>
            <a:xfrm>
              <a:off x="1079134" y="7511746"/>
              <a:ext cx="22060326" cy="7151336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32" name="Group 60"/>
            <p:cNvGrpSpPr/>
            <p:nvPr/>
          </p:nvGrpSpPr>
          <p:grpSpPr>
            <a:xfrm>
              <a:off x="1142944" y="6873861"/>
              <a:ext cx="3800952" cy="1323282"/>
              <a:chOff x="1096974" y="7312428"/>
              <a:chExt cx="3800952" cy="1323282"/>
            </a:xfrm>
          </p:grpSpPr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 rot="16200000" flipV="1">
                <a:off x="2776300" y="6437649"/>
                <a:ext cx="1246848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00987" y="7633215"/>
                <a:ext cx="2647184" cy="1002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7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17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Round Diagonal Corner Rectangle 34"/>
              <p:cNvSpPr/>
              <p:nvPr/>
            </p:nvSpPr>
            <p:spPr>
              <a:xfrm flipV="1">
                <a:off x="1096974" y="7730646"/>
                <a:ext cx="903518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15"/>
              <p:cNvSpPr>
                <a:spLocks noEditPoints="1"/>
              </p:cNvSpPr>
              <p:nvPr/>
            </p:nvSpPr>
            <p:spPr bwMode="auto">
              <a:xfrm>
                <a:off x="1264196" y="7878853"/>
                <a:ext cx="501903" cy="680421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1" name="Left Brace 110"/>
          <p:cNvSpPr/>
          <p:nvPr/>
        </p:nvSpPr>
        <p:spPr>
          <a:xfrm flipH="1">
            <a:off x="3889133" y="3042994"/>
            <a:ext cx="129440" cy="580957"/>
          </a:xfrm>
          <a:prstGeom prst="leftBrace">
            <a:avLst>
              <a:gd name="adj1" fmla="val 39150"/>
              <a:gd name="adj2" fmla="val 50789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en-US" sz="1700"/>
          </a:p>
        </p:txBody>
      </p:sp>
      <p:sp>
        <p:nvSpPr>
          <p:cNvPr id="106" name="Left Brace 105"/>
          <p:cNvSpPr/>
          <p:nvPr/>
        </p:nvSpPr>
        <p:spPr>
          <a:xfrm>
            <a:off x="1184395" y="2903804"/>
            <a:ext cx="129440" cy="580957"/>
          </a:xfrm>
          <a:prstGeom prst="leftBrace">
            <a:avLst>
              <a:gd name="adj1" fmla="val 39150"/>
              <a:gd name="adj2" fmla="val 50789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4290" tIns="17145" rIns="34290" bIns="17145" rtlCol="0" anchor="ctr"/>
          <a:lstStyle/>
          <a:p>
            <a:pPr algn="ctr"/>
            <a:endParaRPr lang="en-US" sz="1700"/>
          </a:p>
        </p:txBody>
      </p:sp>
      <p:sp>
        <p:nvSpPr>
          <p:cNvPr id="107" name="TextBox 106"/>
          <p:cNvSpPr txBox="1"/>
          <p:nvPr/>
        </p:nvSpPr>
        <p:spPr>
          <a:xfrm>
            <a:off x="1314617" y="2850241"/>
            <a:ext cx="1003835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BD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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AC</a:t>
            </a:r>
            <a:endParaRPr lang="en-US" sz="1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314617" y="3228779"/>
            <a:ext cx="1050234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BD</a:t>
            </a:r>
            <a:r>
              <a:rPr lang="vi-VN" sz="1700" b="1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</a:t>
            </a:r>
            <a:r>
              <a:rPr lang="en-US" sz="1700" b="1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SA</a:t>
            </a:r>
            <a:endParaRPr lang="en-US" sz="17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331209" y="2989193"/>
            <a:ext cx="1565795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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BD 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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(SAC)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596340" y="3402972"/>
            <a:ext cx="1565795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BD 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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(SBD)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331209" y="3849236"/>
            <a:ext cx="2129744" cy="29623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r>
              <a:rPr lang="en-US" sz="170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 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(SAC)</a:t>
            </a:r>
            <a:r>
              <a:rPr lang="en-US" sz="170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</a:t>
            </a:r>
            <a:r>
              <a:rPr lang="vi-VN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</a:t>
            </a:r>
            <a:r>
              <a:rPr lang="en-US" sz="17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(SBD)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8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28991"/>
            <a:ext cx="3301210" cy="226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4019" y="2402473"/>
            <a:ext cx="235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118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11" grpId="0" animBg="1"/>
      <p:bldP spid="106" grpId="0" animBg="1"/>
      <p:bldP spid="107" grpId="0"/>
      <p:bldP spid="108" grpId="0"/>
      <p:bldP spid="109" grpId="0"/>
      <p:bldP spid="110" grpId="0"/>
      <p:bldP spid="1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555" y="568188"/>
            <a:ext cx="2610738" cy="360123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23701" y="1228725"/>
            <a:ext cx="5886450" cy="603941"/>
            <a:chOff x="1000258" y="3219992"/>
            <a:chExt cx="16393616" cy="1610696"/>
          </a:xfrm>
        </p:grpSpPr>
        <p:sp>
          <p:nvSpPr>
            <p:cNvPr id="217089" name="Rounded Rectangle 217088"/>
            <p:cNvSpPr/>
            <p:nvPr/>
          </p:nvSpPr>
          <p:spPr>
            <a:xfrm>
              <a:off x="6093421" y="3219992"/>
              <a:ext cx="11300453" cy="1600385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thẳng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vuông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phẳng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7088" name="Pentagon 217087"/>
            <p:cNvSpPr/>
            <p:nvPr/>
          </p:nvSpPr>
          <p:spPr>
            <a:xfrm>
              <a:off x="1000258" y="3232969"/>
              <a:ext cx="5071856" cy="1584176"/>
            </a:xfrm>
            <a:prstGeom prst="homePlate">
              <a:avLst>
                <a:gd name="adj" fmla="val 27425"/>
              </a:avLst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304" y="3353189"/>
              <a:ext cx="4621115" cy="147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phẳng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76525DC-8BCC-4D00-B34F-360C2608686A}"/>
              </a:ext>
            </a:extLst>
          </p:cNvPr>
          <p:cNvGrpSpPr/>
          <p:nvPr/>
        </p:nvGrpSpPr>
        <p:grpSpPr>
          <a:xfrm>
            <a:off x="1523701" y="2028825"/>
            <a:ext cx="5915025" cy="603941"/>
            <a:chOff x="920677" y="3219992"/>
            <a:chExt cx="16473197" cy="1610696"/>
          </a:xfrm>
        </p:grpSpPr>
        <p:sp>
          <p:nvSpPr>
            <p:cNvPr id="58" name="Rounded Rectangle 217088">
              <a:extLst>
                <a:ext uri="{FF2B5EF4-FFF2-40B4-BE49-F238E27FC236}">
                  <a16:creationId xmlns:a16="http://schemas.microsoft.com/office/drawing/2014/main" id="{7EE17B18-9DA4-45D7-95F4-38DDFC262F99}"/>
                </a:ext>
              </a:extLst>
            </p:cNvPr>
            <p:cNvSpPr/>
            <p:nvPr/>
          </p:nvSpPr>
          <p:spPr>
            <a:xfrm>
              <a:off x="6093421" y="3219992"/>
              <a:ext cx="11300453" cy="1600385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vuông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59" name="Pentagon 217087">
              <a:extLst>
                <a:ext uri="{FF2B5EF4-FFF2-40B4-BE49-F238E27FC236}">
                  <a16:creationId xmlns:a16="http://schemas.microsoft.com/office/drawing/2014/main" id="{C38AE81A-4AD3-4DC9-8358-20106D733A01}"/>
                </a:ext>
              </a:extLst>
            </p:cNvPr>
            <p:cNvSpPr/>
            <p:nvPr/>
          </p:nvSpPr>
          <p:spPr>
            <a:xfrm>
              <a:off x="920677" y="3232969"/>
              <a:ext cx="5151437" cy="1584176"/>
            </a:xfrm>
            <a:prstGeom prst="homePlate">
              <a:avLst>
                <a:gd name="adj" fmla="val 27425"/>
              </a:avLst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EA0A119-A800-493F-AE78-90E686E4A1F9}"/>
                </a:ext>
              </a:extLst>
            </p:cNvPr>
            <p:cNvSpPr txBox="1"/>
            <p:nvPr/>
          </p:nvSpPr>
          <p:spPr>
            <a:xfrm>
              <a:off x="1066306" y="3353189"/>
              <a:ext cx="4621115" cy="147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phẳng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vuông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B5490B-2BE2-4AA0-BB74-9C1D268D7BED}"/>
              </a:ext>
            </a:extLst>
          </p:cNvPr>
          <p:cNvGrpSpPr/>
          <p:nvPr/>
        </p:nvGrpSpPr>
        <p:grpSpPr>
          <a:xfrm>
            <a:off x="1523701" y="2800350"/>
            <a:ext cx="5915025" cy="942976"/>
            <a:chOff x="920677" y="3219992"/>
            <a:chExt cx="16473197" cy="2514893"/>
          </a:xfrm>
        </p:grpSpPr>
        <p:sp>
          <p:nvSpPr>
            <p:cNvPr id="62" name="Rounded Rectangle 217088">
              <a:extLst>
                <a:ext uri="{FF2B5EF4-FFF2-40B4-BE49-F238E27FC236}">
                  <a16:creationId xmlns:a16="http://schemas.microsoft.com/office/drawing/2014/main" id="{FA365A46-EC49-4F17-BE64-A3D32571F6B5}"/>
                </a:ext>
              </a:extLst>
            </p:cNvPr>
            <p:cNvSpPr/>
            <p:nvPr/>
          </p:nvSpPr>
          <p:spPr>
            <a:xfrm>
              <a:off x="6093421" y="3219992"/>
              <a:ext cx="11300453" cy="2514893"/>
            </a:xfrm>
            <a:prstGeom prst="roundRect">
              <a:avLst>
                <a:gd name="adj" fmla="val 6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phẳng này chứa một đường thẳng </a:t>
              </a:r>
              <a:endParaRPr lang="en-US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vi-VN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vuông góc với mặt phẳng kia</a:t>
              </a:r>
              <a:r>
                <a:rPr lang="en-US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vi-VN" sz="15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Pentagon 217087">
              <a:extLst>
                <a:ext uri="{FF2B5EF4-FFF2-40B4-BE49-F238E27FC236}">
                  <a16:creationId xmlns:a16="http://schemas.microsoft.com/office/drawing/2014/main" id="{0E3826C4-B934-491A-AF04-3E75BABDF674}"/>
                </a:ext>
              </a:extLst>
            </p:cNvPr>
            <p:cNvSpPr/>
            <p:nvPr/>
          </p:nvSpPr>
          <p:spPr>
            <a:xfrm>
              <a:off x="920677" y="3232970"/>
              <a:ext cx="5151437" cy="2273289"/>
            </a:xfrm>
            <a:prstGeom prst="homePlate">
              <a:avLst>
                <a:gd name="adj" fmla="val 27425"/>
              </a:avLst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6D4ECE-3EEF-443B-A0B7-9224515A0CD5}"/>
                </a:ext>
              </a:extLst>
            </p:cNvPr>
            <p:cNvSpPr txBox="1"/>
            <p:nvPr/>
          </p:nvSpPr>
          <p:spPr>
            <a:xfrm>
              <a:off x="1066306" y="3353189"/>
              <a:ext cx="4621115" cy="2093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vuông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phẳng</a:t>
              </a:r>
              <a:endParaRPr lang="en-US" sz="15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FB2D17-D37E-4705-8E59-761B7867F0E6}"/>
              </a:ext>
            </a:extLst>
          </p:cNvPr>
          <p:cNvGrpSpPr/>
          <p:nvPr/>
        </p:nvGrpSpPr>
        <p:grpSpPr>
          <a:xfrm>
            <a:off x="1531924" y="3914775"/>
            <a:ext cx="5906802" cy="657225"/>
            <a:chOff x="1023159" y="3219992"/>
            <a:chExt cx="16450295" cy="1752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ounded Rectangle 217088">
                  <a:extLst>
                    <a:ext uri="{FF2B5EF4-FFF2-40B4-BE49-F238E27FC236}">
                      <a16:creationId xmlns:a16="http://schemas.microsoft.com/office/drawing/2014/main" id="{6106D612-89AA-4E8E-9EC9-97AA3E9AABBC}"/>
                    </a:ext>
                  </a:extLst>
                </p:cNvPr>
                <p:cNvSpPr/>
                <p:nvPr/>
              </p:nvSpPr>
              <p:spPr>
                <a:xfrm>
                  <a:off x="6224341" y="3219992"/>
                  <a:ext cx="11249113" cy="1752803"/>
                </a:xfrm>
                <a:prstGeom prst="roundRect">
                  <a:avLst>
                    <a:gd name="adj" fmla="val 6384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</m:t>
                        </m:r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’</m:t>
                        </m:r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=</m:t>
                        </m:r>
                        <m:r>
                          <a:rPr lang="en-US" sz="2000" b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</m:t>
                        </m:r>
                        <m:r>
                          <a:rPr lang="en-US" sz="2000" b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2000" b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𝐜𝐨𝐬</m:t>
                        </m:r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𝛂</m:t>
                        </m:r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⁡.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6" name="Rounded Rectangle 217088">
                  <a:extLst>
                    <a:ext uri="{FF2B5EF4-FFF2-40B4-BE49-F238E27FC236}">
                      <a16:creationId xmlns:a16="http://schemas.microsoft.com/office/drawing/2014/main" id="{6106D612-89AA-4E8E-9EC9-97AA3E9AAB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4341" y="3219992"/>
                  <a:ext cx="11249113" cy="1752803"/>
                </a:xfrm>
                <a:prstGeom prst="roundRect">
                  <a:avLst>
                    <a:gd name="adj" fmla="val 6384"/>
                  </a:avLst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Pentagon 217087">
              <a:extLst>
                <a:ext uri="{FF2B5EF4-FFF2-40B4-BE49-F238E27FC236}">
                  <a16:creationId xmlns:a16="http://schemas.microsoft.com/office/drawing/2014/main" id="{5865A335-E69A-414B-85EA-D9AB080CBAAD}"/>
                </a:ext>
              </a:extLst>
            </p:cNvPr>
            <p:cNvSpPr/>
            <p:nvPr/>
          </p:nvSpPr>
          <p:spPr>
            <a:xfrm>
              <a:off x="1023159" y="3232970"/>
              <a:ext cx="5048955" cy="1511199"/>
            </a:xfrm>
            <a:prstGeom prst="homePlate">
              <a:avLst>
                <a:gd name="adj" fmla="val 27425"/>
              </a:avLst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DF1FCF1-8996-4370-A8E1-F5BE354D0B27}"/>
                </a:ext>
              </a:extLst>
            </p:cNvPr>
            <p:cNvSpPr txBox="1"/>
            <p:nvPr/>
          </p:nvSpPr>
          <p:spPr>
            <a:xfrm>
              <a:off x="1066304" y="3353189"/>
              <a:ext cx="4621114" cy="147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Diện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chiếu</a:t>
              </a:r>
              <a:r>
                <a:rPr lang="en-US" sz="1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3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588689"/>
            <a:ext cx="2611040" cy="360164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ounded Rectangle 63">
            <a:extLst>
              <a:ext uri="{FF2B5EF4-FFF2-40B4-BE49-F238E27FC236}">
                <a16:creationId xmlns:a16="http://schemas.microsoft.com/office/drawing/2014/main" id="{CD363CAF-7A9D-4080-A798-2271EF0497E5}"/>
              </a:ext>
            </a:extLst>
          </p:cNvPr>
          <p:cNvSpPr/>
          <p:nvPr/>
        </p:nvSpPr>
        <p:spPr>
          <a:xfrm>
            <a:off x="314325" y="1000125"/>
            <a:ext cx="8515350" cy="3857625"/>
          </a:xfrm>
          <a:prstGeom prst="roundRect">
            <a:avLst>
              <a:gd name="adj" fmla="val 283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94C38C-4B3C-4A48-A983-9A0A528A6F50}"/>
              </a:ext>
            </a:extLst>
          </p:cNvPr>
          <p:cNvGrpSpPr/>
          <p:nvPr/>
        </p:nvGrpSpPr>
        <p:grpSpPr>
          <a:xfrm>
            <a:off x="514350" y="1171575"/>
            <a:ext cx="8095428" cy="3400425"/>
            <a:chOff x="76200" y="1295400"/>
            <a:chExt cx="8934450" cy="3752850"/>
          </a:xfrm>
        </p:grpSpPr>
        <p:sp>
          <p:nvSpPr>
            <p:cNvPr id="33" name="AutoShape 24">
              <a:extLst>
                <a:ext uri="{FF2B5EF4-FFF2-40B4-BE49-F238E27FC236}">
                  <a16:creationId xmlns:a16="http://schemas.microsoft.com/office/drawing/2014/main" id="{F1416680-BCED-4157-A187-3F67A7CC8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1447800"/>
              <a:ext cx="3581400" cy="3810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lăng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trụ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đứng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099F1CF-706F-47EE-A0DF-5E65F0CA6A0D}"/>
                </a:ext>
              </a:extLst>
            </p:cNvPr>
            <p:cNvGrpSpPr/>
            <p:nvPr/>
          </p:nvGrpSpPr>
          <p:grpSpPr>
            <a:xfrm>
              <a:off x="457200" y="1295400"/>
              <a:ext cx="8553450" cy="3752850"/>
              <a:chOff x="457200" y="1295400"/>
              <a:chExt cx="8553450" cy="3752850"/>
            </a:xfrm>
          </p:grpSpPr>
          <p:sp>
            <p:nvSpPr>
              <p:cNvPr id="35" name="AutoShape 29">
                <a:extLst>
                  <a:ext uri="{FF2B5EF4-FFF2-40B4-BE49-F238E27FC236}">
                    <a16:creationId xmlns:a16="http://schemas.microsoft.com/office/drawing/2014/main" id="{3BA7052E-748D-4B3D-8062-7477D15EA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2171700"/>
                <a:ext cx="4038600" cy="3619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,…</a:t>
                </a:r>
              </a:p>
            </p:txBody>
          </p:sp>
          <p:grpSp>
            <p:nvGrpSpPr>
              <p:cNvPr id="36" name="Group 31">
                <a:extLst>
                  <a:ext uri="{FF2B5EF4-FFF2-40B4-BE49-F238E27FC236}">
                    <a16:creationId xmlns:a16="http://schemas.microsoft.com/office/drawing/2014/main" id="{CD421A08-D975-4F3A-8ABE-98311927F5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847850"/>
                <a:ext cx="304800" cy="533400"/>
                <a:chOff x="432" y="1164"/>
                <a:chExt cx="192" cy="336"/>
              </a:xfrm>
            </p:grpSpPr>
            <p:sp>
              <p:nvSpPr>
                <p:cNvPr id="63" name="Line 28">
                  <a:extLst>
                    <a:ext uri="{FF2B5EF4-FFF2-40B4-BE49-F238E27FC236}">
                      <a16:creationId xmlns:a16="http://schemas.microsoft.com/office/drawing/2014/main" id="{50D3356C-3174-409C-9184-9D1F594A2B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50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64" name="Line 30">
                  <a:extLst>
                    <a:ext uri="{FF2B5EF4-FFF2-40B4-BE49-F238E27FC236}">
                      <a16:creationId xmlns:a16="http://schemas.microsoft.com/office/drawing/2014/main" id="{FC651C49-B8F9-486B-9840-E25F8C651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116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grpSp>
            <p:nvGrpSpPr>
              <p:cNvPr id="37" name="Group 32">
                <a:extLst>
                  <a:ext uri="{FF2B5EF4-FFF2-40B4-BE49-F238E27FC236}">
                    <a16:creationId xmlns:a16="http://schemas.microsoft.com/office/drawing/2014/main" id="{8F9F6550-2C4B-4273-B59B-60C41966B4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1828800"/>
                <a:ext cx="304800" cy="1219200"/>
                <a:chOff x="432" y="1164"/>
                <a:chExt cx="192" cy="336"/>
              </a:xfrm>
            </p:grpSpPr>
            <p:sp>
              <p:nvSpPr>
                <p:cNvPr id="61" name="Line 33">
                  <a:extLst>
                    <a:ext uri="{FF2B5EF4-FFF2-40B4-BE49-F238E27FC236}">
                      <a16:creationId xmlns:a16="http://schemas.microsoft.com/office/drawing/2014/main" id="{51035269-DB2A-41C9-87D7-599449A7EA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50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62" name="Line 34">
                  <a:extLst>
                    <a:ext uri="{FF2B5EF4-FFF2-40B4-BE49-F238E27FC236}">
                      <a16:creationId xmlns:a16="http://schemas.microsoft.com/office/drawing/2014/main" id="{D8C49D8B-851F-42E0-BFED-04F8F8950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116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38" name="AutoShape 35">
                <a:extLst>
                  <a:ext uri="{FF2B5EF4-FFF2-40B4-BE49-F238E27FC236}">
                    <a16:creationId xmlns:a16="http://schemas.microsoft.com/office/drawing/2014/main" id="{EE929004-29B3-420C-8D7B-900A3BBB1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2857500"/>
                <a:ext cx="4038600" cy="3619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đa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endPara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9" name="Group 36">
                <a:extLst>
                  <a:ext uri="{FF2B5EF4-FFF2-40B4-BE49-F238E27FC236}">
                    <a16:creationId xmlns:a16="http://schemas.microsoft.com/office/drawing/2014/main" id="{A494D31C-0BAB-487E-9B6F-4AF3985F4A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2419350"/>
                <a:ext cx="304800" cy="1219200"/>
                <a:chOff x="432" y="1164"/>
                <a:chExt cx="192" cy="336"/>
              </a:xfrm>
            </p:grpSpPr>
            <p:sp>
              <p:nvSpPr>
                <p:cNvPr id="59" name="Line 37">
                  <a:extLst>
                    <a:ext uri="{FF2B5EF4-FFF2-40B4-BE49-F238E27FC236}">
                      <a16:creationId xmlns:a16="http://schemas.microsoft.com/office/drawing/2014/main" id="{5DB78714-54DF-4FD9-986C-1848B9EEE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50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60" name="Line 38">
                  <a:extLst>
                    <a:ext uri="{FF2B5EF4-FFF2-40B4-BE49-F238E27FC236}">
                      <a16:creationId xmlns:a16="http://schemas.microsoft.com/office/drawing/2014/main" id="{9DD3C547-4760-428A-9ACA-3AB8775AEB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116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40" name="AutoShape 39">
                <a:extLst>
                  <a:ext uri="{FF2B5EF4-FFF2-40B4-BE49-F238E27FC236}">
                    <a16:creationId xmlns:a16="http://schemas.microsoft.com/office/drawing/2014/main" id="{D9E71A96-BC94-482B-BC0D-C3B255FB4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3448050"/>
                <a:ext cx="4038600" cy="3619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bình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hành</a:t>
                </a:r>
                <a:endPara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1" name="Group 41">
                <a:extLst>
                  <a:ext uri="{FF2B5EF4-FFF2-40B4-BE49-F238E27FC236}">
                    <a16:creationId xmlns:a16="http://schemas.microsoft.com/office/drawing/2014/main" id="{AC22A6F3-FB35-4B7B-B522-8817578B2D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3009900"/>
                <a:ext cx="304800" cy="1219200"/>
                <a:chOff x="432" y="1164"/>
                <a:chExt cx="192" cy="336"/>
              </a:xfrm>
            </p:grpSpPr>
            <p:sp>
              <p:nvSpPr>
                <p:cNvPr id="57" name="Line 42">
                  <a:extLst>
                    <a:ext uri="{FF2B5EF4-FFF2-40B4-BE49-F238E27FC236}">
                      <a16:creationId xmlns:a16="http://schemas.microsoft.com/office/drawing/2014/main" id="{0BA8F957-C3D2-45BF-98EA-ECBA811F2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50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8" name="Line 43">
                  <a:extLst>
                    <a:ext uri="{FF2B5EF4-FFF2-40B4-BE49-F238E27FC236}">
                      <a16:creationId xmlns:a16="http://schemas.microsoft.com/office/drawing/2014/main" id="{ED42216E-BE36-4977-A511-527CB372A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116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42" name="AutoShape 44">
                <a:extLst>
                  <a:ext uri="{FF2B5EF4-FFF2-40B4-BE49-F238E27FC236}">
                    <a16:creationId xmlns:a16="http://schemas.microsoft.com/office/drawing/2014/main" id="{81BBCC58-A80F-4155-9E7C-29F4FEF2C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4057650"/>
                <a:ext cx="4038600" cy="3619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endPara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3" name="Group 45">
                <a:extLst>
                  <a:ext uri="{FF2B5EF4-FFF2-40B4-BE49-F238E27FC236}">
                    <a16:creationId xmlns:a16="http://schemas.microsoft.com/office/drawing/2014/main" id="{AA9CD23F-D8BC-402B-94C3-96E5F48F8F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" y="3619500"/>
                <a:ext cx="304800" cy="1219200"/>
                <a:chOff x="432" y="1164"/>
                <a:chExt cx="192" cy="336"/>
              </a:xfrm>
            </p:grpSpPr>
            <p:sp>
              <p:nvSpPr>
                <p:cNvPr id="55" name="Line 46">
                  <a:extLst>
                    <a:ext uri="{FF2B5EF4-FFF2-40B4-BE49-F238E27FC236}">
                      <a16:creationId xmlns:a16="http://schemas.microsoft.com/office/drawing/2014/main" id="{F98C5ECF-0F02-4187-B67C-C6D39F7243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500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6" name="Line 47">
                  <a:extLst>
                    <a:ext uri="{FF2B5EF4-FFF2-40B4-BE49-F238E27FC236}">
                      <a16:creationId xmlns:a16="http://schemas.microsoft.com/office/drawing/2014/main" id="{C30D2F84-3DE3-4BDC-B99B-64C97DDAC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116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44" name="AutoShape 48">
                <a:extLst>
                  <a:ext uri="{FF2B5EF4-FFF2-40B4-BE49-F238E27FC236}">
                    <a16:creationId xmlns:a16="http://schemas.microsoft.com/office/drawing/2014/main" id="{330480F8-F58E-45B2-902D-4BB4CCCD0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4648200"/>
                <a:ext cx="4038600" cy="3619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endPara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AutoShape 49">
                <a:extLst>
                  <a:ext uri="{FF2B5EF4-FFF2-40B4-BE49-F238E27FC236}">
                    <a16:creationId xmlns:a16="http://schemas.microsoft.com/office/drawing/2014/main" id="{258A473B-2FF6-4540-9186-5541924DB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1295400"/>
                <a:ext cx="3733800" cy="1219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đứng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đứng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endPara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….</a:t>
                </a:r>
              </a:p>
            </p:txBody>
          </p:sp>
          <p:sp>
            <p:nvSpPr>
              <p:cNvPr id="46" name="Line 50">
                <a:extLst>
                  <a:ext uri="{FF2B5EF4-FFF2-40B4-BE49-F238E27FC236}">
                    <a16:creationId xmlns:a16="http://schemas.microsoft.com/office/drawing/2014/main" id="{24531616-22E2-4BB9-ACCF-34390D933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0600" y="1828800"/>
                <a:ext cx="457200" cy="533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7" name="AutoShape 51">
                <a:extLst>
                  <a:ext uri="{FF2B5EF4-FFF2-40B4-BE49-F238E27FC236}">
                    <a16:creationId xmlns:a16="http://schemas.microsoft.com/office/drawing/2014/main" id="{38B2E685-BD82-462C-86D5-80A7E148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2800350"/>
                <a:ext cx="37338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lăng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  <p:sp>
            <p:nvSpPr>
              <p:cNvPr id="48" name="Line 53">
                <a:extLst>
                  <a:ext uri="{FF2B5EF4-FFF2-40B4-BE49-F238E27FC236}">
                    <a16:creationId xmlns:a16="http://schemas.microsoft.com/office/drawing/2014/main" id="{13D700B2-24C5-4A66-BB8F-6C6AF20E80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0600" y="3048000"/>
                <a:ext cx="457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9" name="AutoShape 54">
                <a:extLst>
                  <a:ext uri="{FF2B5EF4-FFF2-40B4-BE49-F238E27FC236}">
                    <a16:creationId xmlns:a16="http://schemas.microsoft.com/office/drawing/2014/main" id="{BDEF2299-911E-4526-95AB-E28122F0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3390900"/>
                <a:ext cx="37338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hộp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đứng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  <p:sp>
            <p:nvSpPr>
              <p:cNvPr id="50" name="Line 55">
                <a:extLst>
                  <a:ext uri="{FF2B5EF4-FFF2-40B4-BE49-F238E27FC236}">
                    <a16:creationId xmlns:a16="http://schemas.microsoft.com/office/drawing/2014/main" id="{B636560E-80F5-4C8F-BCFE-6FFE38166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0600" y="3638550"/>
                <a:ext cx="457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" name="AutoShape 56">
                <a:extLst>
                  <a:ext uri="{FF2B5EF4-FFF2-40B4-BE49-F238E27FC236}">
                    <a16:creationId xmlns:a16="http://schemas.microsoft.com/office/drawing/2014/main" id="{1D17D96F-718D-4DC1-8C95-14E9B1E57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7800" y="4019550"/>
                <a:ext cx="37338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hộp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  <p:sp>
            <p:nvSpPr>
              <p:cNvPr id="52" name="Line 57">
                <a:extLst>
                  <a:ext uri="{FF2B5EF4-FFF2-40B4-BE49-F238E27FC236}">
                    <a16:creationId xmlns:a16="http://schemas.microsoft.com/office/drawing/2014/main" id="{213BD535-8A40-413F-94B3-8825F3F7D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0600" y="4267200"/>
                <a:ext cx="457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3" name="AutoShape 58">
                <a:extLst>
                  <a:ext uri="{FF2B5EF4-FFF2-40B4-BE49-F238E27FC236}">
                    <a16:creationId xmlns:a16="http://schemas.microsoft.com/office/drawing/2014/main" id="{CA36950C-DA32-4BF7-9BEE-38287D1A8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6850" y="4591050"/>
                <a:ext cx="3733800" cy="457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7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17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  <p:sp>
            <p:nvSpPr>
              <p:cNvPr id="54" name="Line 59">
                <a:extLst>
                  <a:ext uri="{FF2B5EF4-FFF2-40B4-BE49-F238E27FC236}">
                    <a16:creationId xmlns:a16="http://schemas.microsoft.com/office/drawing/2014/main" id="{6EEB5AA2-13CB-48F8-B184-16CB27C061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9650" y="4838700"/>
                <a:ext cx="457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518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773" y="542925"/>
            <a:ext cx="2611040" cy="360164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Rounded Rectangle 63">
            <a:extLst>
              <a:ext uri="{FF2B5EF4-FFF2-40B4-BE49-F238E27FC236}">
                <a16:creationId xmlns:a16="http://schemas.microsoft.com/office/drawing/2014/main" id="{CD363CAF-7A9D-4080-A798-2271EF0497E5}"/>
              </a:ext>
            </a:extLst>
          </p:cNvPr>
          <p:cNvSpPr/>
          <p:nvPr/>
        </p:nvSpPr>
        <p:spPr>
          <a:xfrm>
            <a:off x="489671" y="1309822"/>
            <a:ext cx="8295911" cy="3351129"/>
          </a:xfrm>
          <a:prstGeom prst="roundRect">
            <a:avLst>
              <a:gd name="adj" fmla="val 283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991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BBCA24-0D90-4E5A-AFF5-FA6DF55308ED}"/>
              </a:ext>
            </a:extLst>
          </p:cNvPr>
          <p:cNvGrpSpPr/>
          <p:nvPr/>
        </p:nvGrpSpPr>
        <p:grpSpPr>
          <a:xfrm>
            <a:off x="571500" y="1457325"/>
            <a:ext cx="7543800" cy="3040039"/>
            <a:chOff x="76200" y="1447800"/>
            <a:chExt cx="8934450" cy="3600450"/>
          </a:xfrm>
        </p:grpSpPr>
        <p:sp>
          <p:nvSpPr>
            <p:cNvPr id="33" name="AutoShape 24">
              <a:extLst>
                <a:ext uri="{FF2B5EF4-FFF2-40B4-BE49-F238E27FC236}">
                  <a16:creationId xmlns:a16="http://schemas.microsoft.com/office/drawing/2014/main" id="{F2B13641-E47A-44BE-8E98-B6540EC04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1447800"/>
              <a:ext cx="3581400" cy="3810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chóp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D0BEC54-706B-40DB-A87D-13BF77A3FA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304800" cy="1219200"/>
              <a:chOff x="432" y="1164"/>
              <a:chExt cx="192" cy="336"/>
            </a:xfrm>
          </p:grpSpPr>
          <p:sp>
            <p:nvSpPr>
              <p:cNvPr id="46" name="Line 33">
                <a:extLst>
                  <a:ext uri="{FF2B5EF4-FFF2-40B4-BE49-F238E27FC236}">
                    <a16:creationId xmlns:a16="http://schemas.microsoft.com/office/drawing/2014/main" id="{92A59D74-CE91-4566-92F8-5C39D9572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0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7" name="Line 34">
                <a:extLst>
                  <a:ext uri="{FF2B5EF4-FFF2-40B4-BE49-F238E27FC236}">
                    <a16:creationId xmlns:a16="http://schemas.microsoft.com/office/drawing/2014/main" id="{92B3E05D-76FF-461B-AB59-732D375BF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" y="1164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B0902D99-BDAE-443B-A514-B61F03510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786" y="2500306"/>
              <a:ext cx="4038600" cy="107633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Đáy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đa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giác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Chân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tâm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đáy</a:t>
              </a:r>
              <a:endPara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Line 38">
              <a:extLst>
                <a:ext uri="{FF2B5EF4-FFF2-40B4-BE49-F238E27FC236}">
                  <a16:creationId xmlns:a16="http://schemas.microsoft.com/office/drawing/2014/main" id="{D0D84E97-4031-4282-B3B8-3633BDE2F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" y="2419350"/>
              <a:ext cx="0" cy="1219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/>
            </a:p>
          </p:txBody>
        </p:sp>
        <p:grpSp>
          <p:nvGrpSpPr>
            <p:cNvPr id="37" name="Group 45">
              <a:extLst>
                <a:ext uri="{FF2B5EF4-FFF2-40B4-BE49-F238E27FC236}">
                  <a16:creationId xmlns:a16="http://schemas.microsoft.com/office/drawing/2014/main" id="{85058B37-9FFA-4D81-8BB6-F98D6BEA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3619500"/>
              <a:ext cx="304800" cy="1219200"/>
              <a:chOff x="432" y="1164"/>
              <a:chExt cx="192" cy="336"/>
            </a:xfrm>
          </p:grpSpPr>
          <p:sp>
            <p:nvSpPr>
              <p:cNvPr id="44" name="Line 46">
                <a:extLst>
                  <a:ext uri="{FF2B5EF4-FFF2-40B4-BE49-F238E27FC236}">
                    <a16:creationId xmlns:a16="http://schemas.microsoft.com/office/drawing/2014/main" id="{38A54E62-826D-4594-A45C-D1EB41327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50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47">
                <a:extLst>
                  <a:ext uri="{FF2B5EF4-FFF2-40B4-BE49-F238E27FC236}">
                    <a16:creationId xmlns:a16="http://schemas.microsoft.com/office/drawing/2014/main" id="{5B8998FE-E933-47CD-895A-5FA15BBEA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" y="1164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8" name="AutoShape 48">
              <a:extLst>
                <a:ext uri="{FF2B5EF4-FFF2-40B4-BE49-F238E27FC236}">
                  <a16:creationId xmlns:a16="http://schemas.microsoft.com/office/drawing/2014/main" id="{2E10C07A-4EDA-46A2-9957-2C9F078B8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" y="3857628"/>
              <a:ext cx="4095752" cy="1152522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00FF"/>
                </a:buClr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</a:tabLst>
              </a:pPr>
              <a:endParaRPr lang="en-GB" sz="900" dirty="0"/>
            </a:p>
          </p:txBody>
        </p:sp>
        <p:sp>
          <p:nvSpPr>
            <p:cNvPr id="39" name="AutoShape 51">
              <a:extLst>
                <a:ext uri="{FF2B5EF4-FFF2-40B4-BE49-F238E27FC236}">
                  <a16:creationId xmlns:a16="http://schemas.microsoft.com/office/drawing/2014/main" id="{2C9D85A5-44E8-40B9-BA99-B44B5A2F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2598449"/>
              <a:ext cx="3685165" cy="659101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chóp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endPara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Line 53">
              <a:extLst>
                <a:ext uri="{FF2B5EF4-FFF2-40B4-BE49-F238E27FC236}">
                  <a16:creationId xmlns:a16="http://schemas.microsoft.com/office/drawing/2014/main" id="{03028A10-4AAA-4976-AE12-E06A3C2DC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0600" y="30480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vi-VN"/>
            </a:p>
          </p:txBody>
        </p:sp>
        <p:sp>
          <p:nvSpPr>
            <p:cNvPr id="41" name="AutoShape 58">
              <a:extLst>
                <a:ext uri="{FF2B5EF4-FFF2-40B4-BE49-F238E27FC236}">
                  <a16:creationId xmlns:a16="http://schemas.microsoft.com/office/drawing/2014/main" id="{C89558E1-C060-4043-8848-F9BE0564A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6850" y="3857628"/>
              <a:ext cx="3733800" cy="119062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accent5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chóp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cụt</a:t>
              </a:r>
              <a:r>
                <a:rPr lang="en-US" sz="1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endPara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Line 59">
              <a:extLst>
                <a:ext uri="{FF2B5EF4-FFF2-40B4-BE49-F238E27FC236}">
                  <a16:creationId xmlns:a16="http://schemas.microsoft.com/office/drawing/2014/main" id="{401E746C-FFDD-4770-8EB1-46952CA99F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7752" y="4429132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1E741F-7E54-49D6-BBB0-D842B707D95A}"/>
                </a:ext>
              </a:extLst>
            </p:cNvPr>
            <p:cNvSpPr/>
            <p:nvPr/>
          </p:nvSpPr>
          <p:spPr>
            <a:xfrm>
              <a:off x="785786" y="4071942"/>
              <a:ext cx="4071966" cy="729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00FF"/>
                </a:buClr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</a:tabLst>
              </a:pP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cắt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chóp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bởi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phẳng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song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song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đáy</a:t>
              </a:r>
              <a:r>
                <a:rPr lang="en-GB" sz="1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8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6750"/>
            <a:ext cx="8458200" cy="41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742950"/>
            <a:ext cx="2819400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FFFF00"/>
                </a:solidFill>
              </a:rPr>
              <a:t>Đập</a:t>
            </a:r>
            <a:r>
              <a:rPr lang="en-US">
                <a:solidFill>
                  <a:srgbClr val="FFFF00"/>
                </a:solidFill>
              </a:rPr>
              <a:t> tràn </a:t>
            </a:r>
            <a:r>
              <a:rPr lang="en-US" dirty="0">
                <a:solidFill>
                  <a:srgbClr val="FFFF00"/>
                </a:solidFill>
              </a:rPr>
              <a:t>ở </a:t>
            </a:r>
            <a:r>
              <a:rPr lang="en-US" err="1">
                <a:solidFill>
                  <a:srgbClr val="FFFF00"/>
                </a:solidFill>
              </a:rPr>
              <a:t>Bình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D</a:t>
            </a:r>
            <a:r>
              <a:rPr lang="en-US">
                <a:solidFill>
                  <a:srgbClr val="FFFF00"/>
                </a:solidFill>
              </a:rPr>
              <a:t>ương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0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42950"/>
            <a:ext cx="8375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25" y="74295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Thiết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kê</a:t>
            </a:r>
            <a:r>
              <a:rPr lang="en-US" sz="2400" b="1" dirty="0">
                <a:solidFill>
                  <a:srgbClr val="FFFF00"/>
                </a:solidFill>
              </a:rPr>
              <a:t>́ </a:t>
            </a:r>
            <a:r>
              <a:rPr lang="en-US" sz="2400" b="1" dirty="0" err="1">
                <a:solidFill>
                  <a:srgbClr val="FFFF00"/>
                </a:solidFill>
              </a:rPr>
              <a:t>căn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hô</a:t>
            </a:r>
            <a:r>
              <a:rPr lang="en-US" sz="2400" b="1" dirty="0">
                <a:solidFill>
                  <a:srgbClr val="FFFF00"/>
                </a:solidFill>
              </a:rPr>
              <a:t>̣ </a:t>
            </a:r>
            <a:r>
              <a:rPr lang="en-US" sz="2400" b="1" dirty="0" err="1">
                <a:solidFill>
                  <a:srgbClr val="FFFF00"/>
                </a:solidFill>
              </a:rPr>
              <a:t>thu</a:t>
            </a:r>
            <a:r>
              <a:rPr lang="en-US" sz="2400" b="1" dirty="0">
                <a:solidFill>
                  <a:srgbClr val="FFFF00"/>
                </a:solidFill>
              </a:rPr>
              <a:t>́ vị </a:t>
            </a:r>
            <a:r>
              <a:rPr lang="en-US" sz="2400" b="1" dirty="0" err="1">
                <a:solidFill>
                  <a:srgbClr val="FFFF00"/>
                </a:solidFill>
              </a:rPr>
              <a:t>với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những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mặt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phẳng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nghiêng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78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6750"/>
            <a:ext cx="8313737" cy="421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412221"/>
            <a:ext cx="394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Tiểu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cảnh</a:t>
            </a:r>
            <a:r>
              <a:rPr lang="en-US" sz="2400" b="1" dirty="0">
                <a:solidFill>
                  <a:srgbClr val="FFFF00"/>
                </a:solidFill>
              </a:rPr>
              <a:t> ban </a:t>
            </a:r>
            <a:r>
              <a:rPr lang="en-US" sz="2400" b="1" dirty="0" err="1">
                <a:solidFill>
                  <a:srgbClr val="FFFF00"/>
                </a:solidFill>
              </a:rPr>
              <a:t>công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tuyệt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đẹp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575" y="687973"/>
            <a:ext cx="9289645" cy="457313"/>
            <a:chOff x="-258524" y="1913523"/>
            <a:chExt cx="19645313" cy="457312"/>
          </a:xfrm>
        </p:grpSpPr>
        <p:sp>
          <p:nvSpPr>
            <p:cNvPr id="3" name="Rounded Rectangle 2"/>
            <p:cNvSpPr/>
            <p:nvPr/>
          </p:nvSpPr>
          <p:spPr>
            <a:xfrm>
              <a:off x="-258524" y="1968499"/>
              <a:ext cx="2362199" cy="402336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29687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03675" y="1968499"/>
              <a:ext cx="1728311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giữa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hai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</a:t>
              </a:r>
              <a:r>
                <a:rPr lang="en-US" sz="1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phẳng</a:t>
              </a:r>
              <a:endPara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50206" y="1257990"/>
            <a:ext cx="223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sz="1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endParaRPr lang="en-US" sz="1800" b="1" dirty="0">
              <a:solidFill>
                <a:srgbClr val="145F8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1000" y="1224986"/>
            <a:ext cx="1269206" cy="402336"/>
          </a:xfrm>
          <a:prstGeom prst="roundRect">
            <a:avLst/>
          </a:prstGeom>
          <a:solidFill>
            <a:srgbClr val="14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5670" y="126037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1316" y="1777806"/>
            <a:ext cx="8301684" cy="2989469"/>
          </a:xfrm>
          <a:prstGeom prst="roundRect">
            <a:avLst>
              <a:gd name="adj" fmla="val 4110"/>
            </a:avLst>
          </a:prstGeom>
          <a:solidFill>
            <a:srgbClr val="A6C1E2"/>
          </a:solidFill>
          <a:ln w="28575">
            <a:solidFill>
              <a:srgbClr val="0999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/>
          <a:lstStyle/>
          <a:p>
            <a:pPr algn="ctr"/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6219" y="2343150"/>
                <a:ext cx="7902568" cy="5151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Góc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giữa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hai </a:t>
                </a:r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mặt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phẳng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góc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18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giữa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hai</a:t>
                </a:r>
                <a:r>
                  <a:rPr lang="en-US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vi-VN" sz="18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đường thẳng lần lượt vuông góc với hai mặt phẳng đó.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Góc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𝜷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d>
                          <m:dPr>
                            <m:ctrlPr>
                              <a:rPr lang="en-US" sz="18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𝜶</m:t>
                            </m:r>
                          </m:e>
                        </m:d>
                        <m:r>
                          <a:rPr lang="en-US" sz="18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, (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𝜷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))</m:t>
                        </m:r>
                      </m:e>
                    </m:acc>
                  </m:oMath>
                </a14:m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nghĩa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(</m:t>
                        </m:r>
                        <m:d>
                          <m:dPr>
                            <m:ctrlPr>
                              <a:rPr lang="en-US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𝜶</m:t>
                            </m:r>
                          </m:e>
                        </m:d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,(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𝜷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))</m:t>
                        </m:r>
                      </m:e>
                    </m:acc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𝒂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𝒃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</m:t>
                        </m:r>
                      </m:e>
                    </m:acc>
                  </m:oMath>
                </a14:m>
                <a:endPara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𝒂</m:t>
                    </m:r>
                  </m:oMath>
                </a14:m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𝒃</m:t>
                    </m:r>
                  </m:oMath>
                </a14:m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lượt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800" b="1" i="1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1800" b="1" dirty="0"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𝜶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𝜷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vi-VN" sz="18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vi-VN" sz="18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vi-VN" sz="18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vi-VN" sz="18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lnSpc>
                    <a:spcPts val="4000"/>
                  </a:lnSpc>
                </a:pPr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19" y="2343150"/>
                <a:ext cx="7902568" cy="5151667"/>
              </a:xfrm>
              <a:prstGeom prst="rect">
                <a:avLst/>
              </a:prstGeom>
              <a:blipFill rotWithShape="1">
                <a:blip r:embed="rId3"/>
                <a:stretch>
                  <a:fillRect l="-694" t="-5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20"/>
          <p:cNvSpPr>
            <a:spLocks/>
          </p:cNvSpPr>
          <p:nvPr/>
        </p:nvSpPr>
        <p:spPr bwMode="auto">
          <a:xfrm>
            <a:off x="304801" y="1709145"/>
            <a:ext cx="2286000" cy="614955"/>
          </a:xfrm>
          <a:prstGeom prst="roundRect">
            <a:avLst/>
          </a:prstGeom>
          <a:solidFill>
            <a:srgbClr val="0072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833" y="1831956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 nghĩa</a:t>
            </a:r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8" name="Freeform 56"/>
          <p:cNvSpPr>
            <a:spLocks noEditPoints="1"/>
          </p:cNvSpPr>
          <p:nvPr/>
        </p:nvSpPr>
        <p:spPr bwMode="auto">
          <a:xfrm>
            <a:off x="438842" y="1962150"/>
            <a:ext cx="618970" cy="339748"/>
          </a:xfrm>
          <a:custGeom>
            <a:avLst/>
            <a:gdLst>
              <a:gd name="T0" fmla="*/ 241 w 437"/>
              <a:gd name="T1" fmla="*/ 166 h 305"/>
              <a:gd name="T2" fmla="*/ 305 w 437"/>
              <a:gd name="T3" fmla="*/ 102 h 305"/>
              <a:gd name="T4" fmla="*/ 288 w 437"/>
              <a:gd name="T5" fmla="*/ 88 h 305"/>
              <a:gd name="T6" fmla="*/ 130 w 437"/>
              <a:gd name="T7" fmla="*/ 246 h 305"/>
              <a:gd name="T8" fmla="*/ 116 w 437"/>
              <a:gd name="T9" fmla="*/ 234 h 305"/>
              <a:gd name="T10" fmla="*/ 276 w 437"/>
              <a:gd name="T11" fmla="*/ 74 h 305"/>
              <a:gd name="T12" fmla="*/ 260 w 437"/>
              <a:gd name="T13" fmla="*/ 57 h 305"/>
              <a:gd name="T14" fmla="*/ 99 w 437"/>
              <a:gd name="T15" fmla="*/ 218 h 305"/>
              <a:gd name="T16" fmla="*/ 87 w 437"/>
              <a:gd name="T17" fmla="*/ 206 h 305"/>
              <a:gd name="T18" fmla="*/ 248 w 437"/>
              <a:gd name="T19" fmla="*/ 45 h 305"/>
              <a:gd name="T20" fmla="*/ 229 w 437"/>
              <a:gd name="T21" fmla="*/ 29 h 305"/>
              <a:gd name="T22" fmla="*/ 71 w 437"/>
              <a:gd name="T23" fmla="*/ 189 h 305"/>
              <a:gd name="T24" fmla="*/ 56 w 437"/>
              <a:gd name="T25" fmla="*/ 175 h 305"/>
              <a:gd name="T26" fmla="*/ 217 w 437"/>
              <a:gd name="T27" fmla="*/ 14 h 305"/>
              <a:gd name="T28" fmla="*/ 201 w 437"/>
              <a:gd name="T29" fmla="*/ 0 h 305"/>
              <a:gd name="T30" fmla="*/ 30 w 437"/>
              <a:gd name="T31" fmla="*/ 173 h 305"/>
              <a:gd name="T32" fmla="*/ 0 w 437"/>
              <a:gd name="T33" fmla="*/ 293 h 305"/>
              <a:gd name="T34" fmla="*/ 12 w 437"/>
              <a:gd name="T35" fmla="*/ 305 h 305"/>
              <a:gd name="T36" fmla="*/ 132 w 437"/>
              <a:gd name="T37" fmla="*/ 274 h 305"/>
              <a:gd name="T38" fmla="*/ 236 w 437"/>
              <a:gd name="T39" fmla="*/ 170 h 305"/>
              <a:gd name="T40" fmla="*/ 236 w 437"/>
              <a:gd name="T41" fmla="*/ 192 h 305"/>
              <a:gd name="T42" fmla="*/ 437 w 437"/>
              <a:gd name="T43" fmla="*/ 192 h 305"/>
              <a:gd name="T44" fmla="*/ 437 w 437"/>
              <a:gd name="T45" fmla="*/ 166 h 305"/>
              <a:gd name="T46" fmla="*/ 241 w 437"/>
              <a:gd name="T47" fmla="*/ 166 h 305"/>
              <a:gd name="T48" fmla="*/ 19 w 437"/>
              <a:gd name="T49" fmla="*/ 286 h 305"/>
              <a:gd name="T50" fmla="*/ 45 w 437"/>
              <a:gd name="T51" fmla="*/ 187 h 305"/>
              <a:gd name="T52" fmla="*/ 116 w 437"/>
              <a:gd name="T53" fmla="*/ 260 h 305"/>
              <a:gd name="T54" fmla="*/ 19 w 437"/>
              <a:gd name="T55" fmla="*/ 28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37" h="305">
                <a:moveTo>
                  <a:pt x="241" y="166"/>
                </a:moveTo>
                <a:lnTo>
                  <a:pt x="305" y="102"/>
                </a:lnTo>
                <a:lnTo>
                  <a:pt x="288" y="88"/>
                </a:lnTo>
                <a:lnTo>
                  <a:pt x="130" y="246"/>
                </a:lnTo>
                <a:lnTo>
                  <a:pt x="116" y="234"/>
                </a:lnTo>
                <a:lnTo>
                  <a:pt x="276" y="74"/>
                </a:lnTo>
                <a:lnTo>
                  <a:pt x="260" y="57"/>
                </a:lnTo>
                <a:lnTo>
                  <a:pt x="99" y="218"/>
                </a:lnTo>
                <a:lnTo>
                  <a:pt x="87" y="206"/>
                </a:lnTo>
                <a:lnTo>
                  <a:pt x="248" y="45"/>
                </a:lnTo>
                <a:lnTo>
                  <a:pt x="229" y="29"/>
                </a:lnTo>
                <a:lnTo>
                  <a:pt x="71" y="189"/>
                </a:lnTo>
                <a:lnTo>
                  <a:pt x="56" y="175"/>
                </a:lnTo>
                <a:lnTo>
                  <a:pt x="217" y="14"/>
                </a:lnTo>
                <a:lnTo>
                  <a:pt x="201" y="0"/>
                </a:lnTo>
                <a:lnTo>
                  <a:pt x="30" y="173"/>
                </a:lnTo>
                <a:lnTo>
                  <a:pt x="0" y="293"/>
                </a:lnTo>
                <a:lnTo>
                  <a:pt x="12" y="305"/>
                </a:lnTo>
                <a:lnTo>
                  <a:pt x="132" y="274"/>
                </a:lnTo>
                <a:lnTo>
                  <a:pt x="236" y="170"/>
                </a:lnTo>
                <a:lnTo>
                  <a:pt x="236" y="192"/>
                </a:lnTo>
                <a:lnTo>
                  <a:pt x="437" y="192"/>
                </a:lnTo>
                <a:lnTo>
                  <a:pt x="437" y="166"/>
                </a:lnTo>
                <a:lnTo>
                  <a:pt x="241" y="166"/>
                </a:lnTo>
                <a:close/>
                <a:moveTo>
                  <a:pt x="19" y="286"/>
                </a:moveTo>
                <a:lnTo>
                  <a:pt x="45" y="187"/>
                </a:lnTo>
                <a:lnTo>
                  <a:pt x="116" y="260"/>
                </a:lnTo>
                <a:lnTo>
                  <a:pt x="1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6E55D-B6F9-4713-92B3-5F2F5B505BE3}"/>
              </a:ext>
            </a:extLst>
          </p:cNvPr>
          <p:cNvSpPr txBox="1"/>
          <p:nvPr/>
        </p:nvSpPr>
        <p:spPr>
          <a:xfrm>
            <a:off x="626219" y="3409950"/>
            <a:ext cx="729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6967F1-ED37-4AD7-803B-6EC8B13022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83280"/>
            <a:ext cx="2956560" cy="1238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0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4221</TotalTime>
  <Words>3510</Words>
  <Application>Microsoft Office PowerPoint</Application>
  <PresentationFormat>On-screen Show (16:9)</PresentationFormat>
  <Paragraphs>480</Paragraphs>
  <Slides>58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Arial</vt:lpstr>
      <vt:lpstr>AvantGarde-Demi</vt:lpstr>
      <vt:lpstr>Calibri</vt:lpstr>
      <vt:lpstr>Calibri Light</vt:lpstr>
      <vt:lpstr>Cambria Math</vt:lpstr>
      <vt:lpstr>Chu Van An</vt:lpstr>
      <vt:lpstr>Tahoma</vt:lpstr>
      <vt:lpstr>Times New Roman</vt:lpstr>
      <vt:lpstr>Wingdings</vt:lpstr>
      <vt:lpstr>Office Theme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dieulinhpxhn@gmail.com</cp:lastModifiedBy>
  <cp:revision>402</cp:revision>
  <dcterms:created xsi:type="dcterms:W3CDTF">2013-08-31T11:42:51Z</dcterms:created>
  <dcterms:modified xsi:type="dcterms:W3CDTF">2023-05-10T10:19:03Z</dcterms:modified>
</cp:coreProperties>
</file>