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9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1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6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D674-46A5-470F-886B-14DC60B7E9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B82C-8D29-4024-B8B3-7F8C6B0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z="1600"/>
              <a:t>25/05/2020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z="1600" smtClean="0"/>
              <a:t>1</a:t>
            </a:fld>
            <a:endParaRPr lang="vi-VN" sz="1600" smtClean="0"/>
          </a:p>
        </p:txBody>
      </p:sp>
      <p:sp>
        <p:nvSpPr>
          <p:cNvPr id="4" name="Text Box 3"/>
          <p:cNvSpPr txBox="1"/>
          <p:nvPr/>
        </p:nvSpPr>
        <p:spPr>
          <a:xfrm>
            <a:off x="2326005" y="527050"/>
            <a:ext cx="7876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FF0000"/>
                </a:solidFill>
              </a:rPr>
              <a:t>TRƯỜNG THCS KHƯƠNG ĐÌNH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932555" y="3106420"/>
            <a:ext cx="46628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FF0000"/>
                </a:solidFill>
              </a:rPr>
              <a:t>BÀI GIẢNG ĐIỆN TỬ: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6757" y="3914160"/>
            <a:ext cx="1111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80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UNIT </a:t>
            </a:r>
            <a:r>
              <a:rPr lang="en-US" altLang="en-US" sz="280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5</a:t>
            </a:r>
            <a:r>
              <a:rPr lang="vi-VN" altLang="en-US" sz="280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 </a:t>
            </a:r>
            <a:r>
              <a:rPr lang="vi-VN" altLang="en-US" sz="2800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: </a:t>
            </a:r>
            <a:r>
              <a:rPr lang="en-US" altLang="en-US" sz="280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ARE CATS BETTER THAN DOGS</a:t>
            </a:r>
            <a:r>
              <a:rPr lang="vi-VN" altLang="en-US" sz="280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?</a:t>
            </a:r>
            <a:r>
              <a:rPr lang="en-US" altLang="en-US" sz="280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 – LESSON </a:t>
            </a:r>
            <a:r>
              <a:rPr lang="en-US" altLang="en-US" sz="280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4: READING + WRITING</a:t>
            </a:r>
            <a:endParaRPr lang="vi-VN" altLang="en-US" sz="2800" dirty="0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35" y="1233805"/>
            <a:ext cx="1605280" cy="16503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26560" y="4716145"/>
            <a:ext cx="4074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800" dirty="0">
                <a:solidFill>
                  <a:srgbClr val="FFFF00"/>
                </a:solidFill>
              </a:rPr>
              <a:t>Tác giả: Nguyễn Thị Thu</a:t>
            </a:r>
          </a:p>
        </p:txBody>
      </p:sp>
    </p:spTree>
    <p:extLst>
      <p:ext uri="{BB962C8B-B14F-4D97-AF65-F5344CB8AC3E}">
        <p14:creationId xmlns:p14="http://schemas.microsoft.com/office/powerpoint/2010/main" val="15422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US\Desktop\ANPJ\Lop 7\Unit 5\U5 Pic\WS 143.3.pngWS 143.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" y="2579370"/>
            <a:ext cx="12172950" cy="12071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4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6" name="TextBox 27"/>
            <p:cNvSpPr txBox="1"/>
            <p:nvPr/>
          </p:nvSpPr>
          <p:spPr>
            <a:xfrm>
              <a:off x="3713018" y="20204"/>
              <a:ext cx="48860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7" name="TextBox 28"/>
            <p:cNvSpPr txBox="1"/>
            <p:nvPr/>
          </p:nvSpPr>
          <p:spPr>
            <a:xfrm>
              <a:off x="9436735" y="35516"/>
              <a:ext cx="25965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 WORKSHEET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5827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461606"/>
            <a:ext cx="5749834" cy="3529280"/>
            <a:chOff x="-20" y="3455"/>
            <a:chExt cx="10698" cy="6853"/>
          </a:xfrm>
        </p:grpSpPr>
        <p:pic>
          <p:nvPicPr>
            <p:cNvPr id="4" name="Picture 3" descr="54.1"/>
            <p:cNvPicPr>
              <a:picLocks noChangeAspect="1"/>
            </p:cNvPicPr>
            <p:nvPr/>
          </p:nvPicPr>
          <p:blipFill>
            <a:blip r:embed="rId4"/>
            <a:srcRect t="32083" b="4556"/>
            <a:stretch>
              <a:fillRect/>
            </a:stretch>
          </p:blipFill>
          <p:spPr>
            <a:xfrm>
              <a:off x="-20" y="3465"/>
              <a:ext cx="8440" cy="6843"/>
            </a:xfrm>
            <a:prstGeom prst="rect">
              <a:avLst/>
            </a:prstGeom>
          </p:spPr>
        </p:pic>
        <p:pic>
          <p:nvPicPr>
            <p:cNvPr id="5" name="Picture 4" descr="55.1"/>
            <p:cNvPicPr>
              <a:picLocks noChangeAspect="1"/>
            </p:cNvPicPr>
            <p:nvPr/>
          </p:nvPicPr>
          <p:blipFill rotWithShape="1">
            <a:blip r:embed="rId5"/>
            <a:srcRect t="31995" r="4626" b="4565"/>
            <a:stretch/>
          </p:blipFill>
          <p:spPr>
            <a:xfrm>
              <a:off x="8412" y="3455"/>
              <a:ext cx="2266" cy="685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0"/>
            <a:ext cx="12202795" cy="461645"/>
            <a:chOff x="0" y="-13062"/>
            <a:chExt cx="12192000" cy="461665"/>
          </a:xfrm>
        </p:grpSpPr>
        <p:sp>
          <p:nvSpPr>
            <p:cNvPr id="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6"/>
            <p:cNvSpPr txBox="1"/>
            <p:nvPr/>
          </p:nvSpPr>
          <p:spPr>
            <a:xfrm>
              <a:off x="137907" y="27710"/>
              <a:ext cx="1316820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3713018" y="20204"/>
              <a:ext cx="4886058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9422043" y="35200"/>
              <a:ext cx="2611348" cy="3683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READING</a:t>
              </a:r>
            </a:p>
          </p:txBody>
        </p:sp>
      </p:grpSp>
      <p:pic>
        <p:nvPicPr>
          <p:cNvPr id="10" name="Picture 9" descr="55.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57026"/>
            <a:ext cx="5747669" cy="3400148"/>
          </a:xfrm>
          <a:prstGeom prst="rect">
            <a:avLst/>
          </a:prstGeom>
        </p:spPr>
      </p:pic>
      <p:pic>
        <p:nvPicPr>
          <p:cNvPr id="11" name="Picture 10" descr="55.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778" y="434830"/>
            <a:ext cx="5201755" cy="6080730"/>
          </a:xfrm>
          <a:prstGeom prst="rect">
            <a:avLst/>
          </a:prstGeom>
        </p:spPr>
      </p:pic>
      <p:pic>
        <p:nvPicPr>
          <p:cNvPr id="12" name="EE_G7_1-4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63372" y="6164960"/>
            <a:ext cx="736600" cy="568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59" y="709025"/>
            <a:ext cx="1264389" cy="507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-175600"/>
            <a:ext cx="1608782" cy="22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59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85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ANPJ\Lop 7\Unit 5\U5 Pic\54.2.png54.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09" y="598603"/>
            <a:ext cx="12042775" cy="49161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7022" y="2862378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448783" y="4499335"/>
            <a:ext cx="4603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Rescue dogs and guide dogs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202795" cy="461645"/>
            <a:chOff x="0" y="-13062"/>
            <a:chExt cx="12192000" cy="461665"/>
          </a:xfrm>
        </p:grpSpPr>
        <p:sp>
          <p:nvSpPr>
            <p:cNvPr id="4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26"/>
            <p:cNvSpPr txBox="1"/>
            <p:nvPr/>
          </p:nvSpPr>
          <p:spPr>
            <a:xfrm>
              <a:off x="137907" y="27710"/>
              <a:ext cx="1316820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3713018" y="20204"/>
              <a:ext cx="4886058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9422043" y="35200"/>
              <a:ext cx="2611348" cy="3683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READING</a:t>
              </a:r>
            </a:p>
          </p:txBody>
        </p:sp>
      </p:grpSp>
      <p:sp>
        <p:nvSpPr>
          <p:cNvPr id="7" name="TextBox 3"/>
          <p:cNvSpPr txBox="1"/>
          <p:nvPr/>
        </p:nvSpPr>
        <p:spPr>
          <a:xfrm>
            <a:off x="825957" y="5283940"/>
            <a:ext cx="1137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Rescue dogs help people in trouble. Guide dogs help blind people.</a:t>
            </a:r>
          </a:p>
        </p:txBody>
      </p:sp>
    </p:spTree>
    <p:extLst>
      <p:ext uri="{BB962C8B-B14F-4D97-AF65-F5344CB8AC3E}">
        <p14:creationId xmlns:p14="http://schemas.microsoft.com/office/powerpoint/2010/main" val="939918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US\Desktop\ANPJ\Lop 7\Unit 5\U5 Pic\56.1.png56.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029" y="515768"/>
            <a:ext cx="12191365" cy="59131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68216" y="223406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06933" y="3150716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68217" y="412879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5515" y="5078813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68218" y="5994292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202795" cy="461645"/>
            <a:chOff x="0" y="-13062"/>
            <a:chExt cx="12192000" cy="461665"/>
          </a:xfrm>
        </p:grpSpPr>
        <p:sp>
          <p:nvSpPr>
            <p:cNvPr id="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137907" y="27710"/>
              <a:ext cx="1316820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3713018" y="20204"/>
              <a:ext cx="4886058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9422043" y="35200"/>
              <a:ext cx="2611348" cy="3683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COMPREHENSION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8817818" y="2671273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8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2795" cy="461645"/>
            <a:chOff x="0" y="-13062"/>
            <a:chExt cx="12192000" cy="461665"/>
          </a:xfrm>
        </p:grpSpPr>
        <p:sp>
          <p:nvSpPr>
            <p:cNvPr id="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137907" y="27710"/>
              <a:ext cx="1316820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3713018" y="20204"/>
              <a:ext cx="4886058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9422043" y="35200"/>
              <a:ext cx="2611348" cy="3683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COMPREHENSION</a:t>
              </a:r>
            </a:p>
          </p:txBody>
        </p:sp>
      </p:grpSp>
      <p:pic>
        <p:nvPicPr>
          <p:cNvPr id="12" name="Picture 11" descr="56.2"/>
          <p:cNvPicPr>
            <a:picLocks noChangeAspect="1"/>
          </p:cNvPicPr>
          <p:nvPr/>
        </p:nvPicPr>
        <p:blipFill>
          <a:blip r:embed="rId2"/>
          <a:srcRect t="26428" r="10161"/>
          <a:stretch>
            <a:fillRect/>
          </a:stretch>
        </p:blipFill>
        <p:spPr>
          <a:xfrm>
            <a:off x="199390" y="1644650"/>
            <a:ext cx="11844655" cy="2798445"/>
          </a:xfrm>
          <a:prstGeom prst="rect">
            <a:avLst/>
          </a:prstGeom>
        </p:spPr>
      </p:pic>
      <p:pic>
        <p:nvPicPr>
          <p:cNvPr id="14" name="Picture 13" descr="56.2"/>
          <p:cNvPicPr>
            <a:picLocks noChangeAspect="1"/>
          </p:cNvPicPr>
          <p:nvPr/>
        </p:nvPicPr>
        <p:blipFill>
          <a:blip r:embed="rId2"/>
          <a:srcRect b="72422"/>
          <a:stretch>
            <a:fillRect/>
          </a:stretch>
        </p:blipFill>
        <p:spPr>
          <a:xfrm>
            <a:off x="199390" y="713043"/>
            <a:ext cx="11868150" cy="94424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60880" y="3232150"/>
            <a:ext cx="3140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are more intelligent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9450" y="3724910"/>
            <a:ext cx="4156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have better ears and noses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6707505" y="2630170"/>
            <a:ext cx="3140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are gentler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6696075" y="3166110"/>
            <a:ext cx="4156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are friendlier</a:t>
            </a:r>
          </a:p>
        </p:txBody>
      </p:sp>
      <p:pic>
        <p:nvPicPr>
          <p:cNvPr id="13" name="Picture 12" descr="C:\Users\ASUS\Desktop\ANPJ\Lop 7\Unit 5\U5 Pic\56.3.png56.3"/>
          <p:cNvPicPr>
            <a:picLocks noChangeAspect="1"/>
          </p:cNvPicPr>
          <p:nvPr/>
        </p:nvPicPr>
        <p:blipFill>
          <a:blip r:embed="rId3"/>
          <a:srcRect b="49764"/>
          <a:stretch>
            <a:fillRect/>
          </a:stretch>
        </p:blipFill>
        <p:spPr>
          <a:xfrm>
            <a:off x="199390" y="4723192"/>
            <a:ext cx="12019915" cy="9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4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2795" cy="461645"/>
            <a:chOff x="0" y="-13062"/>
            <a:chExt cx="12192000" cy="461665"/>
          </a:xfrm>
        </p:grpSpPr>
        <p:sp>
          <p:nvSpPr>
            <p:cNvPr id="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137907" y="27710"/>
              <a:ext cx="1316820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3713018" y="20204"/>
              <a:ext cx="4886058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9422043" y="35200"/>
              <a:ext cx="2611348" cy="3683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PROJECT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endParaRPr>
            </a:p>
          </p:txBody>
        </p:sp>
      </p:grpSp>
      <p:pic>
        <p:nvPicPr>
          <p:cNvPr id="5" name="Picture 4" descr="C:\Users\ASUS\Desktop\ANPJ\Lop 7\Unit 5\U5 Pic\56.3.png56.3"/>
          <p:cNvPicPr>
            <a:picLocks noChangeAspect="1"/>
          </p:cNvPicPr>
          <p:nvPr/>
        </p:nvPicPr>
        <p:blipFill>
          <a:blip r:embed="rId2"/>
          <a:srcRect t="51515"/>
          <a:stretch>
            <a:fillRect/>
          </a:stretch>
        </p:blipFill>
        <p:spPr>
          <a:xfrm>
            <a:off x="138029" y="2425059"/>
            <a:ext cx="12458213" cy="9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77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ANPJ\Lop 7\Unit 5\U5 Pic\56.4.png56.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19660"/>
            <a:ext cx="5681272" cy="3051175"/>
          </a:xfrm>
          <a:prstGeom prst="roundRect">
            <a:avLst/>
          </a:prstGeom>
        </p:spPr>
      </p:pic>
      <p:pic>
        <p:nvPicPr>
          <p:cNvPr id="5" name="Picture 4" descr="C:\Users\ASUS\Desktop\ANPJ\Lop 7\Unit 5\U5 Pic\56.5.png56.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1351" y="860350"/>
            <a:ext cx="6631034" cy="4690110"/>
          </a:xfrm>
          <a:prstGeom prst="round2Same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202795" cy="461645"/>
            <a:chOff x="0" y="-13062"/>
            <a:chExt cx="12192000" cy="461665"/>
          </a:xfrm>
        </p:grpSpPr>
        <p:sp>
          <p:nvSpPr>
            <p:cNvPr id="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137907" y="27710"/>
              <a:ext cx="1316820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3713018" y="20204"/>
              <a:ext cx="4886058" cy="36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9422043" y="35200"/>
              <a:ext cx="2611348" cy="3683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626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US\Desktop\ANPJ\Lop 7\Unit 5\U5 Pic\WS 143.1.pngWS 143.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7290" y="461645"/>
            <a:ext cx="9957435" cy="5640705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2287270" y="1518285"/>
            <a:ext cx="6390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Lions are as dangerous as tigers.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287270" y="2487295"/>
            <a:ext cx="706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Rabbits are faster than pigs.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2287270" y="3456305"/>
            <a:ext cx="78162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Elephants are bigger than horses.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2287270" y="4410075"/>
            <a:ext cx="7238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Dolphins are more intelligent than starfish.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2287270" y="5379085"/>
            <a:ext cx="706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Dogs are better pets than wolves.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14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16" name="TextBox 27"/>
            <p:cNvSpPr txBox="1"/>
            <p:nvPr/>
          </p:nvSpPr>
          <p:spPr>
            <a:xfrm>
              <a:off x="3713018" y="20204"/>
              <a:ext cx="48860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7" name="TextBox 28"/>
            <p:cNvSpPr txBox="1"/>
            <p:nvPr/>
          </p:nvSpPr>
          <p:spPr>
            <a:xfrm>
              <a:off x="9436735" y="35516"/>
              <a:ext cx="25965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 WORKSHEET</a:t>
              </a:r>
            </a:p>
          </p:txBody>
        </p:sp>
      </p:grpSp>
      <p:sp>
        <p:nvSpPr>
          <p:cNvPr id="18" name="TextBox 15"/>
          <p:cNvSpPr txBox="1"/>
          <p:nvPr/>
        </p:nvSpPr>
        <p:spPr>
          <a:xfrm>
            <a:off x="5482590" y="878523"/>
            <a:ext cx="6390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B0F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Suggested answers:</a:t>
            </a:r>
            <a:endParaRPr lang="en-US" sz="2800" dirty="0">
              <a:solidFill>
                <a:srgbClr val="00B0F0"/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23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ANPJ\Lop 7\Unit 5\U5 Pic\WS 143.2.pngWS 143.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6298" y="763270"/>
            <a:ext cx="10479405" cy="53308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60235" y="3970655"/>
            <a:ext cx="1314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58660" y="4420870"/>
            <a:ext cx="1320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635" y="5317490"/>
            <a:ext cx="1063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5</a:t>
              </a:r>
            </a:p>
          </p:txBody>
        </p:sp>
        <p:sp>
          <p:nvSpPr>
            <p:cNvPr id="14" name="TextBox 27"/>
            <p:cNvSpPr txBox="1"/>
            <p:nvPr/>
          </p:nvSpPr>
          <p:spPr>
            <a:xfrm>
              <a:off x="3713018" y="20204"/>
              <a:ext cx="48860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ARE CATS BETTER PETS THAN DOGS?</a:t>
              </a:r>
            </a:p>
          </p:txBody>
        </p:sp>
        <p:sp>
          <p:nvSpPr>
            <p:cNvPr id="15" name="TextBox 28"/>
            <p:cNvSpPr txBox="1"/>
            <p:nvPr/>
          </p:nvSpPr>
          <p:spPr>
            <a:xfrm>
              <a:off x="9436735" y="35516"/>
              <a:ext cx="25965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WRITING WORKSHEET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9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</Words>
  <Application>Microsoft Office PowerPoint</Application>
  <PresentationFormat>Widescreen</PresentationFormat>
  <Paragraphs>45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2023-11-17T03:45:24Z</dcterms:created>
  <dcterms:modified xsi:type="dcterms:W3CDTF">2023-11-17T03:49:01Z</dcterms:modified>
</cp:coreProperties>
</file>