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9" r:id="rId3"/>
    <p:sldId id="258" r:id="rId4"/>
    <p:sldId id="273" r:id="rId5"/>
    <p:sldId id="256" r:id="rId6"/>
    <p:sldId id="275" r:id="rId7"/>
    <p:sldId id="312" r:id="rId8"/>
    <p:sldId id="298" r:id="rId9"/>
    <p:sldId id="299" r:id="rId10"/>
    <p:sldId id="313" r:id="rId11"/>
    <p:sldId id="279" r:id="rId12"/>
    <p:sldId id="282" r:id="rId13"/>
    <p:sldId id="285" r:id="rId14"/>
    <p:sldId id="301" r:id="rId15"/>
    <p:sldId id="310" r:id="rId16"/>
    <p:sldId id="302" r:id="rId17"/>
    <p:sldId id="304" r:id="rId18"/>
    <p:sldId id="303" r:id="rId19"/>
    <p:sldId id="305" r:id="rId20"/>
    <p:sldId id="306" r:id="rId21"/>
    <p:sldId id="307" r:id="rId22"/>
    <p:sldId id="314" r:id="rId23"/>
    <p:sldId id="286" r:id="rId24"/>
    <p:sldId id="287" r:id="rId25"/>
    <p:sldId id="309" r:id="rId26"/>
    <p:sldId id="315" r:id="rId27"/>
    <p:sldId id="316" r:id="rId28"/>
    <p:sldId id="270"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622" autoAdjust="0"/>
  </p:normalViewPr>
  <p:slideViewPr>
    <p:cSldViewPr>
      <p:cViewPr varScale="1">
        <p:scale>
          <a:sx n="47" d="100"/>
          <a:sy n="47" d="100"/>
        </p:scale>
        <p:origin x="14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E837-A241-47B7-9ACE-38A2F9261CA0}" type="datetimeFigureOut">
              <a:rPr lang="en-US" smtClean="0"/>
              <a:pPr/>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D9A19-2D5C-4F52-BCFB-5F5C8DBE75AF}" type="slidenum">
              <a:rPr lang="en-US" smtClean="0"/>
              <a:pPr/>
              <a:t>‹#›</a:t>
            </a:fld>
            <a:endParaRPr lang="en-US"/>
          </a:p>
        </p:txBody>
      </p:sp>
    </p:spTree>
    <p:extLst>
      <p:ext uri="{BB962C8B-B14F-4D97-AF65-F5344CB8AC3E}">
        <p14:creationId xmlns:p14="http://schemas.microsoft.com/office/powerpoint/2010/main" val="210064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0521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19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433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326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63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20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108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4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801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6726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760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282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9.sv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Video%20h&#432;&#7899;ng%20d&#7851;n%20v&#7869;%20tranh%20ch&#226;n%20dung%20bi&#7875;u%20hi&#7879;n.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V&#7869;%20Ch&#226;n%20dung%20Bi&#7875;u%20c&#7843;m.mp4"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5.sv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40.sv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6.png"/><Relationship Id="rId2"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5.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2.sv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3.svg"/><Relationship Id="rId7" Type="http://schemas.openxmlformats.org/officeDocument/2006/relationships/image" Target="../media/image54.svg"/><Relationship Id="rId2"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30.svg"/><Relationship Id="rId4" Type="http://schemas.openxmlformats.org/officeDocument/2006/relationships/image" Target="../media/image54.sv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2.svg"/><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0.svg"/><Relationship Id="rId4" Type="http://schemas.openxmlformats.org/officeDocument/2006/relationships/image" Target="../media/image16.sv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742932">
            <a:off x="15397840" y="46215"/>
            <a:ext cx="2460141" cy="528545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1456681"/>
          </a:xfrm>
          <a:prstGeom prst="rect">
            <a:avLst/>
          </a:prstGeom>
        </p:spPr>
        <p:txBody>
          <a:bodyPr wrap="square" lIns="0" tIns="0" rIns="0" bIns="0" rtlCol="0" anchor="t">
            <a:spAutoFit/>
          </a:bodyPr>
          <a:lstStyle/>
          <a:p>
            <a:pPr algn="ctr">
              <a:lnSpc>
                <a:spcPct val="150000"/>
              </a:lnSpc>
            </a:pPr>
            <a:r>
              <a:rPr lang="en-US" sz="7200" b="1" dirty="0" smtClean="0">
                <a:solidFill>
                  <a:srgbClr val="EF2D5E"/>
                </a:solidFill>
                <a:latin typeface="Arial" panose="020B0604020202020204" pitchFamily="34" charset="0"/>
                <a:cs typeface="Arial" panose="020B0604020202020204" pitchFamily="34" charset="0"/>
              </a:rPr>
              <a:t>KHỞI ĐỘNG</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23033">
            <a:off x="2007769" y="219396"/>
            <a:ext cx="1446393" cy="3107485"/>
          </a:xfrm>
          <a:prstGeom prst="rect">
            <a:avLst/>
          </a:prstGeom>
        </p:spPr>
      </p:pic>
      <p:pic>
        <p:nvPicPr>
          <p:cNvPr id="22"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486399" y="1019175"/>
            <a:ext cx="7315200" cy="1892808"/>
          </a:xfrm>
          <a:prstGeom prst="rect">
            <a:avLst/>
          </a:prstGeom>
        </p:spPr>
      </p:pic>
    </p:spTree>
  </p:cSld>
  <p:clrMapOvr>
    <a:masterClrMapping/>
  </p:clrMapOvr>
  <p:transition spd="slow">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p:cNvPicPr>
            <a:picLocks noChangeAspect="1"/>
          </p:cNvPicPr>
          <p:nvPr/>
        </p:nvPicPr>
        <p:blipFill>
          <a:blip r:embed="rId2" cstate="print"/>
          <a:srcRect/>
          <a:stretch>
            <a:fillRect/>
          </a:stretch>
        </p:blipFill>
        <p:spPr>
          <a:xfrm>
            <a:off x="96981" y="2101936"/>
            <a:ext cx="2417619" cy="8185064"/>
          </a:xfrm>
          <a:prstGeom prst="rect">
            <a:avLst/>
          </a:prstGeom>
        </p:spPr>
      </p:pic>
      <p:sp>
        <p:nvSpPr>
          <p:cNvPr id="17" name="Rounded Rectangular Callout 16"/>
          <p:cNvSpPr/>
          <p:nvPr/>
        </p:nvSpPr>
        <p:spPr>
          <a:xfrm>
            <a:off x="2514601" y="1333499"/>
            <a:ext cx="14805102" cy="8153401"/>
          </a:xfrm>
          <a:prstGeom prst="wedgeRoundRectCallout">
            <a:avLst>
              <a:gd name="adj1" fmla="val -53982"/>
              <a:gd name="adj2" fmla="val 44922"/>
              <a:gd name="adj3" fmla="val 16667"/>
            </a:avLst>
          </a:prstGeom>
          <a:solidFill>
            <a:srgbClr val="FAF0F0"/>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Tranh chân dung là một thể loại nhận được sự quan tâm sáng tác của các hoạ sĩ thuộc nhiều trường phái nghệ thuật khác nhau. Vì vậy các hình thức thể hiện tranh chân dung cũng rất đa dạng và mang dấu ấn phong cách của mỗi trường phái: Nếu trường phái Hiện thực chú trọng diễn tả chân thực hình ảnh quan sát được từ thực tiễn, trường phái Ấn tượng thường tập trung thể hiện cảm xúc bằng màu sắc, ít quan tâm đến nét vẽ hình, thì trường phái Biểu hiện lại được thể hiện phóng khoáng, phong phú hơn bởi các hoạ sĩ đề cao khả năng biểu đạt của đường nét, màu sắc và chú trọng diễn tả cái cốt lõi bên trong giàu tính cảm xúc hoặc tâm trạng của nhân vật, không quan tâm nhiều đến vẻ bề ngoài của nhân vật</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893476" y="1473434"/>
            <a:ext cx="15265718"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Arial" panose="020B0604020202020204" pitchFamily="34" charset="0"/>
                <a:ea typeface="Calibri" panose="020F0502020204030204" pitchFamily="34" charset="0"/>
                <a:cs typeface="Arial" panose="020B0604020202020204" pitchFamily="34" charset="0"/>
              </a:rPr>
              <a:t>Q</a:t>
            </a:r>
            <a:r>
              <a:rPr lang="fr-FR" sz="4500" b="1" dirty="0" err="1">
                <a:latin typeface="Arial" panose="020B0604020202020204" pitchFamily="34" charset="0"/>
                <a:ea typeface="Calibri" panose="020F0502020204030204" pitchFamily="34" charset="0"/>
                <a:cs typeface="Arial" panose="020B0604020202020204" pitchFamily="34" charset="0"/>
              </a:rPr>
              <a:t>uan</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sát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Hình</a:t>
            </a:r>
            <a:r>
              <a:rPr lang="fr-FR" sz="4500" b="1" dirty="0">
                <a:latin typeface="Arial" panose="020B0604020202020204" pitchFamily="34" charset="0"/>
                <a:ea typeface="Calibri" panose="020F0502020204030204" pitchFamily="34" charset="0"/>
                <a:cs typeface="Arial" panose="020B0604020202020204" pitchFamily="34" charset="0"/>
              </a:rPr>
              <a:t> 1, 2, 3</a:t>
            </a:r>
            <a:r>
              <a:rPr lang="vi-VN" sz="4500" b="1" dirty="0">
                <a:latin typeface="Arial" panose="020B0604020202020204" pitchFamily="34" charset="0"/>
                <a:ea typeface="Calibri" panose="020F0502020204030204" pitchFamily="34" charset="0"/>
                <a:cs typeface="Arial" panose="020B0604020202020204" pitchFamily="34" charset="0"/>
              </a:rPr>
              <a:t>, </a:t>
            </a:r>
            <a:r>
              <a:rPr lang="en-US" sz="4500" b="1" dirty="0">
                <a:latin typeface="Arial" panose="020B0604020202020204" pitchFamily="34" charset="0"/>
                <a:ea typeface="Calibri" panose="020F0502020204030204" pitchFamily="34" charset="0"/>
                <a:cs typeface="Arial" panose="020B0604020202020204" pitchFamily="34" charset="0"/>
              </a:rPr>
              <a:t>4</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SGK tr15.</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và</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trả</a:t>
            </a:r>
            <a:r>
              <a:rPr lang="fr-FR" sz="4500" b="1" dirty="0">
                <a:latin typeface="Arial" panose="020B0604020202020204" pitchFamily="34" charset="0"/>
                <a:ea typeface="Calibri" panose="020F0502020204030204" pitchFamily="34" charset="0"/>
                <a:cs typeface="Arial" panose="020B0604020202020204" pitchFamily="34" charset="0"/>
              </a:rPr>
              <a:t> l</a:t>
            </a:r>
            <a:r>
              <a:rPr lang="vi-VN" sz="4500" b="1" dirty="0">
                <a:latin typeface="Arial" panose="020B0604020202020204" pitchFamily="34" charset="0"/>
                <a:ea typeface="Calibri" panose="020F0502020204030204" pitchFamily="34" charset="0"/>
                <a:cs typeface="Arial" panose="020B0604020202020204" pitchFamily="34" charset="0"/>
              </a:rPr>
              <a:t>ờ</a:t>
            </a:r>
            <a:r>
              <a:rPr lang="fr-FR" sz="4500" b="1" dirty="0">
                <a:latin typeface="Arial" panose="020B0604020202020204" pitchFamily="34" charset="0"/>
                <a:ea typeface="Calibri" panose="020F0502020204030204" pitchFamily="34" charset="0"/>
                <a:cs typeface="Arial" panose="020B0604020202020204" pitchFamily="34" charset="0"/>
              </a:rPr>
              <a:t>i </a:t>
            </a:r>
            <a:r>
              <a:rPr lang="fr-FR" sz="4500" b="1" dirty="0" err="1">
                <a:latin typeface="Arial" panose="020B0604020202020204" pitchFamily="34" charset="0"/>
                <a:ea typeface="Calibri" panose="020F0502020204030204" pitchFamily="34" charset="0"/>
                <a:cs typeface="Arial" panose="020B0604020202020204" pitchFamily="34" charset="0"/>
              </a:rPr>
              <a:t>câu</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hỏi</a:t>
            </a:r>
            <a:r>
              <a:rPr lang="fr-FR" sz="4500" b="1" dirty="0">
                <a:latin typeface="Arial" panose="020B0604020202020204" pitchFamily="34" charset="0"/>
                <a:ea typeface="Calibri" panose="020F0502020204030204" pitchFamily="34" charset="0"/>
                <a:cs typeface="Arial" panose="020B0604020202020204" pitchFamily="34" charset="0"/>
              </a:rPr>
              <a:t>:</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14678" y="7962900"/>
            <a:ext cx="17336282" cy="2031325"/>
          </a:xfrm>
          <a:prstGeom prst="rect">
            <a:avLst/>
          </a:prstGeom>
        </p:spPr>
        <p:txBody>
          <a:bodyPr wrap="square">
            <a:spAutoFit/>
          </a:bodyPr>
          <a:lstStyle/>
          <a:p>
            <a:pPr>
              <a:lnSpc>
                <a:spcPct val="150000"/>
              </a:lnSpc>
            </a:pPr>
            <a:r>
              <a:rPr lang="vi-VN" sz="4200" i="1" dirty="0"/>
              <a:t>Vẽ tranh chân dung được thực hiện với các bước như thế nào? </a:t>
            </a:r>
          </a:p>
          <a:p>
            <a:pPr>
              <a:lnSpc>
                <a:spcPct val="150000"/>
              </a:lnSpc>
            </a:pPr>
            <a:endParaRPr lang="vi-VN" sz="4200" i="1" dirty="0"/>
          </a:p>
        </p:txBody>
      </p:sp>
      <p:pic>
        <p:nvPicPr>
          <p:cNvPr id="3" name="Picture 2">
            <a:extLst>
              <a:ext uri="{FF2B5EF4-FFF2-40B4-BE49-F238E27FC236}">
                <a16:creationId xmlns:a16="http://schemas.microsoft.com/office/drawing/2014/main" id="{26DE5EF6-8864-6F58-60A4-378387AA80B9}"/>
              </a:ext>
            </a:extLst>
          </p:cNvPr>
          <p:cNvPicPr>
            <a:picLocks noChangeAspect="1"/>
          </p:cNvPicPr>
          <p:nvPr/>
        </p:nvPicPr>
        <p:blipFill rotWithShape="1">
          <a:blip r:embed="rId2">
            <a:extLst>
              <a:ext uri="{28A0092B-C50C-407E-A947-70E740481C1C}">
                <a14:useLocalDpi xmlns:a14="http://schemas.microsoft.com/office/drawing/2010/main" val="0"/>
              </a:ext>
            </a:extLst>
          </a:blip>
          <a:srcRect l="876" t="2754" r="69663" b="4070"/>
          <a:stretch/>
        </p:blipFill>
        <p:spPr>
          <a:xfrm>
            <a:off x="1150749" y="2437727"/>
            <a:ext cx="3116451" cy="5467558"/>
          </a:xfrm>
          <a:prstGeom prst="rect">
            <a:avLst/>
          </a:prstGeom>
        </p:spPr>
      </p:pic>
      <p:pic>
        <p:nvPicPr>
          <p:cNvPr id="5" name="Picture 4">
            <a:extLst>
              <a:ext uri="{FF2B5EF4-FFF2-40B4-BE49-F238E27FC236}">
                <a16:creationId xmlns:a16="http://schemas.microsoft.com/office/drawing/2014/main" id="{D7ED109C-02C1-26B5-E404-01B6F1A45D2C}"/>
              </a:ext>
            </a:extLst>
          </p:cNvPr>
          <p:cNvPicPr>
            <a:picLocks noChangeAspect="1"/>
          </p:cNvPicPr>
          <p:nvPr/>
        </p:nvPicPr>
        <p:blipFill rotWithShape="1">
          <a:blip r:embed="rId2">
            <a:extLst>
              <a:ext uri="{28A0092B-C50C-407E-A947-70E740481C1C}">
                <a14:useLocalDpi xmlns:a14="http://schemas.microsoft.com/office/drawing/2010/main" val="0"/>
              </a:ext>
            </a:extLst>
          </a:blip>
          <a:srcRect l="34831" t="2754" r="33708" b="4070"/>
          <a:stretch/>
        </p:blipFill>
        <p:spPr>
          <a:xfrm>
            <a:off x="4994731" y="2398101"/>
            <a:ext cx="3387269" cy="5564799"/>
          </a:xfrm>
          <a:prstGeom prst="rect">
            <a:avLst/>
          </a:prstGeom>
        </p:spPr>
      </p:pic>
      <p:pic>
        <p:nvPicPr>
          <p:cNvPr id="6" name="Picture 5">
            <a:extLst>
              <a:ext uri="{FF2B5EF4-FFF2-40B4-BE49-F238E27FC236}">
                <a16:creationId xmlns:a16="http://schemas.microsoft.com/office/drawing/2014/main" id="{0BCDA0AD-415A-E928-7303-FA2340DA87B8}"/>
              </a:ext>
            </a:extLst>
          </p:cNvPr>
          <p:cNvPicPr>
            <a:picLocks noChangeAspect="1"/>
          </p:cNvPicPr>
          <p:nvPr/>
        </p:nvPicPr>
        <p:blipFill rotWithShape="1">
          <a:blip r:embed="rId2">
            <a:extLst>
              <a:ext uri="{28A0092B-C50C-407E-A947-70E740481C1C}">
                <a14:useLocalDpi xmlns:a14="http://schemas.microsoft.com/office/drawing/2010/main" val="0"/>
              </a:ext>
            </a:extLst>
          </a:blip>
          <a:srcRect l="70540" t="2754" b="4070"/>
          <a:stretch/>
        </p:blipFill>
        <p:spPr>
          <a:xfrm>
            <a:off x="9143999" y="2477765"/>
            <a:ext cx="3137903" cy="5505194"/>
          </a:xfrm>
          <a:prstGeom prst="rect">
            <a:avLst/>
          </a:prstGeom>
        </p:spPr>
      </p:pic>
      <p:pic>
        <p:nvPicPr>
          <p:cNvPr id="8" name="Picture 7">
            <a:extLst>
              <a:ext uri="{FF2B5EF4-FFF2-40B4-BE49-F238E27FC236}">
                <a16:creationId xmlns:a16="http://schemas.microsoft.com/office/drawing/2014/main" id="{81FB222D-2DAF-7235-F7BB-7D3F9E18BC91}"/>
              </a:ext>
            </a:extLst>
          </p:cNvPr>
          <p:cNvPicPr>
            <a:picLocks noChangeAspect="1"/>
          </p:cNvPicPr>
          <p:nvPr/>
        </p:nvPicPr>
        <p:blipFill>
          <a:blip r:embed="rId3"/>
          <a:stretch>
            <a:fillRect/>
          </a:stretch>
        </p:blipFill>
        <p:spPr>
          <a:xfrm>
            <a:off x="13106401" y="2444381"/>
            <a:ext cx="3899860" cy="5441079"/>
          </a:xfrm>
          <a:prstGeom prst="rect">
            <a:avLst/>
          </a:prstGeom>
        </p:spPr>
      </p:pic>
    </p:spTree>
    <p:extLst>
      <p:ext uri="{BB962C8B-B14F-4D97-AF65-F5344CB8AC3E}">
        <p14:creationId xmlns:p14="http://schemas.microsoft.com/office/powerpoint/2010/main" val="3118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80590" y="2705100"/>
            <a:ext cx="7086600" cy="3048000"/>
          </a:xfrm>
          <a:prstGeom prst="rect">
            <a:avLst/>
          </a:prstGeom>
        </p:spPr>
      </p:pic>
      <p:grpSp>
        <p:nvGrpSpPr>
          <p:cNvPr id="15" name="Group 17"/>
          <p:cNvGrpSpPr/>
          <p:nvPr/>
        </p:nvGrpSpPr>
        <p:grpSpPr>
          <a:xfrm>
            <a:off x="3786131" y="2781104"/>
            <a:ext cx="3505201" cy="830495"/>
            <a:chOff x="0" y="0"/>
            <a:chExt cx="17286710" cy="2304531"/>
          </a:xfrm>
        </p:grpSpPr>
        <p:sp>
          <p:nvSpPr>
            <p:cNvPr id="1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17" name="TextBox 19"/>
          <p:cNvSpPr txBox="1"/>
          <p:nvPr/>
        </p:nvSpPr>
        <p:spPr>
          <a:xfrm>
            <a:off x="3328390" y="2954734"/>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1</a:t>
            </a:r>
            <a:endParaRPr lang="en-US" sz="3800" b="1" u="none" dirty="0">
              <a:solidFill>
                <a:srgbClr val="FF0000"/>
              </a:solidFill>
            </a:endParaRPr>
          </a:p>
        </p:txBody>
      </p:sp>
      <p:sp>
        <p:nvSpPr>
          <p:cNvPr id="18" name="TextBox 20"/>
          <p:cNvSpPr txBox="1"/>
          <p:nvPr/>
        </p:nvSpPr>
        <p:spPr>
          <a:xfrm>
            <a:off x="1880590" y="3655111"/>
            <a:ext cx="70865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latin typeface="Arial" panose="020B0604020202020204" pitchFamily="34" charset="0"/>
                <a:cs typeface="Arial" panose="020B0604020202020204" pitchFamily="34" charset="0"/>
              </a:rPr>
              <a:t>Quan sát và vẽ hình chân dung nhân vật bằng cảm nhận</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19"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448800" y="2228389"/>
            <a:ext cx="7086600" cy="3048000"/>
          </a:xfrm>
          <a:prstGeom prst="rect">
            <a:avLst/>
          </a:prstGeom>
        </p:spPr>
      </p:pic>
      <p:grpSp>
        <p:nvGrpSpPr>
          <p:cNvPr id="20" name="Group 17"/>
          <p:cNvGrpSpPr/>
          <p:nvPr/>
        </p:nvGrpSpPr>
        <p:grpSpPr>
          <a:xfrm>
            <a:off x="11734799" y="2913212"/>
            <a:ext cx="3505201" cy="830495"/>
            <a:chOff x="0" y="0"/>
            <a:chExt cx="17286710" cy="2304531"/>
          </a:xfrm>
        </p:grpSpPr>
        <p:sp>
          <p:nvSpPr>
            <p:cNvPr id="21"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2" name="TextBox 19"/>
          <p:cNvSpPr txBox="1"/>
          <p:nvPr/>
        </p:nvSpPr>
        <p:spPr>
          <a:xfrm>
            <a:off x="11253190" y="2953028"/>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2</a:t>
            </a:r>
            <a:endParaRPr lang="en-US" sz="3800" b="1" u="none" dirty="0">
              <a:solidFill>
                <a:srgbClr val="FF0000"/>
              </a:solidFill>
            </a:endParaRPr>
          </a:p>
        </p:txBody>
      </p:sp>
      <p:sp>
        <p:nvSpPr>
          <p:cNvPr id="23" name="TextBox 20"/>
          <p:cNvSpPr txBox="1"/>
          <p:nvPr/>
        </p:nvSpPr>
        <p:spPr>
          <a:xfrm>
            <a:off x="9829800" y="3653405"/>
            <a:ext cx="71627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thêm nét thể hiện đặc điểm và biểu cảm của chân dung</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2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50848" y="6219594"/>
            <a:ext cx="7086600" cy="3048000"/>
          </a:xfrm>
          <a:prstGeom prst="rect">
            <a:avLst/>
          </a:prstGeom>
        </p:spPr>
      </p:pic>
      <p:grpSp>
        <p:nvGrpSpPr>
          <p:cNvPr id="25" name="Group 17"/>
          <p:cNvGrpSpPr/>
          <p:nvPr/>
        </p:nvGrpSpPr>
        <p:grpSpPr>
          <a:xfrm>
            <a:off x="3820250" y="6386775"/>
            <a:ext cx="3505201" cy="830495"/>
            <a:chOff x="0" y="0"/>
            <a:chExt cx="17286710" cy="2304531"/>
          </a:xfrm>
        </p:grpSpPr>
        <p:sp>
          <p:nvSpPr>
            <p:cNvPr id="2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7" name="TextBox 19"/>
          <p:cNvSpPr txBox="1"/>
          <p:nvPr/>
        </p:nvSpPr>
        <p:spPr>
          <a:xfrm>
            <a:off x="3362509" y="6560405"/>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3</a:t>
            </a:r>
            <a:endParaRPr lang="en-US" sz="3800" b="1" u="none" dirty="0">
              <a:solidFill>
                <a:srgbClr val="FF0000"/>
              </a:solidFill>
            </a:endParaRPr>
          </a:p>
        </p:txBody>
      </p:sp>
      <p:sp>
        <p:nvSpPr>
          <p:cNvPr id="28" name="TextBox 20"/>
          <p:cNvSpPr txBox="1"/>
          <p:nvPr/>
        </p:nvSpPr>
        <p:spPr>
          <a:xfrm>
            <a:off x="1880590" y="7260782"/>
            <a:ext cx="726341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màu khái quái phù hợp với trạng thái biểu cảm của hình chân dung. </a:t>
            </a:r>
            <a:endParaRPr lang="en-US" sz="3600" b="1" u="none" dirty="0">
              <a:solidFill>
                <a:srgbClr val="414C64"/>
              </a:solidFill>
              <a:latin typeface="Arial" panose="020B0604020202020204" pitchFamily="34" charset="0"/>
              <a:cs typeface="Arial" panose="020B0604020202020204" pitchFamily="34" charset="0"/>
            </a:endParaRPr>
          </a:p>
        </p:txBody>
      </p:sp>
      <p:sp>
        <p:nvSpPr>
          <p:cNvPr id="3" name="Rectangle 2"/>
          <p:cNvSpPr/>
          <p:nvPr/>
        </p:nvSpPr>
        <p:spPr>
          <a:xfrm>
            <a:off x="1600200" y="1489725"/>
            <a:ext cx="8959504" cy="738664"/>
          </a:xfrm>
          <a:prstGeom prst="rect">
            <a:avLst/>
          </a:prstGeom>
        </p:spPr>
        <p:txBody>
          <a:bodyPr wrap="none">
            <a:spAutoFit/>
          </a:bodyPr>
          <a:lstStyle/>
          <a:p>
            <a:pPr marL="571500" indent="-571500">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 bước để vẽ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tranh chân dung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30"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0704" y="1123078"/>
            <a:ext cx="2370904" cy="2532033"/>
          </a:xfrm>
          <a:prstGeom prst="rect">
            <a:avLst/>
          </a:prstGeom>
        </p:spPr>
      </p:pic>
      <p:pic>
        <p:nvPicPr>
          <p:cNvPr id="31"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546851" y="6385239"/>
            <a:ext cx="7086600" cy="3048000"/>
          </a:xfrm>
          <a:prstGeom prst="rect">
            <a:avLst/>
          </a:prstGeom>
        </p:spPr>
      </p:pic>
      <p:sp>
        <p:nvSpPr>
          <p:cNvPr id="32" name="TextBox 20"/>
          <p:cNvSpPr txBox="1"/>
          <p:nvPr/>
        </p:nvSpPr>
        <p:spPr>
          <a:xfrm>
            <a:off x="9525000" y="7271620"/>
            <a:ext cx="807720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Điều chỉnh nét màu, màu thể hiện rõ biểu cảm của chân dung và vẽ nền, hoàn thiện bức tranh.</a:t>
            </a:r>
            <a:endParaRPr lang="en-US" sz="4000" b="1" u="none" dirty="0">
              <a:solidFill>
                <a:srgbClr val="414C64"/>
              </a:solidFill>
              <a:latin typeface="Arial" panose="020B0604020202020204" pitchFamily="34" charset="0"/>
              <a:cs typeface="Arial" panose="020B0604020202020204" pitchFamily="34" charset="0"/>
            </a:endParaRPr>
          </a:p>
        </p:txBody>
      </p:sp>
      <p:sp>
        <p:nvSpPr>
          <p:cNvPr id="36" name="Freeform 18"/>
          <p:cNvSpPr/>
          <p:nvPr/>
        </p:nvSpPr>
        <p:spPr>
          <a:xfrm>
            <a:off x="12039598" y="6560405"/>
            <a:ext cx="3101903" cy="854396"/>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sp>
        <p:nvSpPr>
          <p:cNvPr id="37" name="TextBox 19"/>
          <p:cNvSpPr txBox="1"/>
          <p:nvPr/>
        </p:nvSpPr>
        <p:spPr>
          <a:xfrm>
            <a:off x="12208789" y="6843496"/>
            <a:ext cx="2763522" cy="538609"/>
          </a:xfrm>
          <a:prstGeom prst="rect">
            <a:avLst/>
          </a:prstGeom>
        </p:spPr>
        <p:txBody>
          <a:bodyPr wrap="square" lIns="0" tIns="0" rIns="0" bIns="0" rtlCol="0" anchor="t">
            <a:spAutoFit/>
          </a:bodyPr>
          <a:lstStyle/>
          <a:p>
            <a:pPr marL="0" lvl="0" indent="0" algn="ctr">
              <a:lnSpc>
                <a:spcPts val="4160"/>
              </a:lnSpc>
              <a:spcBef>
                <a:spcPct val="0"/>
              </a:spcBef>
            </a:pPr>
            <a:r>
              <a:rPr lang="vi-VN" sz="3800" b="1" dirty="0">
                <a:solidFill>
                  <a:srgbClr val="FF0000"/>
                </a:solidFill>
              </a:rPr>
              <a:t>Bước </a:t>
            </a:r>
            <a:r>
              <a:rPr lang="en-US" sz="3800" b="1" dirty="0">
                <a:solidFill>
                  <a:srgbClr val="FF0000"/>
                </a:solidFill>
              </a:rPr>
              <a:t>4</a:t>
            </a:r>
            <a:endParaRPr lang="en-US" sz="3800" b="1" u="none" dirty="0">
              <a:solidFill>
                <a:srgbClr val="FF0000"/>
              </a:solidFill>
            </a:endParaRPr>
          </a:p>
        </p:txBody>
      </p:sp>
      <p:pic>
        <p:nvPicPr>
          <p:cNvPr id="4" name="Picture 3">
            <a:hlinkClick r:id="rId4" action="ppaction://hlinkfile"/>
          </p:cNvPr>
          <p:cNvPicPr>
            <a:picLocks noChangeAspect="1"/>
          </p:cNvPicPr>
          <p:nvPr/>
        </p:nvPicPr>
        <p:blipFill>
          <a:blip r:embed="rId5"/>
          <a:stretch>
            <a:fillRect/>
          </a:stretch>
        </p:blipFill>
        <p:spPr>
          <a:xfrm>
            <a:off x="17092574" y="9060658"/>
            <a:ext cx="1097375" cy="1097375"/>
          </a:xfrm>
          <a:prstGeom prst="rect">
            <a:avLst/>
          </a:prstGeom>
        </p:spPr>
      </p:pic>
      <p:sp>
        <p:nvSpPr>
          <p:cNvPr id="29" name="Rectangle 28"/>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21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5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5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5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500"/>
                                        <p:tgtEl>
                                          <p:spTgt spid="2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5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500"/>
                                        <p:tgtEl>
                                          <p:spTgt spid="3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500"/>
                                        <p:tgtEl>
                                          <p:spTgt spid="32"/>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circle(in)">
                                      <p:cBhvr>
                                        <p:cTn id="60" dur="500"/>
                                        <p:tgtEl>
                                          <p:spTgt spid="37"/>
                                        </p:tgtEl>
                                      </p:cBhvr>
                                    </p:animEffec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7" grpId="0"/>
      <p:bldP spid="28" grpId="0"/>
      <p:bldP spid="3" grpId="0"/>
      <p:bldP spid="32"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32292" y="1473434"/>
            <a:ext cx="17388093"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1, 2, 3, 4  SGK tr 16.</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Sản phẩm của học sinh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2419380"/>
          </a:xfrm>
          <a:prstGeom prst="rect">
            <a:avLst/>
          </a:prstGeom>
        </p:spPr>
        <p:txBody>
          <a:bodyPr wrap="square">
            <a:spAutoFit/>
          </a:bodyPr>
          <a:lstStyle/>
          <a:p>
            <a:pPr>
              <a:lnSpc>
                <a:spcPct val="150000"/>
              </a:lnSpc>
            </a:pPr>
            <a:r>
              <a:rPr lang="vi-VN" sz="3200" i="1" dirty="0"/>
              <a:t>Quan sát chân dung để ghi nhớ đặc điểm của nhân vật và thực hiện bài vẽ theo các bước hướng dẫn. </a:t>
            </a:r>
          </a:p>
          <a:p>
            <a:pPr>
              <a:lnSpc>
                <a:spcPct val="150000"/>
              </a:lnSpc>
            </a:pPr>
            <a:endParaRPr lang="vi-VN" sz="4200" i="1" dirty="0"/>
          </a:p>
        </p:txBody>
      </p:sp>
      <p:pic>
        <p:nvPicPr>
          <p:cNvPr id="8" name="Picture 7">
            <a:extLst>
              <a:ext uri="{FF2B5EF4-FFF2-40B4-BE49-F238E27FC236}">
                <a16:creationId xmlns:a16="http://schemas.microsoft.com/office/drawing/2014/main" id="{53259317-1BB7-47C7-C0CE-62EE75882E18}"/>
              </a:ext>
            </a:extLst>
          </p:cNvPr>
          <p:cNvPicPr>
            <a:picLocks noChangeAspect="1"/>
          </p:cNvPicPr>
          <p:nvPr/>
        </p:nvPicPr>
        <p:blipFill rotWithShape="1">
          <a:blip r:embed="rId2"/>
          <a:srcRect l="7037" r="8518"/>
          <a:stretch/>
        </p:blipFill>
        <p:spPr>
          <a:xfrm>
            <a:off x="762000" y="2853575"/>
            <a:ext cx="8604184" cy="5047411"/>
          </a:xfrm>
          <a:prstGeom prst="rect">
            <a:avLst/>
          </a:prstGeom>
        </p:spPr>
      </p:pic>
      <p:pic>
        <p:nvPicPr>
          <p:cNvPr id="12" name="Picture 11">
            <a:extLst>
              <a:ext uri="{FF2B5EF4-FFF2-40B4-BE49-F238E27FC236}">
                <a16:creationId xmlns:a16="http://schemas.microsoft.com/office/drawing/2014/main" id="{49374C38-26F8-8164-1C08-93CE551012AC}"/>
              </a:ext>
            </a:extLst>
          </p:cNvPr>
          <p:cNvPicPr>
            <a:picLocks noChangeAspect="1"/>
          </p:cNvPicPr>
          <p:nvPr/>
        </p:nvPicPr>
        <p:blipFill rotWithShape="1">
          <a:blip r:embed="rId3"/>
          <a:srcRect l="8518" r="7037"/>
          <a:stretch/>
        </p:blipFill>
        <p:spPr>
          <a:xfrm>
            <a:off x="9575671" y="2853575"/>
            <a:ext cx="7950329" cy="5047412"/>
          </a:xfrm>
          <a:prstGeom prst="rect">
            <a:avLst/>
          </a:prstGeom>
        </p:spPr>
      </p:pic>
    </p:spTree>
    <p:extLst>
      <p:ext uri="{BB962C8B-B14F-4D97-AF65-F5344CB8AC3E}">
        <p14:creationId xmlns:p14="http://schemas.microsoft.com/office/powerpoint/2010/main" val="4777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CER\Desktop\z4262095836512_98602c12f9c47da4179d7393a4364f83.jpg">
            <a:hlinkClick r:id="rId2" action="ppaction://hlinkfile"/>
          </p:cNvPr>
          <p:cNvPicPr>
            <a:picLocks noChangeAspect="1" noChangeArrowheads="1"/>
          </p:cNvPicPr>
          <p:nvPr/>
        </p:nvPicPr>
        <p:blipFill>
          <a:blip r:embed="rId3"/>
          <a:srcRect/>
          <a:stretch>
            <a:fillRect/>
          </a:stretch>
        </p:blipFill>
        <p:spPr bwMode="auto">
          <a:xfrm>
            <a:off x="1524000" y="1409700"/>
            <a:ext cx="6553200" cy="8001000"/>
          </a:xfrm>
          <a:prstGeom prst="rect">
            <a:avLst/>
          </a:prstGeom>
          <a:noFill/>
        </p:spPr>
      </p:pic>
      <p:pic>
        <p:nvPicPr>
          <p:cNvPr id="1028" name="Picture 4"/>
          <p:cNvPicPr>
            <a:picLocks noChangeAspect="1" noChangeArrowheads="1"/>
          </p:cNvPicPr>
          <p:nvPr/>
        </p:nvPicPr>
        <p:blipFill>
          <a:blip r:embed="rId4"/>
          <a:srcRect l="7223" r="14529"/>
          <a:stretch>
            <a:fillRect/>
          </a:stretch>
        </p:blipFill>
        <p:spPr bwMode="auto">
          <a:xfrm>
            <a:off x="8991600" y="1409700"/>
            <a:ext cx="6705600" cy="8001000"/>
          </a:xfrm>
          <a:prstGeom prst="rect">
            <a:avLst/>
          </a:prstGeom>
          <a:noFill/>
          <a:ln w="9525">
            <a:noFill/>
            <a:miter lim="800000"/>
            <a:headEnd/>
            <a:tailEnd/>
          </a:ln>
          <a:effectLst/>
        </p:spPr>
      </p:pic>
      <p:sp>
        <p:nvSpPr>
          <p:cNvPr id="4" name="Rectangle 3"/>
          <p:cNvSpPr/>
          <p:nvPr/>
        </p:nvSpPr>
        <p:spPr>
          <a:xfrm>
            <a:off x="5638800" y="647700"/>
            <a:ext cx="7848600" cy="381000"/>
          </a:xfrm>
          <a:prstGeom prst="rect">
            <a:avLst/>
          </a:prstGeom>
        </p:spPr>
        <p:txBody>
          <a:bodyPr wrap="square">
            <a:spAutoFit/>
          </a:bodyPr>
          <a:lstStyle/>
          <a:p>
            <a:r>
              <a:rPr lang="nl-NL"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p>
        </p:txBody>
      </p:sp>
      <p:sp>
        <p:nvSpPr>
          <p:cNvPr id="5" name="Rectangle 4"/>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33500"/>
            <a:ext cx="17252648" cy="7649401"/>
          </a:xfrm>
          <a:prstGeom prst="rect">
            <a:avLst/>
          </a:prstGeom>
        </p:spPr>
        <p:txBody>
          <a:bodyPr wrap="square">
            <a:spAutoFit/>
          </a:bodyPr>
          <a:lstStyle/>
          <a:p>
            <a:pPr>
              <a:lnSpc>
                <a:spcPct val="150000"/>
              </a:lnSpc>
            </a:pPr>
            <a:endParaRPr lang="en-US" sz="3600" b="1" dirty="0">
              <a:latin typeface="Arial" pitchFamily="34" charset="0"/>
              <a:cs typeface="Arial" pitchFamily="34" charset="0"/>
            </a:endParaRP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Hs </a:t>
            </a:r>
            <a:r>
              <a:rPr lang="vi-VN" sz="3600" b="1" dirty="0">
                <a:latin typeface="Arial" pitchFamily="34" charset="0"/>
                <a:cs typeface="Arial" pitchFamily="34" charset="0"/>
              </a:rPr>
              <a:t>phân tích </a:t>
            </a:r>
            <a:r>
              <a:rPr lang="en-US" sz="3600" b="1" dirty="0" err="1">
                <a:latin typeface="Arial" pitchFamily="34" charset="0"/>
                <a:cs typeface="Arial" pitchFamily="34" charset="0"/>
              </a:rPr>
              <a:t>và</a:t>
            </a:r>
            <a:r>
              <a:rPr lang="en-US" sz="3600" b="1" dirty="0">
                <a:latin typeface="Arial" pitchFamily="34" charset="0"/>
                <a:cs typeface="Arial" pitchFamily="34" charset="0"/>
              </a:rPr>
              <a:t> </a:t>
            </a:r>
            <a:r>
              <a:rPr lang="en-US" sz="3600" b="1" dirty="0" err="1">
                <a:latin typeface="Arial" pitchFamily="34" charset="0"/>
                <a:cs typeface="Arial" pitchFamily="34" charset="0"/>
              </a:rPr>
              <a:t>nêu</a:t>
            </a:r>
            <a:r>
              <a:rPr lang="en-US" sz="3600" b="1" dirty="0">
                <a:latin typeface="Arial" pitchFamily="34" charset="0"/>
                <a:cs typeface="Arial" pitchFamily="34" charset="0"/>
              </a:rPr>
              <a:t> </a:t>
            </a:r>
            <a:r>
              <a:rPr lang="en-US" sz="3600" b="1" dirty="0" err="1">
                <a:latin typeface="Arial" pitchFamily="34" charset="0"/>
                <a:cs typeface="Arial" pitchFamily="34" charset="0"/>
              </a:rPr>
              <a:t>cảm</a:t>
            </a:r>
            <a:r>
              <a:rPr lang="en-US" sz="3600" b="1" dirty="0">
                <a:latin typeface="Arial" pitchFamily="34" charset="0"/>
                <a:cs typeface="Arial" pitchFamily="34" charset="0"/>
              </a:rPr>
              <a:t> </a:t>
            </a:r>
            <a:r>
              <a:rPr lang="en-US" sz="3600" b="1" dirty="0" err="1">
                <a:latin typeface="Arial" pitchFamily="34" charset="0"/>
                <a:cs typeface="Arial" pitchFamily="34" charset="0"/>
              </a:rPr>
              <a:t>nhận</a:t>
            </a:r>
            <a:r>
              <a:rPr lang="en-US" sz="3600" b="1" dirty="0">
                <a:latin typeface="Arial" pitchFamily="34" charset="0"/>
                <a:cs typeface="Arial" pitchFamily="34" charset="0"/>
              </a:rPr>
              <a:t> </a:t>
            </a:r>
            <a:r>
              <a:rPr lang="en-US" sz="3600" b="1" dirty="0" err="1">
                <a:latin typeface="Arial" pitchFamily="34" charset="0"/>
                <a:cs typeface="Arial" pitchFamily="34" charset="0"/>
              </a:rPr>
              <a:t>về</a:t>
            </a:r>
            <a:r>
              <a:rPr lang="en-US" sz="3600" b="1" dirty="0">
                <a:latin typeface="Arial" pitchFamily="34" charset="0"/>
                <a:cs typeface="Arial" pitchFamily="34" charset="0"/>
              </a:rPr>
              <a:t> </a:t>
            </a:r>
            <a:r>
              <a:rPr lang="en-US" sz="3600" b="1" dirty="0" err="1">
                <a:latin typeface="Arial" pitchFamily="34" charset="0"/>
                <a:cs typeface="Arial" pitchFamily="34" charset="0"/>
              </a:rPr>
              <a:t>một</a:t>
            </a:r>
            <a:r>
              <a:rPr lang="en-US" sz="3600" b="1" dirty="0">
                <a:latin typeface="Arial" pitchFamily="34" charset="0"/>
                <a:cs typeface="Arial" pitchFamily="34" charset="0"/>
              </a:rPr>
              <a:t> </a:t>
            </a:r>
            <a:r>
              <a:rPr lang="en-US" sz="3600" b="1" dirty="0" err="1">
                <a:latin typeface="Arial" pitchFamily="34" charset="0"/>
                <a:cs typeface="Arial" pitchFamily="34" charset="0"/>
              </a:rPr>
              <a:t>số</a:t>
            </a:r>
            <a:r>
              <a:rPr lang="en-US" sz="3600" b="1" dirty="0">
                <a:latin typeface="Arial" pitchFamily="34" charset="0"/>
                <a:cs typeface="Arial" pitchFamily="34" charset="0"/>
              </a:rPr>
              <a:t> </a:t>
            </a:r>
            <a:r>
              <a:rPr lang="en-US" sz="3600" b="1" dirty="0" err="1">
                <a:latin typeface="Arial" pitchFamily="34" charset="0"/>
                <a:cs typeface="Arial" pitchFamily="34" charset="0"/>
              </a:rPr>
              <a:t>tranh</a:t>
            </a:r>
            <a:r>
              <a:rPr lang="en-US" sz="3600" b="1" dirty="0">
                <a:latin typeface="Arial" pitchFamily="34" charset="0"/>
                <a:cs typeface="Arial" pitchFamily="34" charset="0"/>
              </a:rPr>
              <a:t> </a:t>
            </a:r>
            <a:r>
              <a:rPr lang="en-US" sz="3600" b="1" dirty="0" err="1">
                <a:latin typeface="Arial" pitchFamily="34" charset="0"/>
                <a:cs typeface="Arial" pitchFamily="34" charset="0"/>
              </a:rPr>
              <a:t>chân</a:t>
            </a:r>
            <a:r>
              <a:rPr lang="en-US" sz="3600" b="1" dirty="0">
                <a:latin typeface="Arial" pitchFamily="34" charset="0"/>
                <a:cs typeface="Arial" pitchFamily="34" charset="0"/>
              </a:rPr>
              <a:t> dung </a:t>
            </a:r>
            <a:r>
              <a:rPr lang="en-US" sz="3600" b="1" dirty="0" err="1">
                <a:latin typeface="Arial" pitchFamily="34" charset="0"/>
                <a:cs typeface="Arial" pitchFamily="34" charset="0"/>
              </a:rPr>
              <a:t>biểu</a:t>
            </a:r>
            <a:r>
              <a:rPr lang="en-US" sz="3600" b="1" dirty="0">
                <a:latin typeface="Arial" pitchFamily="34" charset="0"/>
                <a:cs typeface="Arial" pitchFamily="34" charset="0"/>
              </a:rPr>
              <a:t> </a:t>
            </a:r>
            <a:r>
              <a:rPr lang="en-US" sz="3600" b="1" dirty="0" err="1">
                <a:latin typeface="Arial" pitchFamily="34" charset="0"/>
                <a:cs typeface="Arial" pitchFamily="34" charset="0"/>
              </a:rPr>
              <a:t>hiện</a:t>
            </a:r>
            <a:r>
              <a:rPr lang="en-US" sz="3600" b="1" dirty="0">
                <a:latin typeface="Arial" pitchFamily="34" charset="0"/>
                <a:cs typeface="Arial" pitchFamily="34" charset="0"/>
              </a:rPr>
              <a:t> </a:t>
            </a:r>
            <a:r>
              <a:rPr lang="vi-VN" sz="3600" b="1" dirty="0">
                <a:latin typeface="Arial" pitchFamily="34" charset="0"/>
                <a:cs typeface="Arial" pitchFamily="34" charset="0"/>
              </a:rPr>
              <a:t>:</a:t>
            </a:r>
            <a:r>
              <a:rPr lang="en-US" sz="3600" b="1" dirty="0">
                <a:latin typeface="Arial" pitchFamily="34" charset="0"/>
                <a:cs typeface="Arial" pitchFamily="34" charset="0"/>
              </a:rPr>
              <a:t> </a:t>
            </a:r>
            <a:endParaRPr lang="vi-VN" sz="3600" b="1" dirty="0">
              <a:latin typeface="Arial" pitchFamily="34" charset="0"/>
              <a:cs typeface="Arial" pitchFamily="34" charset="0"/>
            </a:endParaRP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Bài vẽ em yêu thích.</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Trạng thái biểu cảm của </a:t>
            </a:r>
            <a:r>
              <a:rPr lang="en-US" sz="3600" i="1" dirty="0" err="1">
                <a:latin typeface="Arial" pitchFamily="34" charset="0"/>
                <a:cs typeface="Arial" pitchFamily="34" charset="0"/>
              </a:rPr>
              <a:t>nhân</a:t>
            </a:r>
            <a:r>
              <a:rPr lang="vi-VN" sz="3600" i="1" dirty="0">
                <a:latin typeface="Arial" pitchFamily="34" charset="0"/>
                <a:cs typeface="Arial" pitchFamily="34" charset="0"/>
              </a:rPr>
              <a:t> vật trong bài vẽ.</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Đường nét, màu sắc thể hiện biểu cảm của chân dung.</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Điểm ấn tượng trong bài vẽ</a:t>
            </a: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a:t>
            </a:r>
            <a:r>
              <a:rPr lang="vi-VN" sz="3600" b="1" dirty="0">
                <a:latin typeface="Arial" pitchFamily="34" charset="0"/>
                <a:cs typeface="Arial" pitchFamily="34" charset="0"/>
              </a:rPr>
              <a:t>Kể tên các tác phẩm chân dung khác thuộc trường phái Biểu hiện mà em biết</a:t>
            </a:r>
            <a:r>
              <a:rPr lang="en-US" sz="3600" b="1" dirty="0">
                <a:latin typeface="Arial" pitchFamily="34" charset="0"/>
                <a:cs typeface="Arial" pitchFamily="34" charset="0"/>
              </a:rPr>
              <a:t>?</a:t>
            </a:r>
            <a:endParaRPr lang="vi-VN" sz="3600" b="1" dirty="0"/>
          </a:p>
          <a:p>
            <a:pPr>
              <a:lnSpc>
                <a:spcPct val="150000"/>
              </a:lnSpc>
            </a:pPr>
            <a:endParaRPr lang="vi-VN" sz="4200" i="1" dirty="0"/>
          </a:p>
        </p:txBody>
      </p:sp>
      <p:pic>
        <p:nvPicPr>
          <p:cNvPr id="6"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4400" y="112039"/>
            <a:ext cx="2152943" cy="2385531"/>
          </a:xfrm>
          <a:prstGeom prst="rect">
            <a:avLst/>
          </a:prstGeom>
        </p:spPr>
      </p:pic>
      <p:pic>
        <p:nvPicPr>
          <p:cNvPr id="8"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38002" y="44390"/>
            <a:ext cx="3218153" cy="1898710"/>
          </a:xfrm>
          <a:prstGeom prst="rect">
            <a:avLst/>
          </a:prstGeom>
        </p:spPr>
      </p:pic>
    </p:spTree>
    <p:extLst>
      <p:ext uri="{BB962C8B-B14F-4D97-AF65-F5344CB8AC3E}">
        <p14:creationId xmlns:p14="http://schemas.microsoft.com/office/powerpoint/2010/main" val="31197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537690" y="1350451"/>
            <a:ext cx="14859000" cy="8540800"/>
          </a:xfrm>
          <a:prstGeom prst="rect">
            <a:avLst/>
          </a:prstGeom>
        </p:spPr>
        <p:txBody>
          <a:bodyPr wrap="square">
            <a:spAutoFit/>
          </a:bodyPr>
          <a:lstStyle/>
          <a:p>
            <a:pPr>
              <a:lnSpc>
                <a:spcPct val="150000"/>
              </a:lnSpc>
            </a:pPr>
            <a:r>
              <a:rPr lang="vi-VN" sz="3600" i="1" dirty="0">
                <a:latin typeface="Arial" pitchFamily="34" charset="0"/>
                <a:cs typeface="Arial" pitchFamily="34" charset="0"/>
              </a:rPr>
              <a:t>Trường phái Biểu hiện là trào lưu nghệ thuật xuất hiện và phát triển ở Châu Âu vào những năm cuối thế kỉ XIX – Đầu thế kỉ XX. Tranh thuộc trường phái này thường nhấn mạnh cảm xúc chủ quan của hoạ sĩ, chú trọng diễn tả nội tâm của nhân vật mang tính cảm xúc và ấn tượng của chính người hoạ sĩ qua sự cường điệu của đường nét, màu sắc tạo ra biểu cảm của nhân vật trong tranh hơn vẻ bề ngoài.</a:t>
            </a:r>
          </a:p>
          <a:p>
            <a:pPr>
              <a:lnSpc>
                <a:spcPct val="150000"/>
              </a:lnSpc>
            </a:pPr>
            <a:r>
              <a:rPr lang="vi-VN" sz="3600" i="1" dirty="0">
                <a:latin typeface="Arial" pitchFamily="34" charset="0"/>
                <a:cs typeface="Arial" pitchFamily="34" charset="0"/>
              </a:rPr>
              <a:t>Những hoạ sĩ tiêu biểu cho trường phái Biểu hiện như: Edvard Munch với tác phẩn Tiếng thét, </a:t>
            </a:r>
            <a:r>
              <a:rPr lang="en-US" sz="3600" i="1" dirty="0">
                <a:latin typeface="Arial" pitchFamily="34" charset="0"/>
                <a:cs typeface="Arial" pitchFamily="34" charset="0"/>
              </a:rPr>
              <a:t>Oskar Kokoschka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Self Portrait, Georges Rouault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The Old Clown,…</a:t>
            </a:r>
            <a:endParaRPr lang="vi-VN" sz="3600" i="1" dirty="0"/>
          </a:p>
          <a:p>
            <a:pPr>
              <a:lnSpc>
                <a:spcPct val="150000"/>
              </a:lnSpc>
            </a:pPr>
            <a:endParaRPr lang="vi-VN" sz="4200" i="1" dirty="0"/>
          </a:p>
        </p:txBody>
      </p:sp>
    </p:spTree>
    <p:extLst>
      <p:ext uri="{BB962C8B-B14F-4D97-AF65-F5344CB8AC3E}">
        <p14:creationId xmlns:p14="http://schemas.microsoft.com/office/powerpoint/2010/main" val="41935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3600914"/>
            <a:ext cx="8368419" cy="615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832196" y="3945359"/>
            <a:ext cx="8091055" cy="4385816"/>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Egon</a:t>
            </a:r>
            <a:r>
              <a:rPr lang="en-US" sz="3600" i="1" dirty="0">
                <a:latin typeface="Arial" pitchFamily="34" charset="0"/>
                <a:cs typeface="Arial" pitchFamily="34" charset="0"/>
              </a:rPr>
              <a:t> </a:t>
            </a:r>
            <a:r>
              <a:rPr lang="en-US" sz="3600" i="1" dirty="0" err="1">
                <a:latin typeface="Arial" pitchFamily="34" charset="0"/>
                <a:cs typeface="Arial" pitchFamily="34" charset="0"/>
              </a:rPr>
              <a:t>Schiele</a:t>
            </a:r>
            <a:r>
              <a:rPr lang="en-US" sz="3600" i="1" dirty="0">
                <a:latin typeface="Arial" pitchFamily="34" charset="0"/>
                <a:cs typeface="Arial" pitchFamily="34" charset="0"/>
              </a:rPr>
              <a:t> ( I- </a:t>
            </a:r>
            <a:r>
              <a:rPr lang="en-US" sz="3600" i="1" dirty="0" err="1">
                <a:latin typeface="Arial" pitchFamily="34" charset="0"/>
                <a:cs typeface="Arial" pitchFamily="34" charset="0"/>
              </a:rPr>
              <a:t>gừn</a:t>
            </a:r>
            <a:r>
              <a:rPr lang="en-US" sz="3600" i="1" dirty="0">
                <a:latin typeface="Arial" pitchFamily="34" charset="0"/>
                <a:cs typeface="Arial" pitchFamily="34" charset="0"/>
              </a:rPr>
              <a:t> Si- </a:t>
            </a:r>
            <a:r>
              <a:rPr lang="en-US" sz="3600" i="1" dirty="0" err="1">
                <a:latin typeface="Arial" pitchFamily="34" charset="0"/>
                <a:cs typeface="Arial" pitchFamily="34" charset="0"/>
              </a:rPr>
              <a:t>lơ</a:t>
            </a:r>
            <a:r>
              <a:rPr lang="en-US" sz="3600" i="1" dirty="0">
                <a:latin typeface="Arial" pitchFamily="34" charset="0"/>
                <a:cs typeface="Arial" pitchFamily="34" charset="0"/>
              </a:rPr>
              <a:t>), Self- Portrait with Chinese lantern fruits ( </a:t>
            </a:r>
            <a:r>
              <a:rPr lang="en-US" sz="3600" i="1" dirty="0" err="1">
                <a:latin typeface="Arial" pitchFamily="34" charset="0"/>
                <a:cs typeface="Arial" pitchFamily="34" charset="0"/>
              </a:rPr>
              <a:t>Seo</a:t>
            </a:r>
            <a:r>
              <a:rPr lang="en-US" sz="3600" i="1" dirty="0">
                <a:latin typeface="Arial" pitchFamily="34" charset="0"/>
                <a:cs typeface="Arial" pitchFamily="34" charset="0"/>
              </a:rPr>
              <a:t> </a:t>
            </a:r>
            <a:r>
              <a:rPr lang="en-US" sz="3600" i="1" dirty="0" err="1">
                <a:latin typeface="Arial" pitchFamily="34" charset="0"/>
                <a:cs typeface="Arial" pitchFamily="34" charset="0"/>
              </a:rPr>
              <a:t>po</a:t>
            </a:r>
            <a:r>
              <a:rPr lang="en-US" sz="3600" i="1" dirty="0">
                <a:latin typeface="Arial" pitchFamily="34" charset="0"/>
                <a:cs typeface="Arial" pitchFamily="34" charset="0"/>
              </a:rPr>
              <a:t>- </a:t>
            </a:r>
            <a:r>
              <a:rPr lang="en-US" sz="3600" i="1" dirty="0" err="1">
                <a:latin typeface="Arial" pitchFamily="34" charset="0"/>
                <a:cs typeface="Arial" pitchFamily="34" charset="0"/>
              </a:rPr>
              <a:t>trết</a:t>
            </a:r>
            <a:r>
              <a:rPr lang="en-US" sz="3600" i="1" dirty="0">
                <a:latin typeface="Arial" pitchFamily="34" charset="0"/>
                <a:cs typeface="Arial" pitchFamily="34" charset="0"/>
              </a:rPr>
              <a:t> </a:t>
            </a:r>
            <a:r>
              <a:rPr lang="en-US" sz="3600" i="1" dirty="0" err="1">
                <a:latin typeface="Arial" pitchFamily="34" charset="0"/>
                <a:cs typeface="Arial" pitchFamily="34" charset="0"/>
              </a:rPr>
              <a:t>guýt</a:t>
            </a:r>
            <a:r>
              <a:rPr lang="en-US" sz="3600" i="1" dirty="0">
                <a:latin typeface="Arial" pitchFamily="34" charset="0"/>
                <a:cs typeface="Arial" pitchFamily="34" charset="0"/>
              </a:rPr>
              <a:t> chai- </a:t>
            </a:r>
            <a:r>
              <a:rPr lang="en-US" sz="3600" i="1" dirty="0" err="1">
                <a:latin typeface="Arial" pitchFamily="34" charset="0"/>
                <a:cs typeface="Arial" pitchFamily="34" charset="0"/>
              </a:rPr>
              <a:t>nít</a:t>
            </a:r>
            <a:r>
              <a:rPr lang="en-US" sz="3600" i="1" dirty="0">
                <a:latin typeface="Arial" pitchFamily="34" charset="0"/>
                <a:cs typeface="Arial" pitchFamily="34" charset="0"/>
              </a:rPr>
              <a:t> </a:t>
            </a:r>
            <a:r>
              <a:rPr lang="en-US" sz="3600" i="1" dirty="0" err="1">
                <a:latin typeface="Arial" pitchFamily="34" charset="0"/>
                <a:cs typeface="Arial" pitchFamily="34" charset="0"/>
              </a:rPr>
              <a:t>len</a:t>
            </a:r>
            <a:r>
              <a:rPr lang="en-US" sz="3600" i="1" dirty="0">
                <a:latin typeface="Arial" pitchFamily="34" charset="0"/>
                <a:cs typeface="Arial" pitchFamily="34" charset="0"/>
              </a:rPr>
              <a:t>- </a:t>
            </a:r>
            <a:r>
              <a:rPr lang="en-US" sz="3600" i="1" dirty="0" err="1">
                <a:latin typeface="Arial" pitchFamily="34" charset="0"/>
                <a:cs typeface="Arial" pitchFamily="34" charset="0"/>
              </a:rPr>
              <a:t>tơn</a:t>
            </a:r>
            <a:r>
              <a:rPr lang="en-US" sz="3600" i="1" dirty="0">
                <a:latin typeface="Arial" pitchFamily="34" charset="0"/>
                <a:cs typeface="Arial" pitchFamily="34" charset="0"/>
              </a:rPr>
              <a:t> </a:t>
            </a:r>
            <a:r>
              <a:rPr lang="en-US" sz="3600" i="1" dirty="0" err="1">
                <a:latin typeface="Arial" pitchFamily="34" charset="0"/>
                <a:cs typeface="Arial" pitchFamily="34" charset="0"/>
              </a:rPr>
              <a:t>phơ</a:t>
            </a:r>
            <a:r>
              <a:rPr lang="en-US" sz="3600" i="1" dirty="0">
                <a:latin typeface="Arial" pitchFamily="34" charset="0"/>
                <a:cs typeface="Arial" pitchFamily="34" charset="0"/>
              </a:rPr>
              <a:t>- </a:t>
            </a:r>
            <a:r>
              <a:rPr lang="en-US" sz="3600" i="1" dirty="0" err="1">
                <a:latin typeface="Arial" pitchFamily="34" charset="0"/>
                <a:cs typeface="Arial" pitchFamily="34" charset="0"/>
              </a:rPr>
              <a:t>rút</a:t>
            </a:r>
            <a:r>
              <a:rPr lang="en-US" sz="3600" i="1" dirty="0">
                <a:latin typeface="Arial" pitchFamily="34" charset="0"/>
                <a:cs typeface="Arial" pitchFamily="34" charset="0"/>
              </a:rPr>
              <a:t>), 1912,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398cm x 322cm</a:t>
            </a:r>
            <a:endParaRPr lang="vi-VN" sz="3600" i="1" dirty="0"/>
          </a:p>
          <a:p>
            <a:pPr>
              <a:lnSpc>
                <a:spcPct val="150000"/>
              </a:lnSpc>
            </a:pPr>
            <a:endParaRPr lang="vi-VN" sz="4200" i="1" dirty="0"/>
          </a:p>
        </p:txBody>
      </p:sp>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25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832196" y="3945359"/>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Georges Rouault ( </a:t>
            </a:r>
            <a:r>
              <a:rPr lang="en-US" sz="3600" i="1" dirty="0" err="1">
                <a:latin typeface="Arial" pitchFamily="34" charset="0"/>
                <a:cs typeface="Arial" pitchFamily="34" charset="0"/>
              </a:rPr>
              <a:t>Gióoc</a:t>
            </a:r>
            <a:r>
              <a:rPr lang="en-US" sz="3600" i="1" dirty="0">
                <a:latin typeface="Arial" pitchFamily="34" charset="0"/>
                <a:cs typeface="Arial" pitchFamily="34" charset="0"/>
              </a:rPr>
              <a:t>- </a:t>
            </a:r>
            <a:r>
              <a:rPr lang="en-US" sz="3600" i="1" dirty="0" err="1">
                <a:latin typeface="Arial" pitchFamily="34" charset="0"/>
                <a:cs typeface="Arial" pitchFamily="34" charset="0"/>
              </a:rPr>
              <a:t>giơ</a:t>
            </a:r>
            <a:r>
              <a:rPr lang="en-US" sz="3600" i="1" dirty="0">
                <a:latin typeface="Arial" pitchFamily="34" charset="0"/>
                <a:cs typeface="Arial" pitchFamily="34" charset="0"/>
              </a:rPr>
              <a:t> </a:t>
            </a:r>
            <a:r>
              <a:rPr lang="en-US" sz="3600" i="1" dirty="0" err="1">
                <a:latin typeface="Arial" pitchFamily="34" charset="0"/>
                <a:cs typeface="Arial" pitchFamily="34" charset="0"/>
              </a:rPr>
              <a:t>Ru</a:t>
            </a:r>
            <a:r>
              <a:rPr lang="en-US" sz="3600" i="1" dirty="0">
                <a:latin typeface="Arial" pitchFamily="34" charset="0"/>
                <a:cs typeface="Arial" pitchFamily="34" charset="0"/>
              </a:rPr>
              <a:t> – ô)</a:t>
            </a:r>
          </a:p>
          <a:p>
            <a:pPr>
              <a:lnSpc>
                <a:spcPct val="150000"/>
              </a:lnSpc>
            </a:pPr>
            <a:r>
              <a:rPr lang="en-US" sz="3600" i="1" dirty="0">
                <a:latin typeface="Arial" pitchFamily="34" charset="0"/>
                <a:cs typeface="Arial" pitchFamily="34" charset="0"/>
              </a:rPr>
              <a:t>The Old Clown ( </a:t>
            </a:r>
            <a:r>
              <a:rPr lang="en-US" sz="3600" i="1" dirty="0" err="1">
                <a:latin typeface="Arial" pitchFamily="34" charset="0"/>
                <a:cs typeface="Arial" pitchFamily="34" charset="0"/>
              </a:rPr>
              <a:t>Dơ</a:t>
            </a:r>
            <a:r>
              <a:rPr lang="en-US" sz="3600" i="1" dirty="0">
                <a:latin typeface="Arial" pitchFamily="34" charset="0"/>
                <a:cs typeface="Arial" pitchFamily="34" charset="0"/>
              </a:rPr>
              <a:t> </a:t>
            </a:r>
            <a:r>
              <a:rPr lang="en-US" sz="3600" i="1" dirty="0" err="1">
                <a:latin typeface="Arial" pitchFamily="34" charset="0"/>
                <a:cs typeface="Arial" pitchFamily="34" charset="0"/>
              </a:rPr>
              <a:t>âu</a:t>
            </a:r>
            <a:r>
              <a:rPr lang="en-US" sz="3600" i="1" dirty="0">
                <a:latin typeface="Arial" pitchFamily="34" charset="0"/>
                <a:cs typeface="Arial" pitchFamily="34" charset="0"/>
              </a:rPr>
              <a:t> c- </a:t>
            </a:r>
            <a:r>
              <a:rPr lang="en-US" sz="3600" i="1" dirty="0" err="1">
                <a:latin typeface="Arial" pitchFamily="34" charset="0"/>
                <a:cs typeface="Arial" pitchFamily="34" charset="0"/>
              </a:rPr>
              <a:t>lao</a:t>
            </a:r>
            <a:r>
              <a:rPr lang="en-US" sz="3600" i="1" dirty="0">
                <a:latin typeface="Arial" pitchFamily="34" charset="0"/>
                <a:cs typeface="Arial" pitchFamily="34" charset="0"/>
              </a:rPr>
              <a:t>)</a:t>
            </a:r>
            <a:endParaRPr lang="vi-VN" sz="3600" i="1" dirty="0"/>
          </a:p>
          <a:p>
            <a:pPr>
              <a:lnSpc>
                <a:spcPct val="150000"/>
              </a:lnSpc>
            </a:pPr>
            <a:endParaRPr lang="vi-VN" sz="42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83842"/>
            <a:ext cx="6553200" cy="65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7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8458200" y="4667715"/>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Van Gogh ( Van </a:t>
            </a:r>
            <a:r>
              <a:rPr lang="en-US" sz="3600" i="1" dirty="0" err="1">
                <a:latin typeface="Arial" pitchFamily="34" charset="0"/>
                <a:cs typeface="Arial" pitchFamily="34" charset="0"/>
              </a:rPr>
              <a:t>Gốc</a:t>
            </a:r>
            <a:r>
              <a:rPr lang="en-US" sz="3600" i="1" dirty="0">
                <a:latin typeface="Arial" pitchFamily="34" charset="0"/>
                <a:cs typeface="Arial" pitchFamily="34" charset="0"/>
              </a:rPr>
              <a:t>), </a:t>
            </a:r>
            <a:r>
              <a:rPr lang="en-US" sz="3600" i="1" dirty="0" err="1">
                <a:latin typeface="Arial" pitchFamily="34" charset="0"/>
                <a:cs typeface="Arial" pitchFamily="34" charset="0"/>
              </a:rPr>
              <a:t>Chân</a:t>
            </a:r>
            <a:r>
              <a:rPr lang="en-US" sz="3600" i="1" dirty="0">
                <a:latin typeface="Arial" pitchFamily="34" charset="0"/>
                <a:cs typeface="Arial" pitchFamily="34" charset="0"/>
              </a:rPr>
              <a:t> dung </a:t>
            </a:r>
            <a:r>
              <a:rPr lang="en-US" sz="3600" i="1" dirty="0" err="1">
                <a:latin typeface="Arial" pitchFamily="34" charset="0"/>
                <a:cs typeface="Arial" pitchFamily="34" charset="0"/>
              </a:rPr>
              <a:t>tự</a:t>
            </a:r>
            <a:r>
              <a:rPr lang="en-US" sz="3600" i="1" dirty="0">
                <a:latin typeface="Arial" pitchFamily="34" charset="0"/>
                <a:cs typeface="Arial" pitchFamily="34" charset="0"/>
              </a:rPr>
              <a:t> </a:t>
            </a:r>
            <a:r>
              <a:rPr lang="en-US" sz="3600" i="1" dirty="0" err="1">
                <a:latin typeface="Arial" pitchFamily="34" charset="0"/>
                <a:cs typeface="Arial" pitchFamily="34" charset="0"/>
              </a:rPr>
              <a:t>hoạ</a:t>
            </a:r>
            <a:r>
              <a:rPr lang="en-US" sz="3600" i="1" dirty="0">
                <a:latin typeface="Arial" pitchFamily="34" charset="0"/>
                <a:cs typeface="Arial" pitchFamily="34" charset="0"/>
              </a:rPr>
              <a:t>, 1889,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65cm x 54cm</a:t>
            </a:r>
            <a:endParaRPr lang="vi-VN" sz="3600" i="1" dirty="0"/>
          </a:p>
          <a:p>
            <a:pPr>
              <a:lnSpc>
                <a:spcPct val="150000"/>
              </a:lnSpc>
            </a:pPr>
            <a:endParaRPr lang="vi-VN" sz="4200" i="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238500"/>
            <a:ext cx="59435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69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sp>
        <p:nvSpPr>
          <p:cNvPr id="23" name="Rectangle 22"/>
          <p:cNvSpPr/>
          <p:nvPr/>
        </p:nvSpPr>
        <p:spPr>
          <a:xfrm>
            <a:off x="12420600" y="1412063"/>
            <a:ext cx="5301462" cy="8471550"/>
          </a:xfrm>
          <a:prstGeom prst="rect">
            <a:avLst/>
          </a:prstGeom>
        </p:spPr>
        <p:txBody>
          <a:bodyPr wrap="square">
            <a:spAutoFit/>
          </a:bodyPr>
          <a:lstStyle/>
          <a:p>
            <a:pPr algn="just">
              <a:lnSpc>
                <a:spcPct val="150000"/>
              </a:lnSpc>
            </a:pPr>
            <a:r>
              <a:rPr lang="en-US" sz="3300" dirty="0"/>
              <a:t>GV </a:t>
            </a:r>
            <a:r>
              <a:rPr lang="en-US" sz="3300" dirty="0" err="1"/>
              <a:t>mời</a:t>
            </a:r>
            <a:r>
              <a:rPr lang="en-US" sz="3300" dirty="0"/>
              <a:t>  HS </a:t>
            </a:r>
            <a:r>
              <a:rPr lang="en-US" sz="3300" dirty="0" err="1"/>
              <a:t>lên</a:t>
            </a:r>
            <a:r>
              <a:rPr lang="en-US" sz="3300" dirty="0"/>
              <a:t> </a:t>
            </a:r>
            <a:r>
              <a:rPr lang="en-US" sz="3300" dirty="0" err="1"/>
              <a:t>bảng</a:t>
            </a:r>
            <a:r>
              <a:rPr lang="en-US" sz="3300" dirty="0"/>
              <a:t>  </a:t>
            </a:r>
            <a:r>
              <a:rPr lang="en-US" sz="3300" dirty="0" err="1"/>
              <a:t>thể</a:t>
            </a:r>
            <a:r>
              <a:rPr lang="en-US" sz="3300" dirty="0"/>
              <a:t> </a:t>
            </a:r>
            <a:r>
              <a:rPr lang="en-US" sz="3300" dirty="0" err="1"/>
              <a:t>hiện</a:t>
            </a:r>
            <a:r>
              <a:rPr lang="en-US" sz="3300" dirty="0"/>
              <a:t> </a:t>
            </a:r>
            <a:r>
              <a:rPr lang="en-US" sz="3300" dirty="0" err="1"/>
              <a:t>một</a:t>
            </a:r>
            <a:r>
              <a:rPr lang="en-US" sz="3300" dirty="0"/>
              <a:t> </a:t>
            </a:r>
            <a:r>
              <a:rPr lang="en-US" sz="3300" dirty="0" err="1"/>
              <a:t>vài</a:t>
            </a:r>
            <a:r>
              <a:rPr lang="en-US" sz="3300" dirty="0"/>
              <a:t> </a:t>
            </a:r>
            <a:r>
              <a:rPr lang="en-US" sz="3300" dirty="0" err="1"/>
              <a:t>biểu</a:t>
            </a:r>
            <a:r>
              <a:rPr lang="en-US" sz="3300" dirty="0"/>
              <a:t> </a:t>
            </a:r>
            <a:r>
              <a:rPr lang="en-US" sz="3300" dirty="0" err="1"/>
              <a:t>cảm</a:t>
            </a:r>
            <a:r>
              <a:rPr lang="en-US" sz="3300" dirty="0"/>
              <a:t> </a:t>
            </a:r>
            <a:r>
              <a:rPr lang="en-US" sz="3300" dirty="0" err="1"/>
              <a:t>trên</a:t>
            </a:r>
            <a:r>
              <a:rPr lang="en-US" sz="3300" dirty="0"/>
              <a:t> </a:t>
            </a:r>
            <a:r>
              <a:rPr lang="en-US" sz="3300" dirty="0" err="1"/>
              <a:t>khuôn</a:t>
            </a:r>
            <a:r>
              <a:rPr lang="en-US" sz="3300" dirty="0"/>
              <a:t> </a:t>
            </a:r>
            <a:r>
              <a:rPr lang="en-US" sz="3300" dirty="0" err="1"/>
              <a:t>mặt</a:t>
            </a:r>
            <a:r>
              <a:rPr lang="en-US" sz="3300" dirty="0"/>
              <a:t> </a:t>
            </a:r>
            <a:r>
              <a:rPr lang="en-US" sz="3300" dirty="0" err="1"/>
              <a:t>theo</a:t>
            </a:r>
            <a:r>
              <a:rPr lang="en-US" sz="3300" dirty="0"/>
              <a:t> </a:t>
            </a:r>
            <a:r>
              <a:rPr lang="en-US" sz="3300" dirty="0" err="1"/>
              <a:t>sở</a:t>
            </a:r>
            <a:r>
              <a:rPr lang="en-US" sz="3300" dirty="0"/>
              <a:t> </a:t>
            </a:r>
            <a:r>
              <a:rPr lang="en-US" sz="3300" dirty="0" err="1"/>
              <a:t>thích</a:t>
            </a:r>
            <a:r>
              <a:rPr lang="en-US" sz="3300" dirty="0"/>
              <a:t> </a:t>
            </a:r>
            <a:r>
              <a:rPr lang="en-US" sz="3300" dirty="0" err="1"/>
              <a:t>của</a:t>
            </a:r>
            <a:r>
              <a:rPr lang="en-US" sz="3300" dirty="0"/>
              <a:t> </a:t>
            </a:r>
            <a:r>
              <a:rPr lang="en-US" sz="3300" dirty="0" err="1"/>
              <a:t>các</a:t>
            </a:r>
            <a:r>
              <a:rPr lang="en-US" sz="3300" dirty="0"/>
              <a:t> </a:t>
            </a:r>
            <a:r>
              <a:rPr lang="en-US" sz="3300" dirty="0" err="1"/>
              <a:t>em</a:t>
            </a:r>
            <a:r>
              <a:rPr lang="en-US" sz="3300" dirty="0"/>
              <a:t>.  </a:t>
            </a:r>
            <a:r>
              <a:rPr lang="en-US" sz="3300" dirty="0" err="1"/>
              <a:t>Kết</a:t>
            </a:r>
            <a:r>
              <a:rPr lang="en-US" sz="3300" dirty="0"/>
              <a:t> </a:t>
            </a:r>
            <a:r>
              <a:rPr lang="en-US" sz="3300" dirty="0" err="1"/>
              <a:t>hợp</a:t>
            </a:r>
            <a:r>
              <a:rPr lang="en-US" sz="3300" dirty="0"/>
              <a:t> </a:t>
            </a:r>
            <a:r>
              <a:rPr lang="en-US" sz="3300" dirty="0" err="1"/>
              <a:t>cho</a:t>
            </a:r>
            <a:r>
              <a:rPr lang="en-US" sz="3300" dirty="0"/>
              <a:t> HS </a:t>
            </a:r>
            <a:r>
              <a:rPr lang="en-US" sz="3300" dirty="0" err="1"/>
              <a:t>quan</a:t>
            </a:r>
            <a:r>
              <a:rPr lang="en-US" sz="3300" dirty="0"/>
              <a:t> </a:t>
            </a:r>
            <a:r>
              <a:rPr lang="en-US" sz="3300" dirty="0" err="1"/>
              <a:t>sát</a:t>
            </a:r>
            <a:r>
              <a:rPr lang="en-US" sz="3300" dirty="0"/>
              <a:t> </a:t>
            </a:r>
            <a:r>
              <a:rPr lang="en-US" sz="3300" dirty="0" err="1"/>
              <a:t>tranh</a:t>
            </a:r>
            <a:r>
              <a:rPr lang="en-US" sz="3300" dirty="0"/>
              <a:t> </a:t>
            </a:r>
            <a:r>
              <a:rPr lang="en-US" sz="3300" dirty="0" err="1"/>
              <a:t>và</a:t>
            </a:r>
            <a:r>
              <a:rPr lang="en-US" sz="3300" dirty="0"/>
              <a:t> </a:t>
            </a:r>
            <a:r>
              <a:rPr lang="en-US" sz="3300" dirty="0" err="1"/>
              <a:t>trả</a:t>
            </a:r>
            <a:r>
              <a:rPr lang="en-US" sz="3300" dirty="0"/>
              <a:t> </a:t>
            </a:r>
            <a:r>
              <a:rPr lang="en-US" sz="3300" dirty="0" err="1"/>
              <a:t>lời</a:t>
            </a:r>
            <a:r>
              <a:rPr lang="en-US" sz="3300" dirty="0"/>
              <a:t> </a:t>
            </a:r>
            <a:r>
              <a:rPr lang="en-US" sz="3300" dirty="0" err="1"/>
              <a:t>câu</a:t>
            </a:r>
            <a:r>
              <a:rPr lang="en-US" sz="3300" dirty="0"/>
              <a:t> </a:t>
            </a:r>
            <a:r>
              <a:rPr lang="en-US" sz="3300" dirty="0" err="1"/>
              <a:t>hỏi</a:t>
            </a:r>
            <a:r>
              <a:rPr lang="en-US" sz="3300" dirty="0"/>
              <a:t>:</a:t>
            </a:r>
          </a:p>
          <a:p>
            <a:pPr algn="just">
              <a:lnSpc>
                <a:spcPct val="150000"/>
              </a:lnSpc>
            </a:pPr>
            <a:r>
              <a:rPr lang="en-US" sz="3300" dirty="0"/>
              <a:t> -  </a:t>
            </a:r>
            <a:r>
              <a:rPr lang="en-US" sz="3300" dirty="0" err="1"/>
              <a:t>Những</a:t>
            </a:r>
            <a:r>
              <a:rPr lang="en-US" sz="3300" dirty="0"/>
              <a:t> </a:t>
            </a:r>
            <a:r>
              <a:rPr lang="en-US" sz="3300" dirty="0" err="1"/>
              <a:t>hình</a:t>
            </a:r>
            <a:r>
              <a:rPr lang="en-US" sz="3300" dirty="0"/>
              <a:t> </a:t>
            </a:r>
            <a:r>
              <a:rPr lang="en-US" sz="3300" dirty="0" err="1"/>
              <a:t>ảnh</a:t>
            </a:r>
            <a:r>
              <a:rPr lang="en-US" sz="3300" dirty="0"/>
              <a:t> </a:t>
            </a:r>
            <a:r>
              <a:rPr lang="en-US" sz="3300" dirty="0" err="1"/>
              <a:t>em</a:t>
            </a:r>
            <a:r>
              <a:rPr lang="en-US" sz="3300" dirty="0"/>
              <a:t> </a:t>
            </a:r>
            <a:r>
              <a:rPr lang="en-US" sz="3300" dirty="0" err="1"/>
              <a:t>vừa</a:t>
            </a:r>
            <a:r>
              <a:rPr lang="en-US" sz="3300" dirty="0"/>
              <a:t> </a:t>
            </a:r>
            <a:r>
              <a:rPr lang="en-US" sz="3300" dirty="0" err="1"/>
              <a:t>quan</a:t>
            </a:r>
            <a:r>
              <a:rPr lang="en-US" sz="3300" dirty="0"/>
              <a:t> </a:t>
            </a:r>
            <a:r>
              <a:rPr lang="en-US" sz="3300" dirty="0" err="1"/>
              <a:t>sát</a:t>
            </a:r>
            <a:r>
              <a:rPr lang="en-US" sz="3300" dirty="0"/>
              <a:t> </a:t>
            </a:r>
            <a:r>
              <a:rPr lang="en-US" sz="3300" dirty="0" err="1"/>
              <a:t>gợi</a:t>
            </a:r>
            <a:r>
              <a:rPr lang="en-US" sz="3300" dirty="0"/>
              <a:t> </a:t>
            </a:r>
            <a:r>
              <a:rPr lang="en-US" sz="3300" dirty="0" err="1"/>
              <a:t>cho</a:t>
            </a:r>
            <a:r>
              <a:rPr lang="en-US" sz="3300" dirty="0"/>
              <a:t> </a:t>
            </a:r>
            <a:r>
              <a:rPr lang="en-US" sz="3300" dirty="0" err="1"/>
              <a:t>em</a:t>
            </a:r>
            <a:r>
              <a:rPr lang="en-US" sz="3300" dirty="0"/>
              <a:t> </a:t>
            </a:r>
            <a:r>
              <a:rPr lang="en-US" sz="3300" dirty="0" err="1"/>
              <a:t>liên</a:t>
            </a:r>
            <a:r>
              <a:rPr lang="en-US" sz="3300" dirty="0"/>
              <a:t> </a:t>
            </a:r>
            <a:r>
              <a:rPr lang="en-US" sz="3300" dirty="0" err="1"/>
              <a:t>tưởng</a:t>
            </a:r>
            <a:r>
              <a:rPr lang="en-US" sz="3300" dirty="0"/>
              <a:t> </a:t>
            </a:r>
            <a:r>
              <a:rPr lang="en-US" sz="3300" dirty="0" err="1"/>
              <a:t>đến</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nào</a:t>
            </a:r>
            <a:r>
              <a:rPr lang="en-US" sz="3300" dirty="0"/>
              <a:t>?        </a:t>
            </a:r>
          </a:p>
          <a:p>
            <a:pPr algn="just">
              <a:lnSpc>
                <a:spcPct val="150000"/>
              </a:lnSpc>
            </a:pPr>
            <a:r>
              <a:rPr lang="en-US" sz="3300" dirty="0"/>
              <a:t>-  </a:t>
            </a:r>
            <a:r>
              <a:rPr lang="en-US" sz="3300" dirty="0" err="1"/>
              <a:t>Nêu</a:t>
            </a:r>
            <a:r>
              <a:rPr lang="en-US" sz="3300" dirty="0"/>
              <a:t> </a:t>
            </a:r>
            <a:r>
              <a:rPr lang="en-US" sz="3300" dirty="0" err="1"/>
              <a:t>một</a:t>
            </a:r>
            <a:r>
              <a:rPr lang="en-US" sz="3300" dirty="0"/>
              <a:t> </a:t>
            </a:r>
            <a:r>
              <a:rPr lang="en-US" sz="3300" dirty="0" err="1"/>
              <a:t>vài</a:t>
            </a:r>
            <a:r>
              <a:rPr lang="en-US" sz="3300" dirty="0"/>
              <a:t> </a:t>
            </a:r>
            <a:r>
              <a:rPr lang="en-US" sz="3300" dirty="0" err="1"/>
              <a:t>hiểu</a:t>
            </a:r>
            <a:r>
              <a:rPr lang="en-US" sz="3300" dirty="0"/>
              <a:t> </a:t>
            </a:r>
            <a:r>
              <a:rPr lang="en-US" sz="3300" dirty="0" err="1"/>
              <a:t>biết</a:t>
            </a:r>
            <a:r>
              <a:rPr lang="en-US" sz="3300" dirty="0"/>
              <a:t> </a:t>
            </a:r>
            <a:r>
              <a:rPr lang="en-US" sz="3300" dirty="0" err="1"/>
              <a:t>của</a:t>
            </a:r>
            <a:r>
              <a:rPr lang="en-US" sz="3300" dirty="0"/>
              <a:t> </a:t>
            </a:r>
            <a:r>
              <a:rPr lang="en-US" sz="3300" dirty="0" err="1"/>
              <a:t>em</a:t>
            </a:r>
            <a:r>
              <a:rPr lang="en-US" sz="3300" dirty="0"/>
              <a:t> </a:t>
            </a:r>
            <a:r>
              <a:rPr lang="en-US" sz="3300" dirty="0" err="1"/>
              <a:t>về</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đó</a:t>
            </a:r>
            <a:r>
              <a:rPr lang="en-US" sz="3300" dirty="0"/>
              <a:t>?</a:t>
            </a:r>
            <a:endParaRPr lang="vi-VN" sz="3300" dirty="0"/>
          </a:p>
        </p:txBody>
      </p:sp>
      <p:pic>
        <p:nvPicPr>
          <p:cNvPr id="1026" name="Picture 2" descr="C:\Users\My PC\Downloa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56929"/>
            <a:ext cx="5853212" cy="736355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38039" y="9200395"/>
            <a:ext cx="13682762" cy="833883"/>
          </a:xfrm>
          <a:prstGeom prst="rect">
            <a:avLst/>
          </a:prstGeom>
        </p:spPr>
        <p:txBody>
          <a:bodyPr wrap="square">
            <a:spAutoFit/>
          </a:bodyPr>
          <a:lstStyle/>
          <a:p>
            <a:pPr marR="0" lvl="0" algn="just">
              <a:lnSpc>
                <a:spcPct val="150000"/>
              </a:lnSpc>
              <a:spcBef>
                <a:spcPts val="300"/>
              </a:spcBef>
              <a:spcAft>
                <a:spcPts val="300"/>
              </a:spcAft>
            </a:pP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Hoạ</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sĩ</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nhí</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Xèo</a:t>
            </a:r>
            <a:r>
              <a:rPr lang="en-US" sz="3600" dirty="0">
                <a:ea typeface="Calibri" panose="020F0502020204030204" pitchFamily="34" charset="0"/>
                <a:cs typeface="Arial" panose="020B0604020202020204" pitchFamily="34" charset="0"/>
              </a:rPr>
              <a:t> Chu                               </a:t>
            </a:r>
            <a:r>
              <a:rPr lang="en-US" sz="3600" dirty="0" err="1">
                <a:ea typeface="Calibri" panose="020F0502020204030204" pitchFamily="34" charset="0"/>
                <a:cs typeface="Arial" panose="020B0604020202020204" pitchFamily="34" charset="0"/>
              </a:rPr>
              <a:t>Bùi</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Xuân</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Phái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7" name="Picture 3" descr="C:\Users\My PC\Downloads\Buc-tranh-tu-hoa-cua-Xeo-Ch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39" y="1412063"/>
            <a:ext cx="5624611" cy="7379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031931" y="3902465"/>
            <a:ext cx="8091055" cy="2723823"/>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Edvard</a:t>
            </a:r>
            <a:r>
              <a:rPr lang="en-US" sz="3600" i="1" dirty="0">
                <a:latin typeface="Arial" pitchFamily="34" charset="0"/>
                <a:cs typeface="Arial" pitchFamily="34" charset="0"/>
              </a:rPr>
              <a:t> Munch ( </a:t>
            </a:r>
            <a:r>
              <a:rPr lang="en-US" sz="3600" i="1" dirty="0" err="1">
                <a:latin typeface="Arial" pitchFamily="34" charset="0"/>
                <a:cs typeface="Arial" pitchFamily="34" charset="0"/>
              </a:rPr>
              <a:t>Ét</a:t>
            </a:r>
            <a:r>
              <a:rPr lang="en-US" sz="3600" i="1" dirty="0">
                <a:latin typeface="Arial" pitchFamily="34" charset="0"/>
                <a:cs typeface="Arial" pitchFamily="34" charset="0"/>
              </a:rPr>
              <a:t> – van </a:t>
            </a:r>
            <a:r>
              <a:rPr lang="en-US" sz="3600" i="1" dirty="0" err="1">
                <a:latin typeface="Arial" pitchFamily="34" charset="0"/>
                <a:cs typeface="Arial" pitchFamily="34" charset="0"/>
              </a:rPr>
              <a:t>Măn</a:t>
            </a:r>
            <a:r>
              <a:rPr lang="en-US" sz="3600" i="1" dirty="0">
                <a:latin typeface="Arial" pitchFamily="34" charset="0"/>
                <a:cs typeface="Arial" pitchFamily="34" charset="0"/>
              </a:rPr>
              <a: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a:t>
            </a:r>
            <a:r>
              <a:rPr lang="en-US" sz="3600" i="1" dirty="0" err="1">
                <a:latin typeface="Arial" pitchFamily="34" charset="0"/>
                <a:cs typeface="Arial" pitchFamily="34" charset="0"/>
              </a:rPr>
              <a:t>Tiếng</a:t>
            </a:r>
            <a:r>
              <a:rPr lang="en-US" sz="3600" i="1" dirty="0">
                <a:latin typeface="Arial" pitchFamily="34" charset="0"/>
                <a:cs typeface="Arial" pitchFamily="34" charset="0"/>
              </a:rPr>
              <a:t> </a:t>
            </a:r>
            <a:r>
              <a:rPr lang="en-US" sz="3600" i="1" dirty="0" err="1">
                <a:latin typeface="Arial" pitchFamily="34" charset="0"/>
                <a:cs typeface="Arial" pitchFamily="34" charset="0"/>
              </a:rPr>
              <a:t>thét</a:t>
            </a:r>
            <a:endParaRPr lang="vi-VN" sz="3600" i="1" dirty="0"/>
          </a:p>
          <a:p>
            <a:pPr>
              <a:lnSpc>
                <a:spcPct val="150000"/>
              </a:lnSpc>
            </a:pPr>
            <a:endParaRPr lang="vi-VN" sz="42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38500"/>
            <a:ext cx="5867400" cy="682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44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down)">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BFAFD-B0B5-DBD4-2077-24B0CDE2A528}"/>
              </a:ext>
            </a:extLst>
          </p:cNvPr>
          <p:cNvSpPr/>
          <p:nvPr/>
        </p:nvSpPr>
        <p:spPr>
          <a:xfrm>
            <a:off x="3886201" y="684193"/>
            <a:ext cx="66294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5. THỰC HÀNH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26">
            <a:extLst>
              <a:ext uri="{FF2B5EF4-FFF2-40B4-BE49-F238E27FC236}">
                <a16:creationId xmlns:a16="http://schemas.microsoft.com/office/drawing/2014/main" id="{4365D27F-8DCE-CD5E-4615-E6E4557518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37541" y="444754"/>
            <a:ext cx="1940726" cy="1193546"/>
          </a:xfrm>
          <a:prstGeom prst="rect">
            <a:avLst/>
          </a:prstGeom>
        </p:spPr>
      </p:pic>
      <p:sp>
        <p:nvSpPr>
          <p:cNvPr id="6" name="Rectangle 5">
            <a:extLst>
              <a:ext uri="{FF2B5EF4-FFF2-40B4-BE49-F238E27FC236}">
                <a16:creationId xmlns:a16="http://schemas.microsoft.com/office/drawing/2014/main" id="{0A9A7342-8FA4-DDD8-AC65-5180B8B88B0F}"/>
              </a:ext>
            </a:extLst>
          </p:cNvPr>
          <p:cNvSpPr/>
          <p:nvPr/>
        </p:nvSpPr>
        <p:spPr>
          <a:xfrm>
            <a:off x="735980" y="2304923"/>
            <a:ext cx="16561420" cy="2115607"/>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Em hãy vẽ một bức tranh chân dung với nét, màu biểu cảm như cách đã hướng dẫn.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74622F6-819C-B5DD-0E9A-E7E373658ED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59099" y="4294903"/>
            <a:ext cx="12661901" cy="5344397"/>
          </a:xfrm>
          <a:prstGeom prst="rect">
            <a:avLst/>
          </a:prstGeom>
        </p:spPr>
      </p:pic>
    </p:spTree>
    <p:extLst>
      <p:ext uri="{BB962C8B-B14F-4D97-AF65-F5344CB8AC3E}">
        <p14:creationId xmlns:p14="http://schemas.microsoft.com/office/powerpoint/2010/main" val="4781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6"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112039"/>
            <a:ext cx="2152943" cy="2385531"/>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92" y="2781300"/>
            <a:ext cx="4647908"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791691"/>
            <a:ext cx="4648200"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45190" y="2781300"/>
            <a:ext cx="5185623" cy="639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72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7473" y="7780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112039"/>
            <a:ext cx="2152943" cy="2385531"/>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053" y="2247900"/>
            <a:ext cx="5800725" cy="708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6067" y="2247900"/>
            <a:ext cx="6258423" cy="712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13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6005" y="644965"/>
            <a:ext cx="10860665" cy="784830"/>
          </a:xfrm>
          <a:prstGeom prst="rect">
            <a:avLst/>
          </a:prstGeom>
        </p:spPr>
        <p:txBody>
          <a:bodyPr wrap="none">
            <a:spAutoFit/>
          </a:bodyPr>
          <a:lstStyle/>
          <a:p>
            <a:pPr algn="just">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1680717"/>
          </a:xfrm>
          <a:prstGeom prst="rect">
            <a:avLst/>
          </a:prstGeom>
        </p:spPr>
        <p:txBody>
          <a:bodyPr wrap="square">
            <a:spAutoFit/>
          </a:bodyPr>
          <a:lstStyle/>
          <a:p>
            <a:pPr>
              <a:lnSpc>
                <a:spcPct val="150000"/>
              </a:lnSpc>
            </a:pPr>
            <a:endParaRPr lang="vi-VN" sz="3200" i="1" dirty="0"/>
          </a:p>
          <a:p>
            <a:pPr>
              <a:lnSpc>
                <a:spcPct val="150000"/>
              </a:lnSpc>
            </a:pPr>
            <a:endParaRPr lang="vi-VN" sz="42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93" y="2400300"/>
            <a:ext cx="5111307"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00300"/>
            <a:ext cx="47244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2400300"/>
            <a:ext cx="4899101"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50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131B5C-9DBB-F4AE-15D9-03752986C76C}"/>
              </a:ext>
            </a:extLst>
          </p:cNvPr>
          <p:cNvSpPr/>
          <p:nvPr/>
        </p:nvSpPr>
        <p:spPr>
          <a:xfrm>
            <a:off x="381000" y="329821"/>
            <a:ext cx="17526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TRƯNG BÀY SẢN PHẨM VÀ CHIA SẺ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1">
            <a:extLst>
              <a:ext uri="{FF2B5EF4-FFF2-40B4-BE49-F238E27FC236}">
                <a16:creationId xmlns:a16="http://schemas.microsoft.com/office/drawing/2014/main" id="{5AE972FE-F509-BEDF-2721-31F73A7A85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 y="2810107"/>
            <a:ext cx="4384570" cy="5669702"/>
          </a:xfrm>
          <a:prstGeom prst="rect">
            <a:avLst/>
          </a:prstGeom>
        </p:spPr>
      </p:pic>
      <p:sp>
        <p:nvSpPr>
          <p:cNvPr id="4" name="Rectangle 3">
            <a:extLst>
              <a:ext uri="{FF2B5EF4-FFF2-40B4-BE49-F238E27FC236}">
                <a16:creationId xmlns:a16="http://schemas.microsoft.com/office/drawing/2014/main" id="{E9D39993-72BA-2D14-01EC-044E9D6B64F6}"/>
              </a:ext>
            </a:extLst>
          </p:cNvPr>
          <p:cNvSpPr/>
          <p:nvPr/>
        </p:nvSpPr>
        <p:spPr>
          <a:xfrm>
            <a:off x="5257800" y="2587083"/>
            <a:ext cx="12521182" cy="5818388"/>
          </a:xfrm>
          <a:prstGeom prst="rect">
            <a:avLst/>
          </a:prstGeom>
        </p:spPr>
        <p:txBody>
          <a:bodyPr wrap="square">
            <a:spAutoFit/>
          </a:bodyPr>
          <a:lstStyle/>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Bài vẽ em yêu thích.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Nội dung của bức tranh.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nét, màu trong tranh và trong bài vẽ.</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Ý tưởng điều chỉnh để bài vẽ hoàn thiện hơn.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1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id="{B3F95770-3DB8-0D12-FF0F-D1C49B1FB2E2}"/>
              </a:ext>
            </a:extLst>
          </p:cNvPr>
          <p:cNvSpPr txBox="1"/>
          <p:nvPr/>
        </p:nvSpPr>
        <p:spPr>
          <a:xfrm>
            <a:off x="4219270" y="800100"/>
            <a:ext cx="9296400" cy="1004378"/>
          </a:xfrm>
          <a:prstGeom prst="rect">
            <a:avLst/>
          </a:prstGeom>
        </p:spPr>
        <p:txBody>
          <a:bodyPr wrap="square" lIns="0" tIns="0" rIns="0" bIns="0" rtlCol="0" anchor="t">
            <a:spAutoFit/>
          </a:bodyPr>
          <a:lstStyle/>
          <a:p>
            <a:pPr algn="ctr">
              <a:lnSpc>
                <a:spcPts val="8519"/>
              </a:lnSpc>
            </a:pPr>
            <a:r>
              <a:rPr lang="en-US" sz="6400" b="1" dirty="0">
                <a:solidFill>
                  <a:srgbClr val="FF0000"/>
                </a:solidFill>
                <a:latin typeface="Arial" panose="020B0604020202020204" pitchFamily="34" charset="0"/>
                <a:cs typeface="Arial" panose="020B0604020202020204" pitchFamily="34" charset="0"/>
              </a:rPr>
              <a:t>HƯỚNG DẪN VỀ NHÀ</a:t>
            </a:r>
          </a:p>
        </p:txBody>
      </p:sp>
      <p:pic>
        <p:nvPicPr>
          <p:cNvPr id="3" name="Picture 23">
            <a:extLst>
              <a:ext uri="{FF2B5EF4-FFF2-40B4-BE49-F238E27FC236}">
                <a16:creationId xmlns:a16="http://schemas.microsoft.com/office/drawing/2014/main" id="{F041A902-526F-A088-1530-33ECD4C153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6892">
            <a:off x="657781" y="2359014"/>
            <a:ext cx="1921007" cy="2527641"/>
          </a:xfrm>
          <a:prstGeom prst="rect">
            <a:avLst/>
          </a:prstGeom>
        </p:spPr>
      </p:pic>
      <p:pic>
        <p:nvPicPr>
          <p:cNvPr id="4" name="Picture 24">
            <a:extLst>
              <a:ext uri="{FF2B5EF4-FFF2-40B4-BE49-F238E27FC236}">
                <a16:creationId xmlns:a16="http://schemas.microsoft.com/office/drawing/2014/main" id="{BCD43F20-F5A9-1AC1-E4EB-996E5CBBF4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73200" y="509196"/>
            <a:ext cx="3381070" cy="1678240"/>
          </a:xfrm>
          <a:prstGeom prst="rect">
            <a:avLst/>
          </a:prstGeom>
        </p:spPr>
      </p:pic>
      <p:pic>
        <p:nvPicPr>
          <p:cNvPr id="5" name="Picture 20">
            <a:extLst>
              <a:ext uri="{FF2B5EF4-FFF2-40B4-BE49-F238E27FC236}">
                <a16:creationId xmlns:a16="http://schemas.microsoft.com/office/drawing/2014/main" id="{02719BBB-6943-8062-AF4E-7F7EB9E04C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6400" y="3848100"/>
            <a:ext cx="5334000" cy="6258138"/>
          </a:xfrm>
          <a:prstGeom prst="rect">
            <a:avLst/>
          </a:prstGeom>
        </p:spPr>
      </p:pic>
      <p:pic>
        <p:nvPicPr>
          <p:cNvPr id="6" name="Picture 14">
            <a:extLst>
              <a:ext uri="{FF2B5EF4-FFF2-40B4-BE49-F238E27FC236}">
                <a16:creationId xmlns:a16="http://schemas.microsoft.com/office/drawing/2014/main" id="{7F3D90F8-BCB8-1471-1038-AE2A23DF381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7587">
            <a:off x="7895494" y="6740810"/>
            <a:ext cx="3965968" cy="2790599"/>
          </a:xfrm>
          <a:prstGeom prst="rect">
            <a:avLst/>
          </a:prstGeom>
        </p:spPr>
      </p:pic>
      <p:pic>
        <p:nvPicPr>
          <p:cNvPr id="7" name="Picture 22">
            <a:extLst>
              <a:ext uri="{FF2B5EF4-FFF2-40B4-BE49-F238E27FC236}">
                <a16:creationId xmlns:a16="http://schemas.microsoft.com/office/drawing/2014/main" id="{A9FF7D7F-FC0F-619C-3A9F-A8284623008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49400" y="4762500"/>
            <a:ext cx="2976454" cy="5131817"/>
          </a:xfrm>
          <a:prstGeom prst="rect">
            <a:avLst/>
          </a:prstGeom>
        </p:spPr>
      </p:pic>
      <p:sp>
        <p:nvSpPr>
          <p:cNvPr id="9" name="Rectangle 8">
            <a:extLst>
              <a:ext uri="{FF2B5EF4-FFF2-40B4-BE49-F238E27FC236}">
                <a16:creationId xmlns:a16="http://schemas.microsoft.com/office/drawing/2014/main" id="{7B187334-2E1F-1011-C4C1-763441081453}"/>
              </a:ext>
            </a:extLst>
          </p:cNvPr>
          <p:cNvSpPr/>
          <p:nvPr/>
        </p:nvSpPr>
        <p:spPr>
          <a:xfrm>
            <a:off x="3108251" y="1866900"/>
            <a:ext cx="12284149" cy="3356368"/>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en-US" sz="4800" dirty="0" err="1">
                <a:latin typeface="Arial" panose="020B0604020202020204" pitchFamily="34" charset="0"/>
                <a:ea typeface="Calibri" panose="020F0502020204030204" pitchFamily="34" charset="0"/>
                <a:cs typeface="Arial" panose="020B0604020202020204" pitchFamily="34" charset="0"/>
              </a:rPr>
              <a:t>Hoàn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thành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bức</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tranh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chân</a:t>
            </a:r>
            <a:r>
              <a:rPr lang="en-US" sz="4800" dirty="0">
                <a:latin typeface="Arial" panose="020B0604020202020204" pitchFamily="34" charset="0"/>
                <a:ea typeface="Calibri" panose="020F0502020204030204" pitchFamily="34" charset="0"/>
                <a:cs typeface="Arial" panose="020B0604020202020204" pitchFamily="34" charset="0"/>
              </a:rPr>
              <a:t> dung </a:t>
            </a:r>
            <a:r>
              <a:rPr lang="en-US" sz="4800" dirty="0" err="1">
                <a:latin typeface="Arial" panose="020B0604020202020204" pitchFamily="34" charset="0"/>
                <a:ea typeface="Calibri" panose="020F0502020204030204" pitchFamily="34" charset="0"/>
                <a:cs typeface="Arial" panose="020B0604020202020204" pitchFamily="34" charset="0"/>
              </a:rPr>
              <a:t>biểu</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cảm</a:t>
            </a:r>
            <a:endParaRPr lang="en-US" sz="4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115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742932">
            <a:off x="15622582" y="478883"/>
            <a:ext cx="2460141" cy="528545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CẢM ƠN CÁC EM ĐÃ</a:t>
            </a:r>
          </a:p>
          <a:p>
            <a:pPr algn="ctr">
              <a:lnSpc>
                <a:spcPct val="150000"/>
              </a:lnSpc>
            </a:pPr>
            <a:r>
              <a:rPr lang="vi-VN" sz="7200" b="1" dirty="0">
                <a:solidFill>
                  <a:srgbClr val="EF2D5E"/>
                </a:solidFill>
                <a:latin typeface="Arial" panose="020B0604020202020204" pitchFamily="34" charset="0"/>
                <a:cs typeface="Arial" panose="020B0604020202020204" pitchFamily="34" charset="0"/>
              </a:rPr>
              <a:t> LẮNG NGHE BÀI GIẢNG!</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23033">
            <a:off x="1460809" y="123739"/>
            <a:ext cx="1446393" cy="3107485"/>
          </a:xfrm>
          <a:prstGeom prst="rect">
            <a:avLst/>
          </a:prstGeom>
        </p:spPr>
      </p:pic>
      <p:pic>
        <p:nvPicPr>
          <p:cNvPr id="18"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486399" y="1019175"/>
            <a:ext cx="7315200" cy="1892808"/>
          </a:xfrm>
          <a:prstGeom prst="rect">
            <a:avLst/>
          </a:prstGeom>
        </p:spPr>
      </p:pic>
    </p:spTree>
    <p:extLst>
      <p:ext uri="{BB962C8B-B14F-4D97-AF65-F5344CB8AC3E}">
        <p14:creationId xmlns:p14="http://schemas.microsoft.com/office/powerpoint/2010/main" val="70487290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pic>
        <p:nvPicPr>
          <p:cNvPr id="31"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3918">
            <a:off x="-571994" y="8018951"/>
            <a:ext cx="1143989" cy="2643671"/>
          </a:xfrm>
          <a:prstGeom prst="rect">
            <a:avLst/>
          </a:prstGeom>
        </p:spPr>
      </p:pic>
      <p:pic>
        <p:nvPicPr>
          <p:cNvPr id="32"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93149">
            <a:off x="17249503" y="2627024"/>
            <a:ext cx="1162593" cy="2497759"/>
          </a:xfrm>
          <a:prstGeom prst="rect">
            <a:avLst/>
          </a:prstGeom>
        </p:spPr>
      </p:pic>
      <p:pic>
        <p:nvPicPr>
          <p:cNvPr id="20" name="Picture 8"/>
          <p:cNvPicPr>
            <a:picLocks noChangeAspect="1"/>
          </p:cNvPicPr>
          <p:nvPr/>
        </p:nvPicPr>
        <p:blipFill>
          <a:blip r:embed="rId6" cstate="print"/>
          <a:srcRect/>
          <a:stretch>
            <a:fillRect/>
          </a:stretch>
        </p:blipFill>
        <p:spPr>
          <a:xfrm>
            <a:off x="14869030" y="6494506"/>
            <a:ext cx="3437980" cy="5124937"/>
          </a:xfrm>
          <a:prstGeom prst="rect">
            <a:avLst/>
          </a:prstGeom>
        </p:spPr>
      </p:pic>
      <p:sp>
        <p:nvSpPr>
          <p:cNvPr id="6" name="Rectangle 5"/>
          <p:cNvSpPr/>
          <p:nvPr/>
        </p:nvSpPr>
        <p:spPr>
          <a:xfrm>
            <a:off x="1393902" y="1701279"/>
            <a:ext cx="10210800" cy="1911549"/>
          </a:xfrm>
          <a:prstGeom prst="rect">
            <a:avLst/>
          </a:prstGeom>
        </p:spPr>
        <p:txBody>
          <a:bodyPr wrap="square">
            <a:spAutoFit/>
          </a:bodyPr>
          <a:lstStyle/>
          <a:p>
            <a:pPr marR="0" lvl="0" algn="just">
              <a:lnSpc>
                <a:spcPct val="150000"/>
              </a:lnSpc>
              <a:spcBef>
                <a:spcPts val="300"/>
              </a:spcBef>
              <a:spcAft>
                <a:spcPts val="300"/>
              </a:spcAft>
            </a:pPr>
            <a:r>
              <a:rPr lang="fr-FR" sz="4200" b="1" dirty="0" err="1">
                <a:latin typeface="Arial" panose="020B0604020202020204" pitchFamily="34" charset="0"/>
                <a:ea typeface="Calibri" panose="020F0502020204030204" pitchFamily="34" charset="0"/>
                <a:cs typeface="Arial" panose="020B0604020202020204" pitchFamily="34" charset="0"/>
              </a:rPr>
              <a:t>Tranh</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chân</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dung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theo</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trường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phái</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biểu</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hiện</a:t>
            </a:r>
            <a:r>
              <a:rPr lang="fr-FR" sz="4200" b="1" dirty="0">
                <a:latin typeface="Arial" panose="020B0604020202020204" pitchFamily="34" charset="0"/>
                <a:ea typeface="Calibri" panose="020F0502020204030204" pitchFamily="34" charset="0"/>
                <a:cs typeface="Arial" panose="020B0604020202020204" pitchFamily="34" charset="0"/>
              </a:rPr>
              <a:t>: </a:t>
            </a:r>
          </a:p>
        </p:txBody>
      </p:sp>
      <p:sp>
        <p:nvSpPr>
          <p:cNvPr id="22" name="Rectangle 21"/>
          <p:cNvSpPr/>
          <p:nvPr/>
        </p:nvSpPr>
        <p:spPr>
          <a:xfrm>
            <a:off x="1409142" y="5657911"/>
            <a:ext cx="14898769" cy="2031325"/>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en-US" sz="4400" dirty="0" err="1">
                <a:ea typeface="Calibri" panose="020F0502020204030204" pitchFamily="34" charset="0"/>
                <a:cs typeface="Arial" panose="020B0604020202020204" pitchFamily="34" charset="0"/>
              </a:rPr>
              <a:t>Diễn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tả</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cái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cốt</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lõi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bên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trong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giàu</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cảm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xúc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hoặc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tâm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trạng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của</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nhân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vật</a:t>
            </a:r>
            <a:r>
              <a:rPr lang="en-US" sz="4400" dirty="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1409142" y="3679595"/>
            <a:ext cx="10210800" cy="1911549"/>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mang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dấu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23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60610" y="6866182"/>
            <a:ext cx="4518929" cy="552774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3728991" y="-1041879"/>
            <a:ext cx="4559009" cy="5576769"/>
          </a:xfrm>
          <a:prstGeom prst="rect">
            <a:avLst/>
          </a:prstGeom>
        </p:spPr>
      </p:pic>
      <p:grpSp>
        <p:nvGrpSpPr>
          <p:cNvPr id="5" name="Group 5"/>
          <p:cNvGrpSpPr/>
          <p:nvPr/>
        </p:nvGrpSpPr>
        <p:grpSpPr>
          <a:xfrm>
            <a:off x="1135412" y="2689273"/>
            <a:ext cx="16017176" cy="6119621"/>
            <a:chOff x="0" y="0"/>
            <a:chExt cx="4933143" cy="1884787"/>
          </a:xfrm>
        </p:grpSpPr>
        <p:sp>
          <p:nvSpPr>
            <p:cNvPr id="6" name="Freeform 6"/>
            <p:cNvSpPr/>
            <p:nvPr/>
          </p:nvSpPr>
          <p:spPr>
            <a:xfrm>
              <a:off x="0" y="0"/>
              <a:ext cx="4933143" cy="1884787"/>
            </a:xfrm>
            <a:custGeom>
              <a:avLst/>
              <a:gdLst/>
              <a:ahLst/>
              <a:cxnLst/>
              <a:rect l="l" t="t" r="r" b="b"/>
              <a:pathLst>
                <a:path w="4933143" h="1884787">
                  <a:moveTo>
                    <a:pt x="0" y="0"/>
                  </a:moveTo>
                  <a:lnTo>
                    <a:pt x="4933143" y="0"/>
                  </a:lnTo>
                  <a:lnTo>
                    <a:pt x="4933143" y="1884787"/>
                  </a:lnTo>
                  <a:lnTo>
                    <a:pt x="0" y="1884787"/>
                  </a:lnTo>
                  <a:close/>
                </a:path>
              </a:pathLst>
            </a:custGeom>
            <a:solidFill>
              <a:srgbClr val="EBCB47"/>
            </a:solidFill>
          </p:spPr>
        </p:sp>
      </p:grpSp>
      <p:grpSp>
        <p:nvGrpSpPr>
          <p:cNvPr id="7" name="Group 7"/>
          <p:cNvGrpSpPr/>
          <p:nvPr/>
        </p:nvGrpSpPr>
        <p:grpSpPr>
          <a:xfrm>
            <a:off x="1135412" y="1352236"/>
            <a:ext cx="16017176" cy="1337038"/>
            <a:chOff x="0" y="0"/>
            <a:chExt cx="4933143" cy="373028"/>
          </a:xfrm>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solidFill>
              <a:srgbClr val="6990D2"/>
            </a:solidFill>
          </p:spPr>
        </p:sp>
      </p:grpSp>
      <p:sp>
        <p:nvSpPr>
          <p:cNvPr id="9" name="AutoShape 9"/>
          <p:cNvSpPr/>
          <p:nvPr/>
        </p:nvSpPr>
        <p:spPr>
          <a:xfrm rot="5613">
            <a:off x="1135401" y="2652464"/>
            <a:ext cx="16017197" cy="0"/>
          </a:xfrm>
          <a:prstGeom prst="line">
            <a:avLst/>
          </a:prstGeom>
          <a:ln w="47625" cap="rnd">
            <a:solidFill>
              <a:srgbClr val="274149"/>
            </a:solidFill>
            <a:prstDash val="solid"/>
            <a:headEnd type="none" w="sm" len="sm"/>
            <a:tailEnd type="none" w="sm" len="sm"/>
          </a:ln>
        </p:spPr>
      </p:sp>
      <p:grpSp>
        <p:nvGrpSpPr>
          <p:cNvPr id="10" name="Group 10"/>
          <p:cNvGrpSpPr/>
          <p:nvPr/>
        </p:nvGrpSpPr>
        <p:grpSpPr>
          <a:xfrm>
            <a:off x="15215390" y="1766726"/>
            <a:ext cx="573689" cy="576778"/>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2" name="Group 12"/>
          <p:cNvGrpSpPr/>
          <p:nvPr/>
        </p:nvGrpSpPr>
        <p:grpSpPr>
          <a:xfrm>
            <a:off x="16077592" y="1766726"/>
            <a:ext cx="573689" cy="576778"/>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4" name="Group 14"/>
          <p:cNvGrpSpPr/>
          <p:nvPr/>
        </p:nvGrpSpPr>
        <p:grpSpPr>
          <a:xfrm>
            <a:off x="14353187" y="1766726"/>
            <a:ext cx="573689" cy="576778"/>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9035">
            <a:off x="-58516" y="5955809"/>
            <a:ext cx="2735414" cy="426197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913068">
            <a:off x="15269564" y="6181702"/>
            <a:ext cx="1764174" cy="4009487"/>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672106">
            <a:off x="9591162" y="-1503790"/>
            <a:ext cx="1881890" cy="4058979"/>
          </a:xfrm>
          <a:prstGeom prst="rect">
            <a:avLst/>
          </a:prstGeom>
        </p:spPr>
      </p:pic>
      <p:sp>
        <p:nvSpPr>
          <p:cNvPr id="19" name="TextBox 19"/>
          <p:cNvSpPr txBox="1"/>
          <p:nvPr/>
        </p:nvSpPr>
        <p:spPr>
          <a:xfrm>
            <a:off x="2133600" y="3385383"/>
            <a:ext cx="14079978" cy="5847755"/>
          </a:xfrm>
          <a:prstGeom prst="rect">
            <a:avLst/>
          </a:prstGeom>
        </p:spPr>
        <p:txBody>
          <a:bodyPr wrap="square" lIns="0" tIns="0" rIns="0" bIns="0" rtlCol="0" anchor="t">
            <a:spAutoFit/>
          </a:bodyPr>
          <a:lstStyle/>
          <a:p>
            <a:pPr algn="ctr">
              <a:lnSpc>
                <a:spcPts val="15239"/>
              </a:lnSpc>
            </a:pPr>
            <a:r>
              <a:rPr lang="en-US" sz="8600" b="1" dirty="0">
                <a:solidFill>
                  <a:srgbClr val="EF2D5E"/>
                </a:solidFill>
                <a:latin typeface="Arial" panose="020B0604020202020204" pitchFamily="34" charset="0"/>
                <a:cs typeface="Arial" panose="020B0604020202020204" pitchFamily="34" charset="0"/>
              </a:rPr>
              <a:t>TRANH CHÂN DUNG THEO TRƯỜNG PHÁI BIỂU HIỆN</a:t>
            </a:r>
          </a:p>
        </p:txBody>
      </p:sp>
      <p:pic>
        <p:nvPicPr>
          <p:cNvPr id="20" name="Picture 2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82482" y="8178236"/>
            <a:ext cx="829350" cy="1451816"/>
          </a:xfrm>
          <a:prstGeom prst="rect">
            <a:avLst/>
          </a:prstGeom>
        </p:spPr>
      </p:pic>
      <p:sp>
        <p:nvSpPr>
          <p:cNvPr id="21" name="TextBox 21"/>
          <p:cNvSpPr txBox="1"/>
          <p:nvPr/>
        </p:nvSpPr>
        <p:spPr>
          <a:xfrm>
            <a:off x="1854474" y="1549925"/>
            <a:ext cx="2889424" cy="984885"/>
          </a:xfrm>
          <a:prstGeom prst="rect">
            <a:avLst/>
          </a:prstGeom>
        </p:spPr>
        <p:txBody>
          <a:bodyPr wrap="square" lIns="0" tIns="0" rIns="0" bIns="0" rtlCol="0" anchor="t">
            <a:spAutoFit/>
          </a:bodyPr>
          <a:lstStyle/>
          <a:p>
            <a:r>
              <a:rPr lang="vi-VN" sz="6400" b="1" dirty="0">
                <a:solidFill>
                  <a:srgbClr val="F6F2E5"/>
                </a:solidFill>
              </a:rPr>
              <a:t>BÀI </a:t>
            </a:r>
            <a:r>
              <a:rPr lang="en-US" sz="6400" b="1" dirty="0">
                <a:solidFill>
                  <a:srgbClr val="F6F2E5"/>
                </a:solidFill>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314392"/>
            <a:chOff x="-7752" y="18208"/>
            <a:chExt cx="6821492" cy="373028"/>
          </a:xfrm>
          <a:solidFill>
            <a:schemeClr val="accent2">
              <a:lumMod val="20000"/>
              <a:lumOff val="80000"/>
            </a:schemeClr>
          </a:solidFill>
        </p:grpSpPr>
        <p:sp>
          <p:nvSpPr>
            <p:cNvPr id="4" name="Freeform 4"/>
            <p:cNvSpPr/>
            <p:nvPr/>
          </p:nvSpPr>
          <p:spPr>
            <a:xfrm>
              <a:off x="-7752" y="18208"/>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3335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6" y="173438"/>
            <a:ext cx="7873201" cy="923330"/>
          </a:xfrm>
          <a:prstGeom prst="rect">
            <a:avLst/>
          </a:prstGeom>
        </p:spPr>
        <p:txBody>
          <a:bodyPr wrap="square" lIns="0" tIns="0" rIns="0" bIns="0" rtlCol="0" anchor="t">
            <a:spAutoFit/>
          </a:bodyPr>
          <a:lstStyle/>
          <a:p>
            <a:r>
              <a:rPr lang="en-US" sz="6000" b="1" dirty="0">
                <a:solidFill>
                  <a:srgbClr val="FF0000"/>
                </a:solidFill>
                <a:latin typeface="Arial" panose="020B0604020202020204" pitchFamily="34" charset="0"/>
                <a:cs typeface="Arial" panose="020B0604020202020204" pitchFamily="34" charset="0"/>
              </a:rPr>
              <a:t>NỘI DUNG BÀI H</a:t>
            </a:r>
            <a:r>
              <a:rPr lang="vi-VN" sz="6000" b="1" dirty="0">
                <a:solidFill>
                  <a:srgbClr val="FF0000"/>
                </a:solidFill>
                <a:latin typeface="Arial" panose="020B0604020202020204" pitchFamily="34" charset="0"/>
                <a:cs typeface="Arial" panose="020B0604020202020204" pitchFamily="34" charset="0"/>
              </a:rPr>
              <a:t>ỌC</a:t>
            </a:r>
            <a:endParaRPr lang="en-US" sz="6000" b="1" dirty="0">
              <a:solidFill>
                <a:srgbClr val="FF0000"/>
              </a:solidFill>
              <a:latin typeface="Arial" panose="020B0604020202020204" pitchFamily="34" charset="0"/>
              <a:cs typeface="Arial" panose="020B0604020202020204" pitchFamily="34" charset="0"/>
            </a:endParaRPr>
          </a:p>
        </p:txBody>
      </p:sp>
      <p:pic>
        <p:nvPicPr>
          <p:cNvPr id="31"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3918">
            <a:off x="573152" y="7142322"/>
            <a:ext cx="1143989" cy="2643671"/>
          </a:xfrm>
          <a:prstGeom prst="rect">
            <a:avLst/>
          </a:prstGeom>
        </p:spPr>
      </p:pic>
      <p:pic>
        <p:nvPicPr>
          <p:cNvPr id="2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92604">
            <a:off x="2611977" y="7650026"/>
            <a:ext cx="2670679" cy="2408468"/>
          </a:xfrm>
          <a:prstGeom prst="rect">
            <a:avLst/>
          </a:prstGeom>
        </p:spPr>
      </p:pic>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4195">
            <a:off x="143048" y="3042895"/>
            <a:ext cx="1924683" cy="3753815"/>
          </a:xfrm>
          <a:prstGeom prst="rect">
            <a:avLst/>
          </a:prstGeom>
        </p:spPr>
      </p:pic>
      <p:pic>
        <p:nvPicPr>
          <p:cNvPr id="26" name="Picture 2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67400" y="7184272"/>
            <a:ext cx="11358514" cy="3291951"/>
          </a:xfrm>
          <a:prstGeom prst="rect">
            <a:avLst/>
          </a:prstGeom>
        </p:spPr>
      </p:pic>
      <p:pic>
        <p:nvPicPr>
          <p:cNvPr id="27" name="Picture 1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893149">
            <a:off x="16875745" y="3618554"/>
            <a:ext cx="1036728" cy="2227346"/>
          </a:xfrm>
          <a:prstGeom prst="rect">
            <a:avLst/>
          </a:prstGeom>
        </p:spPr>
      </p:pic>
      <p:sp>
        <p:nvSpPr>
          <p:cNvPr id="20" name="Rectangle 19"/>
          <p:cNvSpPr/>
          <p:nvPr/>
        </p:nvSpPr>
        <p:spPr>
          <a:xfrm>
            <a:off x="950782" y="19431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019576" y="3163546"/>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MÉT MÀU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1324093" y="4244843"/>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1019576" y="4767516"/>
            <a:ext cx="16705024" cy="1063433"/>
          </a:xfrm>
          <a:prstGeom prst="rect">
            <a:avLst/>
          </a:prstGeom>
        </p:spPr>
        <p:txBody>
          <a:bodyPr wrap="square">
            <a:spAutoFit/>
          </a:bodyPr>
          <a:lstStyle/>
          <a:p>
            <a:pPr algn="ctr">
              <a:lnSpc>
                <a:spcPct val="150000"/>
              </a:lnSpc>
              <a:spcBef>
                <a:spcPts val="300"/>
              </a:spcBef>
              <a:spcAft>
                <a:spcPts val="3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22302" y="5762393"/>
            <a:ext cx="18275288"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HỰC HÀNH</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3890376"/>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004647">
            <a:off x="550042" y="7885043"/>
            <a:ext cx="811885" cy="3122633"/>
          </a:xfrm>
          <a:prstGeom prst="rect">
            <a:avLst/>
          </a:prstGeom>
        </p:spPr>
      </p:pic>
      <p:sp>
        <p:nvSpPr>
          <p:cNvPr id="3" name="AutoShape 2" descr="Gustave Courbet's “The Desperate Man” Is the Ultimate Self-Portrait of the  Artist as Mad Genius | Arts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09" y="2171700"/>
            <a:ext cx="56388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Oskar Kokoschka | Self Portrait (1917) | Arts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20" y="2187575"/>
            <a:ext cx="53340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0600" y="2203450"/>
            <a:ext cx="50292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p:nvPr/>
        </p:nvSpPr>
        <p:spPr>
          <a:xfrm>
            <a:off x="914400" y="918210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Gu</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sta</a:t>
            </a:r>
            <a:r>
              <a:rPr lang="fr-FR" sz="4000" b="1" dirty="0">
                <a:solidFill>
                  <a:srgbClr val="FF0000"/>
                </a:solidFill>
                <a:ea typeface="Calibri" panose="020F0502020204030204" pitchFamily="34" charset="0"/>
                <a:cs typeface="Arial" panose="020B0604020202020204" pitchFamily="34" charset="0"/>
                <a:sym typeface="+mn-ea"/>
              </a:rPr>
              <a:t> Co- </a:t>
            </a:r>
            <a:r>
              <a:rPr lang="fr-FR" sz="4000" b="1" dirty="0" err="1">
                <a:solidFill>
                  <a:srgbClr val="FF0000"/>
                </a:solidFill>
                <a:ea typeface="Calibri" panose="020F0502020204030204" pitchFamily="34" charset="0"/>
                <a:cs typeface="Arial" panose="020B0604020202020204" pitchFamily="34" charset="0"/>
                <a:sym typeface="+mn-ea"/>
              </a:rPr>
              <a:t>bét</a:t>
            </a:r>
            <a:r>
              <a:rPr lang="fr-FR" sz="4000" b="1" dirty="0">
                <a:solidFill>
                  <a:srgbClr val="FF0000"/>
                </a:solidFill>
                <a:ea typeface="Calibri" panose="020F0502020204030204" pitchFamily="34" charset="0"/>
                <a:cs typeface="Arial" panose="020B0604020202020204" pitchFamily="34" charset="0"/>
                <a:sym typeface="+mn-ea"/>
              </a:rPr>
              <a:t> </a:t>
            </a:r>
          </a:p>
        </p:txBody>
      </p:sp>
      <p:sp>
        <p:nvSpPr>
          <p:cNvPr id="8" name="Text Box 7"/>
          <p:cNvSpPr txBox="1"/>
          <p:nvPr/>
        </p:nvSpPr>
        <p:spPr>
          <a:xfrm>
            <a:off x="12420600" y="9334500"/>
            <a:ext cx="5229225" cy="706755"/>
          </a:xfrm>
          <a:prstGeom prst="rect">
            <a:avLst/>
          </a:prstGeom>
          <a:noFill/>
        </p:spPr>
        <p:txBody>
          <a:bodyPr wrap="square" rtlCol="0">
            <a:spAutoFit/>
          </a:bodyPr>
          <a:lstStyle/>
          <a:p>
            <a:r>
              <a:rPr lang="vi-VN" sz="4000" b="1" dirty="0">
                <a:solidFill>
                  <a:srgbClr val="FF0000"/>
                </a:solidFill>
                <a:ea typeface="Calibri" panose="020F0502020204030204" pitchFamily="34" charset="0"/>
                <a:cs typeface="Arial" panose="020B0604020202020204" pitchFamily="34" charset="0"/>
                <a:sym typeface="+mn-ea"/>
              </a:rPr>
              <a:t>Pi-e Au- gút Rê- noa</a:t>
            </a:r>
          </a:p>
        </p:txBody>
      </p:sp>
      <p:sp>
        <p:nvSpPr>
          <p:cNvPr id="9" name="Text Box 8"/>
          <p:cNvSpPr txBox="1"/>
          <p:nvPr/>
        </p:nvSpPr>
        <p:spPr>
          <a:xfrm>
            <a:off x="6711315" y="922782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Ốt</a:t>
            </a:r>
            <a:r>
              <a:rPr lang="fr-FR" sz="4000" b="1" dirty="0">
                <a:solidFill>
                  <a:srgbClr val="FF0000"/>
                </a:solidFill>
                <a:ea typeface="Calibri" panose="020F0502020204030204" pitchFamily="34" charset="0"/>
                <a:cs typeface="Arial" panose="020B0604020202020204" pitchFamily="34" charset="0"/>
                <a:sym typeface="+mn-ea"/>
              </a:rPr>
              <a:t>- ca </a:t>
            </a:r>
            <a:r>
              <a:rPr lang="fr-FR" sz="4000" b="1" dirty="0" err="1">
                <a:solidFill>
                  <a:srgbClr val="FF0000"/>
                </a:solidFill>
                <a:ea typeface="Calibri" panose="020F0502020204030204" pitchFamily="34" charset="0"/>
                <a:cs typeface="Arial" panose="020B0604020202020204" pitchFamily="34" charset="0"/>
                <a:sym typeface="+mn-ea"/>
              </a:rPr>
              <a:t>Cô</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cô</a:t>
            </a:r>
            <a:r>
              <a:rPr lang="vi-VN" sz="4000" b="1" dirty="0">
                <a:solidFill>
                  <a:srgbClr val="FF0000"/>
                </a:solidFill>
                <a:ea typeface="Calibri" panose="020F0502020204030204" pitchFamily="34" charset="0"/>
                <a:cs typeface="Arial" panose="020B0604020202020204" pitchFamily="34" charset="0"/>
                <a:sym typeface="+mn-ea"/>
              </a:rPr>
              <a:t>-xca </a:t>
            </a:r>
            <a:endParaRPr lang="en-US" sz="4000" dirty="0"/>
          </a:p>
        </p:txBody>
      </p:sp>
      <p:sp>
        <p:nvSpPr>
          <p:cNvPr id="5" name="Rectangle 4"/>
          <p:cNvSpPr/>
          <p:nvPr/>
        </p:nvSpPr>
        <p:spPr>
          <a:xfrm>
            <a:off x="533709" y="1129600"/>
            <a:ext cx="13792200" cy="769441"/>
          </a:xfrm>
          <a:prstGeom prst="rect">
            <a:avLst/>
          </a:prstGeom>
        </p:spPr>
        <p:txBody>
          <a:bodyPr wrap="square">
            <a:spAutoFit/>
          </a:bodyPr>
          <a:lstStyle/>
          <a:p>
            <a:pPr marL="571500" lvl="0" indent="-571500">
              <a:buFont typeface="Wingdings" panose="05000000000000000000" pitchFamily="2" charset="2"/>
              <a:buChar char="Ø"/>
            </a:pPr>
            <a:r>
              <a:rPr lang="vi-VN" sz="4400" b="1" dirty="0">
                <a:ea typeface="Calibri" panose="020F0502020204030204" pitchFamily="34" charset="0"/>
                <a:cs typeface="Arial" panose="020B0604020202020204" pitchFamily="34" charset="0"/>
              </a:rPr>
              <a:t>Q</a:t>
            </a:r>
            <a:r>
              <a:rPr lang="fr-FR" sz="4400" b="1" dirty="0" err="1">
                <a:ea typeface="Calibri" panose="020F0502020204030204" pitchFamily="34" charset="0"/>
                <a:cs typeface="Arial" panose="020B0604020202020204" pitchFamily="34" charset="0"/>
              </a:rPr>
              <a:t>uan</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sát</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hình</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trong</a:t>
            </a:r>
            <a:r>
              <a:rPr lang="fr-FR" sz="4400" b="1" dirty="0">
                <a:ea typeface="Calibri" panose="020F0502020204030204" pitchFamily="34" charset="0"/>
                <a:cs typeface="Arial" panose="020B0604020202020204" pitchFamily="34" charset="0"/>
              </a:rPr>
              <a:t> SGK tr.14 </a:t>
            </a:r>
            <a:r>
              <a:rPr lang="fr-FR" sz="4400" b="1" dirty="0" err="1">
                <a:ea typeface="Calibri" panose="020F0502020204030204" pitchFamily="34" charset="0"/>
                <a:cs typeface="Arial" panose="020B0604020202020204" pitchFamily="34" charset="0"/>
              </a:rPr>
              <a:t>và</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trả</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lời</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câu</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hỏi</a:t>
            </a:r>
            <a:r>
              <a:rPr lang="fr-FR" sz="4400" b="1" dirty="0">
                <a:ea typeface="Calibri" panose="020F0502020204030204" pitchFamily="34" charset="0"/>
                <a:cs typeface="Arial" panose="020B0604020202020204" pitchFamily="34" charset="0"/>
              </a:rPr>
              <a:t>:</a:t>
            </a:r>
            <a:endParaRPr lang="en-US" sz="4400" b="1" dirty="0">
              <a:cs typeface="Arial" panose="020B0604020202020204" pitchFamily="34" charset="0"/>
            </a:endParaRPr>
          </a:p>
        </p:txBody>
      </p:sp>
    </p:spTree>
    <p:extLst>
      <p:ext uri="{BB962C8B-B14F-4D97-AF65-F5344CB8AC3E}">
        <p14:creationId xmlns:p14="http://schemas.microsoft.com/office/powerpoint/2010/main" val="7964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 calcmode="lin" valueType="num">
                                      <p:cBhvr>
                                        <p:cTn id="32" dur="1000" fill="hold"/>
                                        <p:tgtEl>
                                          <p:spTgt spid="1031"/>
                                        </p:tgtEl>
                                        <p:attrNameLst>
                                          <p:attrName>ppt_w</p:attrName>
                                        </p:attrNameLst>
                                      </p:cBhvr>
                                      <p:tavLst>
                                        <p:tav tm="0">
                                          <p:val>
                                            <p:fltVal val="0"/>
                                          </p:val>
                                        </p:tav>
                                        <p:tav tm="100000">
                                          <p:val>
                                            <p:strVal val="#ppt_w"/>
                                          </p:val>
                                        </p:tav>
                                      </p:tavLst>
                                    </p:anim>
                                    <p:anim calcmode="lin" valueType="num">
                                      <p:cBhvr>
                                        <p:cTn id="33" dur="1000" fill="hold"/>
                                        <p:tgtEl>
                                          <p:spTgt spid="1031"/>
                                        </p:tgtEl>
                                        <p:attrNameLst>
                                          <p:attrName>ppt_h</p:attrName>
                                        </p:attrNameLst>
                                      </p:cBhvr>
                                      <p:tavLst>
                                        <p:tav tm="0">
                                          <p:val>
                                            <p:fltVal val="0"/>
                                          </p:val>
                                        </p:tav>
                                        <p:tav tm="100000">
                                          <p:val>
                                            <p:strVal val="#ppt_h"/>
                                          </p:val>
                                        </p:tav>
                                      </p:tavLst>
                                    </p:anim>
                                    <p:anim calcmode="lin" valueType="num">
                                      <p:cBhvr>
                                        <p:cTn id="34" dur="1000" fill="hold"/>
                                        <p:tgtEl>
                                          <p:spTgt spid="1031"/>
                                        </p:tgtEl>
                                        <p:attrNameLst>
                                          <p:attrName>style.rotation</p:attrName>
                                        </p:attrNameLst>
                                      </p:cBhvr>
                                      <p:tavLst>
                                        <p:tav tm="0">
                                          <p:val>
                                            <p:fltVal val="90"/>
                                          </p:val>
                                        </p:tav>
                                        <p:tav tm="100000">
                                          <p:val>
                                            <p:fltVal val="0"/>
                                          </p:val>
                                        </p:tav>
                                      </p:tavLst>
                                    </p:anim>
                                    <p:animEffect transition="in" filter="fade">
                                      <p:cBhvr>
                                        <p:cTn id="35" dur="1000"/>
                                        <p:tgtEl>
                                          <p:spTgt spid="103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004647">
            <a:off x="550042" y="7885043"/>
            <a:ext cx="811885" cy="3122633"/>
          </a:xfrm>
          <a:prstGeom prst="rect">
            <a:avLst/>
          </a:prstGeom>
        </p:spPr>
      </p:pic>
      <p:sp>
        <p:nvSpPr>
          <p:cNvPr id="6" name="Rectangle 5"/>
          <p:cNvSpPr/>
          <p:nvPr/>
        </p:nvSpPr>
        <p:spPr>
          <a:xfrm>
            <a:off x="1524000" y="2171700"/>
            <a:ext cx="15961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iểu cảm của nhân vật trong các bức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Cảm nhận về trạng thái, tinh thần nhân vật trong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5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Hình thức thể hiện màu sắc, đường nét, hình ảnh và không gian trong mỗi bức tranh?</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21830" y="605998"/>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004647">
            <a:off x="550042" y="7885043"/>
            <a:ext cx="811885" cy="3122633"/>
          </a:xfrm>
          <a:prstGeom prst="rect">
            <a:avLst/>
          </a:prstGeom>
        </p:spPr>
      </p:pic>
      <p:sp>
        <p:nvSpPr>
          <p:cNvPr id="6" name="Rectangle 5"/>
          <p:cNvSpPr/>
          <p:nvPr/>
        </p:nvSpPr>
        <p:spPr>
          <a:xfrm>
            <a:off x="1219200" y="2019300"/>
            <a:ext cx="16342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Mỗi bức tranh thể hiện một biểu cảm khác nhau</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Các nhân vật trong tranh thể hiện trạng thái và tinh thần đa dạng , giàu cảm xúc.</a:t>
            </a:r>
          </a:p>
          <a:p>
            <a:pPr marL="571500" indent="-571500" algn="just">
              <a:lnSpc>
                <a:spcPct val="150000"/>
              </a:lnSpc>
              <a:buFont typeface="Wingdings" panose="05000000000000000000" pitchFamily="2" charset="2"/>
              <a:buChar char="v"/>
            </a:pPr>
            <a:r>
              <a:rPr lang="vi-VN" sz="5400" dirty="0">
                <a:latin typeface="Arial" panose="020B0604020202020204" pitchFamily="34" charset="0"/>
                <a:cs typeface="Arial" panose="020B0604020202020204" pitchFamily="34" charset="0"/>
              </a:rPr>
              <a:t>Mỗi bức tranh đề cao khả năng biểu đạt của đường nét, màu sắc.</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07975" y="630243"/>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5984" y="1384574"/>
            <a:ext cx="17240943" cy="76944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Quan sát</a:t>
            </a:r>
            <a:r>
              <a:rPr kumimoji="0" lang="fr-FR" sz="4400" b="1" i="0" u="none" strike="noStrike" kern="1200" cap="none" spc="0" normalizeH="0" baseline="0" noProof="0" dirty="0">
                <a:ln>
                  <a:noFill/>
                </a:ln>
                <a:effectLst/>
                <a:uLnTx/>
                <a:uFillTx/>
                <a:latin typeface="Calibri"/>
                <a:ea typeface="Calibri" panose="020F0502020204030204" pitchFamily="34" charset="0"/>
                <a:cs typeface="Arial" panose="020B0604020202020204" pitchFamily="34" charset="0"/>
              </a:rPr>
              <a:t> t</a:t>
            </a: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hêm một số bức tranh: </a:t>
            </a:r>
            <a:endParaRPr kumimoji="0" lang="en-US" sz="4400" b="1" i="0" u="none" strike="noStrike" kern="1200" cap="none" spc="0" normalizeH="0" baseline="0" noProof="0" dirty="0">
              <a:ln>
                <a:noFill/>
              </a:ln>
              <a:effectLst/>
              <a:uLnTx/>
              <a:uFillTx/>
              <a:latin typeface="Calibri"/>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93" y="2476784"/>
            <a:ext cx="4197908" cy="639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67683"/>
            <a:ext cx="5562600" cy="640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2413326"/>
            <a:ext cx="5367098" cy="658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ộp Văn bản 2"/>
          <p:cNvSpPr txBox="1"/>
          <p:nvPr/>
        </p:nvSpPr>
        <p:spPr>
          <a:xfrm>
            <a:off x="983693" y="9196713"/>
            <a:ext cx="435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Tranh đốt gỗ của họa sĩ Ngô Văn Sắc (Việt Nam).</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Hộp Văn bản 3"/>
          <p:cNvSpPr txBox="1"/>
          <p:nvPr/>
        </p:nvSpPr>
        <p:spPr>
          <a:xfrm>
            <a:off x="5715000" y="9064418"/>
            <a:ext cx="5410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Thiếu nữ đeo hoa ngọc trai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Johannes</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Hà Lan)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Hộp Văn bản 5"/>
          <p:cNvSpPr txBox="1"/>
          <p:nvPr/>
        </p:nvSpPr>
        <p:spPr>
          <a:xfrm>
            <a:off x="12039600" y="9064418"/>
            <a:ext cx="49860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Sanzio</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tự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hoạ</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Rectangle 9"/>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wipe(down)">
                                      <p:cBhvr>
                                        <p:cTn id="30" dur="5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 calcmode="lin" valueType="num">
                                      <p:cBhvr>
                                        <p:cTn id="41" dur="1000" fill="hold"/>
                                        <p:tgtEl>
                                          <p:spTgt spid="6148"/>
                                        </p:tgtEl>
                                        <p:attrNameLst>
                                          <p:attrName>ppt_w</p:attrName>
                                        </p:attrNameLst>
                                      </p:cBhvr>
                                      <p:tavLst>
                                        <p:tav tm="0">
                                          <p:val>
                                            <p:fltVal val="0"/>
                                          </p:val>
                                        </p:tav>
                                        <p:tav tm="100000">
                                          <p:val>
                                            <p:strVal val="#ppt_w"/>
                                          </p:val>
                                        </p:tav>
                                      </p:tavLst>
                                    </p:anim>
                                    <p:anim calcmode="lin" valueType="num">
                                      <p:cBhvr>
                                        <p:cTn id="42" dur="1000" fill="hold"/>
                                        <p:tgtEl>
                                          <p:spTgt spid="6148"/>
                                        </p:tgtEl>
                                        <p:attrNameLst>
                                          <p:attrName>ppt_h</p:attrName>
                                        </p:attrNameLst>
                                      </p:cBhvr>
                                      <p:tavLst>
                                        <p:tav tm="0">
                                          <p:val>
                                            <p:fltVal val="0"/>
                                          </p:val>
                                        </p:tav>
                                        <p:tav tm="100000">
                                          <p:val>
                                            <p:strVal val="#ppt_h"/>
                                          </p:val>
                                        </p:tav>
                                      </p:tavLst>
                                    </p:anim>
                                    <p:anim calcmode="lin" valueType="num">
                                      <p:cBhvr>
                                        <p:cTn id="43" dur="1000" fill="hold"/>
                                        <p:tgtEl>
                                          <p:spTgt spid="6148"/>
                                        </p:tgtEl>
                                        <p:attrNameLst>
                                          <p:attrName>style.rotation</p:attrName>
                                        </p:attrNameLst>
                                      </p:cBhvr>
                                      <p:tavLst>
                                        <p:tav tm="0">
                                          <p:val>
                                            <p:fltVal val="90"/>
                                          </p:val>
                                        </p:tav>
                                        <p:tav tm="100000">
                                          <p:val>
                                            <p:fltVal val="0"/>
                                          </p:val>
                                        </p:tav>
                                      </p:tavLst>
                                    </p:anim>
                                    <p:animEffect transition="in" filter="fade">
                                      <p:cBhvr>
                                        <p:cTn id="44" dur="1000"/>
                                        <p:tgtEl>
                                          <p:spTgt spid="614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1361</Words>
  <Application>Microsoft Office PowerPoint</Application>
  <PresentationFormat>Custom</PresentationFormat>
  <Paragraphs>93</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Wingdings</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ASUS</cp:lastModifiedBy>
  <cp:revision>140</cp:revision>
  <dcterms:created xsi:type="dcterms:W3CDTF">2006-08-16T00:00:00Z</dcterms:created>
  <dcterms:modified xsi:type="dcterms:W3CDTF">2023-11-15T04:01:15Z</dcterms:modified>
  <dc:identifier>DAEswOIwa4E</dc:identifier>
</cp:coreProperties>
</file>