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69" r:id="rId3"/>
    <p:sldId id="270" r:id="rId4"/>
    <p:sldId id="273" r:id="rId5"/>
    <p:sldId id="274" r:id="rId6"/>
    <p:sldId id="257" r:id="rId7"/>
    <p:sldId id="271" r:id="rId8"/>
    <p:sldId id="260" r:id="rId9"/>
    <p:sldId id="261" r:id="rId10"/>
    <p:sldId id="275" r:id="rId11"/>
    <p:sldId id="276" r:id="rId12"/>
    <p:sldId id="262" r:id="rId13"/>
    <p:sldId id="277" r:id="rId14"/>
    <p:sldId id="278" r:id="rId15"/>
    <p:sldId id="279" r:id="rId16"/>
    <p:sldId id="264" r:id="rId17"/>
    <p:sldId id="280" r:id="rId18"/>
    <p:sldId id="263" r:id="rId19"/>
    <p:sldId id="265" r:id="rId20"/>
    <p:sldId id="281" r:id="rId21"/>
    <p:sldId id="282" r:id="rId22"/>
    <p:sldId id="266" r:id="rId23"/>
    <p:sldId id="283" r:id="rId24"/>
    <p:sldId id="267" r:id="rId25"/>
    <p:sldId id="284" r:id="rId26"/>
    <p:sldId id="285" r:id="rId27"/>
    <p:sldId id="286" r:id="rId28"/>
    <p:sldId id="26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5" autoAdjust="0"/>
    <p:restoredTop sz="94291" autoAdjust="0"/>
  </p:normalViewPr>
  <p:slideViewPr>
    <p:cSldViewPr snapToGrid="0">
      <p:cViewPr varScale="1">
        <p:scale>
          <a:sx n="64" d="100"/>
          <a:sy n="64" d="100"/>
        </p:scale>
        <p:origin x="5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3041570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F6BF7-3204-438A-8BAD-49454864A112}"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1040720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407637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4067222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1692845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2742065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706222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3968140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297373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341816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F6BF7-3204-438A-8BAD-49454864A11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241209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8F6BF7-3204-438A-8BAD-49454864A112}"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2823673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8F6BF7-3204-438A-8BAD-49454864A112}"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3632036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8F6BF7-3204-438A-8BAD-49454864A112}"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87897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F6BF7-3204-438A-8BAD-49454864A112}"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396591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F6BF7-3204-438A-8BAD-49454864A112}"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407542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F6BF7-3204-438A-8BAD-49454864A112}"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AABF-8EC0-47AC-AEA9-B13E25948AD1}" type="slidenum">
              <a:rPr lang="en-US" smtClean="0"/>
              <a:t>‹#›</a:t>
            </a:fld>
            <a:endParaRPr lang="en-US"/>
          </a:p>
        </p:txBody>
      </p:sp>
    </p:spTree>
    <p:extLst>
      <p:ext uri="{BB962C8B-B14F-4D97-AF65-F5344CB8AC3E}">
        <p14:creationId xmlns:p14="http://schemas.microsoft.com/office/powerpoint/2010/main" val="218562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F8F6BF7-3204-438A-8BAD-49454864A112}" type="datetimeFigureOut">
              <a:rPr lang="en-US" smtClean="0"/>
              <a:t>9/19/2022</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3D6AABF-8EC0-47AC-AEA9-B13E25948AD1}" type="slidenum">
              <a:rPr lang="en-US" smtClean="0"/>
              <a:t>‹#›</a:t>
            </a:fld>
            <a:endParaRPr lang="en-US"/>
          </a:p>
        </p:txBody>
      </p:sp>
    </p:spTree>
    <p:extLst>
      <p:ext uri="{BB962C8B-B14F-4D97-AF65-F5344CB8AC3E}">
        <p14:creationId xmlns:p14="http://schemas.microsoft.com/office/powerpoint/2010/main" val="273471198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f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jfi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jf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2.jp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DAN%20TAM/thi%20soan%2013022012/DONG%20HO%20DEM%20GIO/countdown_4.2_EXE.exe"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DAN%20TAM/thi%20soan%2013022012/DONG%20HO%20DEM%20GIO/countdown_4.2_EXE.exe"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2A37DA-3052-4B7E-9185-D92C895D7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835966"/>
          </a:xfrm>
          <a:prstGeom prst="rect">
            <a:avLst/>
          </a:prstGeom>
        </p:spPr>
      </p:pic>
      <p:sp>
        <p:nvSpPr>
          <p:cNvPr id="2" name="Title 1">
            <a:extLst>
              <a:ext uri="{FF2B5EF4-FFF2-40B4-BE49-F238E27FC236}">
                <a16:creationId xmlns:a16="http://schemas.microsoft.com/office/drawing/2014/main" xmlns="" id="{79EDCA4E-69A1-4051-90D6-0E3089A03E2F}"/>
              </a:ext>
            </a:extLst>
          </p:cNvPr>
          <p:cNvSpPr>
            <a:spLocks noGrp="1"/>
          </p:cNvSpPr>
          <p:nvPr>
            <p:ph type="ctrTitle"/>
          </p:nvPr>
        </p:nvSpPr>
        <p:spPr>
          <a:xfrm>
            <a:off x="967413" y="2584167"/>
            <a:ext cx="10151301" cy="2093108"/>
          </a:xfrm>
        </p:spPr>
        <p:txBody>
          <a:bodyPr>
            <a:prstTxWarp prst="textDeflate">
              <a:avLst/>
            </a:prstTxWarp>
            <a:normAutofit fontScale="90000"/>
          </a:bodyPr>
          <a:lstStyle/>
          <a:p>
            <a:pPr algn="ctr"/>
            <a:r>
              <a:rPr lang="vi-VN" sz="5400" b="1" u="sng">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Chủ đề</a:t>
            </a:r>
            <a:br>
              <a:rPr lang="vi-VN" sz="5400" b="1" u="sng">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vi-VN"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Chữ cách điệu trong đời sống</a:t>
            </a:r>
            <a:endParaRPr lang="en-US"/>
          </a:p>
        </p:txBody>
      </p:sp>
      <p:sp>
        <p:nvSpPr>
          <p:cNvPr id="10" name="Rectangle 9">
            <a:extLst>
              <a:ext uri="{FF2B5EF4-FFF2-40B4-BE49-F238E27FC236}">
                <a16:creationId xmlns:a16="http://schemas.microsoft.com/office/drawing/2014/main" xmlns="" id="{E8079AA4-939C-4E39-9AAD-4E95BA05DB2A}"/>
              </a:ext>
            </a:extLst>
          </p:cNvPr>
          <p:cNvSpPr/>
          <p:nvPr/>
        </p:nvSpPr>
        <p:spPr>
          <a:xfrm>
            <a:off x="2325755" y="4758271"/>
            <a:ext cx="7566992" cy="781111"/>
          </a:xfrm>
          <a:prstGeom prst="rect">
            <a:avLst/>
          </a:prstGeom>
          <a:noFill/>
        </p:spPr>
        <p:txBody>
          <a:bodyPr wrap="square" lIns="91440" tIns="45720" rIns="91440" bIns="45720">
            <a:spAutoFit/>
          </a:bodyPr>
          <a:lstStyle/>
          <a:p>
            <a:pPr algn="ctr">
              <a:lnSpc>
                <a:spcPct val="107000"/>
              </a:lnSpc>
              <a:spcAft>
                <a:spcPts val="0"/>
              </a:spcAft>
            </a:pPr>
            <a:r>
              <a:rPr lang="en-US" sz="4400" b="1" cap="none" spc="0">
                <a:ln w="0"/>
                <a:solidFill>
                  <a:srgbClr val="C00000"/>
                </a:soli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cs typeface="Times New Roman" panose="02020603050405020304" pitchFamily="18" charset="0"/>
              </a:rPr>
              <a:t>BÀI 2:  LOGO DẠNG CHỮ</a:t>
            </a:r>
            <a:endParaRPr lang="en-US" sz="4400" b="1" cap="none" spc="0">
              <a:ln w="0"/>
              <a:solidFill>
                <a:srgbClr val="C00000"/>
              </a:solidFill>
              <a:effectLst>
                <a:reflection blurRad="6350" stA="53000" endA="300" endPos="35500" dir="5400000" sy="-90000" algn="bl" rotWithShape="0"/>
              </a:effectLst>
            </a:endParaRPr>
          </a:p>
        </p:txBody>
      </p:sp>
      <p:pic>
        <p:nvPicPr>
          <p:cNvPr id="7" name="Picture 8" descr="Picture9">
            <a:extLst>
              <a:ext uri="{FF2B5EF4-FFF2-40B4-BE49-F238E27FC236}">
                <a16:creationId xmlns:a16="http://schemas.microsoft.com/office/drawing/2014/main" xmlns="" id="{487EFFCB-88B8-4917-B5B6-F916762B75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263" y="4438738"/>
            <a:ext cx="1509919"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Picture9">
            <a:extLst>
              <a:ext uri="{FF2B5EF4-FFF2-40B4-BE49-F238E27FC236}">
                <a16:creationId xmlns:a16="http://schemas.microsoft.com/office/drawing/2014/main" xmlns="" id="{16819B62-EB79-4463-8731-1D2826064D9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34650" y="4438738"/>
            <a:ext cx="16573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icture12">
            <a:extLst>
              <a:ext uri="{FF2B5EF4-FFF2-40B4-BE49-F238E27FC236}">
                <a16:creationId xmlns:a16="http://schemas.microsoft.com/office/drawing/2014/main" xmlns="" id="{567F12E2-849E-429E-8E6B-944B1192C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7" y="6533320"/>
            <a:ext cx="12298017" cy="43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5">
            <a:extLst>
              <a:ext uri="{FF2B5EF4-FFF2-40B4-BE49-F238E27FC236}">
                <a16:creationId xmlns:a16="http://schemas.microsoft.com/office/drawing/2014/main" xmlns="" id="{CFF926DF-2202-41BD-B5A5-C0296943DDBB}"/>
              </a:ext>
            </a:extLst>
          </p:cNvPr>
          <p:cNvSpPr txBox="1">
            <a:spLocks noChangeArrowheads="1"/>
          </p:cNvSpPr>
          <p:nvPr/>
        </p:nvSpPr>
        <p:spPr bwMode="auto">
          <a:xfrm>
            <a:off x="3313044" y="6084923"/>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i="1" dirty="0" err="1">
                <a:solidFill>
                  <a:srgbClr val="0000CC"/>
                </a:solidFill>
                <a:latin typeface="Times New Roman" panose="02020603050405020304" pitchFamily="18" charset="0"/>
                <a:cs typeface="Times New Roman" panose="02020603050405020304" pitchFamily="18" charset="0"/>
              </a:rPr>
              <a:t>Giáo</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smtClean="0">
                <a:solidFill>
                  <a:srgbClr val="0000CC"/>
                </a:solidFill>
                <a:latin typeface="Times New Roman" panose="02020603050405020304" pitchFamily="18" charset="0"/>
                <a:cs typeface="Times New Roman" panose="02020603050405020304" pitchFamily="18" charset="0"/>
              </a:rPr>
              <a:t>viên:Đoàn</a:t>
            </a:r>
            <a:r>
              <a:rPr lang="en-US" altLang="en-US" sz="2800" b="1" i="1" dirty="0" smtClean="0">
                <a:solidFill>
                  <a:srgbClr val="0000CC"/>
                </a:solidFill>
                <a:latin typeface="Times New Roman" panose="02020603050405020304" pitchFamily="18" charset="0"/>
                <a:cs typeface="Times New Roman" panose="02020603050405020304" pitchFamily="18" charset="0"/>
              </a:rPr>
              <a:t> </a:t>
            </a:r>
            <a:r>
              <a:rPr lang="en-US" altLang="en-US" sz="2800" b="1" i="1" dirty="0" err="1" smtClean="0">
                <a:solidFill>
                  <a:srgbClr val="0000CC"/>
                </a:solidFill>
                <a:latin typeface="Times New Roman" panose="02020603050405020304" pitchFamily="18" charset="0"/>
                <a:cs typeface="Times New Roman" panose="02020603050405020304" pitchFamily="18" charset="0"/>
              </a:rPr>
              <a:t>Thị</a:t>
            </a:r>
            <a:r>
              <a:rPr lang="en-US" altLang="en-US" sz="2800" b="1" i="1" dirty="0" smtClean="0">
                <a:solidFill>
                  <a:srgbClr val="0000CC"/>
                </a:solidFill>
                <a:latin typeface="Times New Roman" panose="02020603050405020304" pitchFamily="18" charset="0"/>
                <a:cs typeface="Times New Roman" panose="02020603050405020304" pitchFamily="18" charset="0"/>
              </a:rPr>
              <a:t> Thu </a:t>
            </a:r>
            <a:r>
              <a:rPr lang="en-US" altLang="en-US" sz="2800" b="1" i="1" dirty="0" err="1" smtClean="0">
                <a:solidFill>
                  <a:srgbClr val="0000CC"/>
                </a:solidFill>
                <a:latin typeface="Times New Roman" panose="02020603050405020304" pitchFamily="18" charset="0"/>
                <a:cs typeface="Times New Roman" panose="02020603050405020304" pitchFamily="18" charset="0"/>
              </a:rPr>
              <a:t>Hiền</a:t>
            </a:r>
            <a:endParaRPr lang="en-US" altLang="en-US" sz="2800" b="1" i="1" dirty="0" smtClean="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7837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0800" y="1555382"/>
            <a:ext cx="10013244" cy="3970318"/>
          </a:xfrm>
          <a:prstGeom prst="rect">
            <a:avLst/>
          </a:prstGeom>
        </p:spPr>
        <p:txBody>
          <a:bodyPr wrap="square">
            <a:spAutoFit/>
          </a:bodyPr>
          <a:lstStyle/>
          <a:p>
            <a:r>
              <a:rPr lang="vi-VN" sz="3600" dirty="0">
                <a:solidFill>
                  <a:srgbClr val="FF0000"/>
                </a:solidFill>
                <a:latin typeface="Times New Roman" panose="02020603050405020304" pitchFamily="18" charset="0"/>
                <a:ea typeface="Calibri" panose="020F0502020204030204" pitchFamily="34" charset="0"/>
              </a:rPr>
              <a:t>Logo là một yếu tố đồ họa để giúp nhận dạng thương hiệu. Được ví như một “cái vân tay của con người”. Nó là một, là riêng, là duy nhất, không bị trùng lẫn với bất kỳ logo khác. Để nắm bắt rõ ràng và cụ thể hơn về cách thức sáng tạo logo dạng chữ, có logo theo phong cách riêng, cảm nhận riêng của bản </a:t>
            </a:r>
            <a:r>
              <a:rPr lang="vi-VN" sz="3600" dirty="0" smtClean="0">
                <a:solidFill>
                  <a:srgbClr val="FF0000"/>
                </a:solidFill>
                <a:latin typeface="Times New Roman" panose="02020603050405020304" pitchFamily="18" charset="0"/>
                <a:ea typeface="Calibri" panose="020F0502020204030204" pitchFamily="34" charset="0"/>
              </a:rPr>
              <a:t>thân</a:t>
            </a:r>
            <a:r>
              <a:rPr lang="en-US" sz="3600" dirty="0" smtClean="0">
                <a:solidFill>
                  <a:srgbClr val="FF0000"/>
                </a:solidFill>
                <a:latin typeface="Times New Roman" panose="02020603050405020304" pitchFamily="18" charset="0"/>
                <a:ea typeface="Calibri" panose="020F0502020204030204" pitchFamily="34" charset="0"/>
              </a:rPr>
              <a:t> </a:t>
            </a:r>
            <a:r>
              <a:rPr lang="en-US" sz="3600" dirty="0" err="1" smtClean="0">
                <a:solidFill>
                  <a:srgbClr val="FF0000"/>
                </a:solidFill>
                <a:latin typeface="Times New Roman" panose="02020603050405020304" pitchFamily="18" charset="0"/>
                <a:ea typeface="Calibri" panose="020F0502020204030204" pitchFamily="34" charset="0"/>
              </a:rPr>
              <a:t>mình</a:t>
            </a:r>
            <a:endParaRPr lang="en-US" sz="3600" dirty="0">
              <a:solidFill>
                <a:srgbClr val="FF0000"/>
              </a:solidFill>
            </a:endParaRPr>
          </a:p>
        </p:txBody>
      </p:sp>
    </p:spTree>
    <p:extLst>
      <p:ext uri="{BB962C8B-B14F-4D97-AF65-F5344CB8AC3E}">
        <p14:creationId xmlns:p14="http://schemas.microsoft.com/office/powerpoint/2010/main" val="9336028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6022" y="975267"/>
            <a:ext cx="8974893"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II. CÁCH THIẾT KẾ LOGO TÊN LỚP</a:t>
            </a:r>
            <a:endParaRPr lang="en-US" sz="4000" dirty="0"/>
          </a:p>
        </p:txBody>
      </p:sp>
      <p:sp>
        <p:nvSpPr>
          <p:cNvPr id="5" name="Rectangle 4"/>
          <p:cNvSpPr/>
          <p:nvPr/>
        </p:nvSpPr>
        <p:spPr>
          <a:xfrm>
            <a:off x="1366979" y="2392679"/>
            <a:ext cx="9572978" cy="2708434"/>
          </a:xfrm>
          <a:prstGeom prst="rect">
            <a:avLst/>
          </a:prstGeom>
        </p:spPr>
        <p:txBody>
          <a:bodyPr wrap="square">
            <a:spAutoFit/>
          </a:bodyPr>
          <a:lstStyle/>
          <a:p>
            <a:pPr algn="just">
              <a:spcBef>
                <a:spcPts val="600"/>
              </a:spcBef>
              <a:spcAft>
                <a:spcPts val="600"/>
              </a:spcAft>
            </a:pPr>
            <a:r>
              <a:rPr lang="nl-NL" sz="4000" i="1" dirty="0">
                <a:latin typeface="Times New Roman" panose="02020603050405020304" pitchFamily="18" charset="0"/>
                <a:ea typeface="Calibri" panose="020F0502020204030204" pitchFamily="34" charset="0"/>
                <a:cs typeface="Times New Roman" panose="02020603050405020304" pitchFamily="18" charset="0"/>
              </a:rPr>
              <a:t>+</a:t>
            </a:r>
            <a:r>
              <a:rPr lang="vi-VN" sz="4000" i="1" dirty="0">
                <a:latin typeface="Times New Roman" panose="02020603050405020304" pitchFamily="18" charset="0"/>
                <a:ea typeface="Calibri" panose="020F0502020204030204" pitchFamily="34" charset="0"/>
                <a:cs typeface="Times New Roman" panose="02020603050405020304" pitchFamily="18" charset="0"/>
              </a:rPr>
              <a:t> Các bước thiết kế logo tên lớp được thực hiện như thế nào?</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i="1" dirty="0">
                <a:latin typeface="Times New Roman" panose="02020603050405020304" pitchFamily="18" charset="0"/>
                <a:ea typeface="Calibri" panose="020F0502020204030204" pitchFamily="34" charset="0"/>
                <a:cs typeface="Times New Roman" panose="02020603050405020304" pitchFamily="18" charset="0"/>
              </a:rPr>
              <a:t>+ </a:t>
            </a:r>
            <a:r>
              <a:rPr lang="vi-VN" sz="4000" i="1" dirty="0">
                <a:latin typeface="Times New Roman" panose="02020603050405020304" pitchFamily="18" charset="0"/>
                <a:ea typeface="Calibri" panose="020F0502020204030204" pitchFamily="34" charset="0"/>
                <a:cs typeface="Times New Roman" panose="02020603050405020304" pitchFamily="18" charset="0"/>
              </a:rPr>
              <a:t>Có thể trang trí thêm tạo điểm nhấn cho logo tên lớp bằng những chi tiết nào</a:t>
            </a:r>
            <a:r>
              <a:rPr lang="nl-NL" sz="4000" i="1"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21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7D625E-AE0B-4378-83E0-2BBE78B962D8}"/>
              </a:ext>
            </a:extLst>
          </p:cNvPr>
          <p:cNvSpPr>
            <a:spLocks noGrp="1"/>
          </p:cNvSpPr>
          <p:nvPr>
            <p:ph type="title"/>
          </p:nvPr>
        </p:nvSpPr>
        <p:spPr>
          <a:xfrm>
            <a:off x="1948002" y="316346"/>
            <a:ext cx="9462188" cy="944217"/>
          </a:xfrm>
        </p:spPr>
        <p:txBody>
          <a:bodyPr>
            <a:prstTxWarp prst="textInflate">
              <a:avLst/>
            </a:prstTxWarp>
            <a:normAutofit fontScale="90000"/>
            <a:scene3d>
              <a:camera prst="perspectiveRelaxedModerately"/>
              <a:lightRig rig="threePt" dir="t"/>
            </a:scene3d>
            <a:sp3d extrusionH="57150">
              <a:bevelT h="25400" prst="softRound"/>
            </a:sp3d>
          </a:bodyPr>
          <a:lstStyle/>
          <a:p>
            <a:r>
              <a:rPr lang="en-US" sz="4400" b="1" dirty="0">
                <a:solidFill>
                  <a:srgbClr val="FF0000"/>
                </a:solidFill>
                <a:latin typeface="Times New Roman" panose="02020603050405020304" pitchFamily="18" charset="0"/>
                <a:cs typeface="Times New Roman" panose="02020603050405020304" pitchFamily="18" charset="0"/>
              </a:rPr>
              <a:t>II. CÁCH THIẾT KẾ LOGO TÊN LỚP</a:t>
            </a:r>
          </a:p>
        </p:txBody>
      </p:sp>
      <p:sp>
        <p:nvSpPr>
          <p:cNvPr id="6" name="Title 1">
            <a:extLst>
              <a:ext uri="{FF2B5EF4-FFF2-40B4-BE49-F238E27FC236}">
                <a16:creationId xmlns:a16="http://schemas.microsoft.com/office/drawing/2014/main" xmlns="" id="{504CEF58-E4C8-4653-ACBA-ECD08689C20D}"/>
              </a:ext>
            </a:extLst>
          </p:cNvPr>
          <p:cNvSpPr txBox="1">
            <a:spLocks/>
          </p:cNvSpPr>
          <p:nvPr/>
        </p:nvSpPr>
        <p:spPr>
          <a:xfrm>
            <a:off x="1391477" y="1575978"/>
            <a:ext cx="10018713" cy="944217"/>
          </a:xfrm>
          <a:prstGeom prst="rect">
            <a:avLst/>
          </a:prstGeom>
          <a:effectLst/>
        </p:spPr>
        <p:txBody>
          <a:bodyPr vert="horz" lIns="91440" tIns="45720" rIns="91440" bIns="45720" rtlCol="0" anchor="ctr">
            <a:normAutofit fontScale="775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b</a:t>
            </a:r>
            <a:r>
              <a:rPr lang="vi-VN" sz="4400" b="1" dirty="0">
                <a:solidFill>
                  <a:srgbClr val="FF0000"/>
                </a:solidFill>
                <a:latin typeface="Times New Roman" panose="02020603050405020304" pitchFamily="18" charset="0"/>
                <a:cs typeface="Times New Roman" panose="02020603050405020304" pitchFamily="18" charset="0"/>
              </a:rPr>
              <a:t>ư</a:t>
            </a:r>
            <a:r>
              <a:rPr lang="en-US" sz="4400" b="1" dirty="0" err="1">
                <a:solidFill>
                  <a:srgbClr val="FF0000"/>
                </a:solidFill>
                <a:latin typeface="Times New Roman" panose="02020603050405020304" pitchFamily="18" charset="0"/>
                <a:cs typeface="Times New Roman" panose="02020603050405020304" pitchFamily="18" charset="0"/>
              </a:rPr>
              <a:t>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tạo</a:t>
            </a:r>
            <a:r>
              <a:rPr lang="en-US" sz="4400" b="1" dirty="0">
                <a:solidFill>
                  <a:srgbClr val="FF0000"/>
                </a:solidFill>
                <a:latin typeface="Times New Roman" panose="02020603050405020304" pitchFamily="18" charset="0"/>
                <a:cs typeface="Times New Roman" panose="02020603050405020304" pitchFamily="18" charset="0"/>
              </a:rPr>
              <a:t> Logo </a:t>
            </a:r>
            <a:r>
              <a:rPr lang="en-US" sz="4400" b="1" dirty="0" err="1">
                <a:solidFill>
                  <a:srgbClr val="FF0000"/>
                </a:solidFill>
                <a:latin typeface="Times New Roman" panose="02020603050405020304" pitchFamily="18" charset="0"/>
                <a:cs typeface="Times New Roman" panose="02020603050405020304" pitchFamily="18" charset="0"/>
              </a:rPr>
              <a:t>chữ</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trang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trí</a:t>
            </a:r>
            <a:r>
              <a:rPr lang="en-US" sz="4400" b="1" dirty="0">
                <a:solidFill>
                  <a:srgbClr val="FF0000"/>
                </a:solidFill>
                <a:latin typeface="Times New Roman" panose="02020603050405020304" pitchFamily="18" charset="0"/>
                <a:cs typeface="Times New Roman" panose="02020603050405020304" pitchFamily="18" charset="0"/>
              </a:rPr>
              <a:t> đ</a:t>
            </a:r>
            <a:r>
              <a:rPr lang="vi-VN" sz="4400" b="1" dirty="0">
                <a:solidFill>
                  <a:srgbClr val="FF0000"/>
                </a:solidFill>
                <a:latin typeface="Times New Roman" panose="02020603050405020304" pitchFamily="18" charset="0"/>
                <a:cs typeface="Times New Roman" panose="02020603050405020304" pitchFamily="18" charset="0"/>
              </a:rPr>
              <a:t>ư</a:t>
            </a:r>
            <a:r>
              <a:rPr lang="en-US" sz="4400" b="1" dirty="0" err="1">
                <a:solidFill>
                  <a:srgbClr val="FF0000"/>
                </a:solidFill>
                <a:latin typeface="Times New Roman" panose="02020603050405020304" pitchFamily="18" charset="0"/>
                <a:cs typeface="Times New Roman" panose="02020603050405020304" pitchFamily="18" charset="0"/>
              </a:rPr>
              <a:t>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gồm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mấy</a:t>
            </a:r>
            <a:r>
              <a:rPr lang="en-US" sz="4400" b="1" dirty="0">
                <a:solidFill>
                  <a:srgbClr val="FF0000"/>
                </a:solidFill>
                <a:latin typeface="Times New Roman" panose="02020603050405020304" pitchFamily="18" charset="0"/>
                <a:cs typeface="Times New Roman" panose="02020603050405020304" pitchFamily="18" charset="0"/>
              </a:rPr>
              <a:t> b</a:t>
            </a:r>
            <a:r>
              <a:rPr lang="vi-VN" sz="4400" b="1" dirty="0">
                <a:solidFill>
                  <a:srgbClr val="FF0000"/>
                </a:solidFill>
                <a:latin typeface="Times New Roman" panose="02020603050405020304" pitchFamily="18" charset="0"/>
                <a:cs typeface="Times New Roman" panose="02020603050405020304" pitchFamily="18" charset="0"/>
              </a:rPr>
              <a:t>ư</a:t>
            </a:r>
            <a:r>
              <a:rPr lang="en-US" sz="4400" b="1" dirty="0" err="1">
                <a:solidFill>
                  <a:srgbClr val="FF0000"/>
                </a:solidFill>
                <a:latin typeface="Times New Roman" panose="02020603050405020304" pitchFamily="18" charset="0"/>
                <a:cs typeface="Times New Roman" panose="02020603050405020304" pitchFamily="18" charset="0"/>
              </a:rPr>
              <a:t>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vẽ</a:t>
            </a:r>
            <a:r>
              <a:rPr lang="vi-VN" sz="4400" b="1" dirty="0">
                <a:solidFill>
                  <a:srgbClr val="FF0000"/>
                </a:solidFill>
                <a:latin typeface="Times New Roman" panose="02020603050405020304" pitchFamily="18" charset="0"/>
                <a:cs typeface="Times New Roman" panose="02020603050405020304" pitchFamily="18" charset="0"/>
              </a:rPr>
              <a:t>?</a:t>
            </a:r>
          </a:p>
        </p:txBody>
      </p:sp>
      <p:sp>
        <p:nvSpPr>
          <p:cNvPr id="7" name="Title 1">
            <a:extLst>
              <a:ext uri="{FF2B5EF4-FFF2-40B4-BE49-F238E27FC236}">
                <a16:creationId xmlns:a16="http://schemas.microsoft.com/office/drawing/2014/main" xmlns="" id="{4664CD06-9133-4291-8818-ACFA5D2AD953}"/>
              </a:ext>
            </a:extLst>
          </p:cNvPr>
          <p:cNvSpPr txBox="1">
            <a:spLocks/>
          </p:cNvSpPr>
          <p:nvPr/>
        </p:nvSpPr>
        <p:spPr>
          <a:xfrm>
            <a:off x="748743" y="2682067"/>
            <a:ext cx="10018713" cy="800422"/>
          </a:xfrm>
          <a:prstGeom prst="rect">
            <a:avLst/>
          </a:prstGeom>
          <a:effectLst/>
        </p:spPr>
        <p:txBody>
          <a:bodyPr vert="horz" lIns="91440" tIns="45720" rIns="91440" bIns="45720" rtlCol="0" anchor="ctr">
            <a:normAutofit fontScale="92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spcBef>
                <a:spcPts val="0"/>
              </a:spcBef>
            </a:pPr>
            <a:r>
              <a:rPr lang="en-US" sz="4400" b="1">
                <a:solidFill>
                  <a:srgbClr val="FF0000"/>
                </a:solidFill>
                <a:latin typeface="Times New Roman" panose="02020603050405020304" pitchFamily="18" charset="0"/>
                <a:cs typeface="Times New Roman" panose="02020603050405020304" pitchFamily="18" charset="0"/>
              </a:rPr>
              <a:t>	</a:t>
            </a:r>
            <a:r>
              <a:rPr lang="en-US" sz="3500">
                <a:ln>
                  <a:noFill/>
                </a:ln>
                <a:solidFill>
                  <a:prstClr val="black"/>
                </a:solidFill>
                <a:latin typeface="Times New Roman" panose="02020603050405020304" pitchFamily="18" charset="0"/>
                <a:ea typeface="+mn-ea"/>
                <a:cs typeface="Times New Roman" panose="02020603050405020304" pitchFamily="18" charset="0"/>
              </a:rPr>
              <a:t>B</a:t>
            </a:r>
            <a:r>
              <a:rPr lang="vi-VN" sz="3500">
                <a:ln>
                  <a:noFill/>
                </a:ln>
                <a:solidFill>
                  <a:prstClr val="black"/>
                </a:solidFill>
                <a:latin typeface="Times New Roman" panose="02020603050405020304" pitchFamily="18" charset="0"/>
                <a:ea typeface="+mn-ea"/>
                <a:cs typeface="Times New Roman" panose="02020603050405020304" pitchFamily="18" charset="0"/>
              </a:rPr>
              <a:t>ư</a:t>
            </a:r>
            <a:r>
              <a:rPr lang="en-US" sz="3500">
                <a:ln>
                  <a:noFill/>
                </a:ln>
                <a:solidFill>
                  <a:prstClr val="black"/>
                </a:solidFill>
                <a:latin typeface="Times New Roman" panose="02020603050405020304" pitchFamily="18" charset="0"/>
                <a:ea typeface="+mn-ea"/>
                <a:cs typeface="Times New Roman" panose="02020603050405020304" pitchFamily="18" charset="0"/>
              </a:rPr>
              <a:t>ớc 1: Xác định nội dung và hình thức chữ cách điệu.</a:t>
            </a:r>
          </a:p>
        </p:txBody>
      </p:sp>
      <p:grpSp>
        <p:nvGrpSpPr>
          <p:cNvPr id="27" name="组合 2">
            <a:extLst>
              <a:ext uri="{FF2B5EF4-FFF2-40B4-BE49-F238E27FC236}">
                <a16:creationId xmlns:a16="http://schemas.microsoft.com/office/drawing/2014/main" xmlns="" id="{DB4A75E6-5E6D-4B20-8EB8-0027781DB014}"/>
              </a:ext>
            </a:extLst>
          </p:cNvPr>
          <p:cNvGrpSpPr/>
          <p:nvPr/>
        </p:nvGrpSpPr>
        <p:grpSpPr>
          <a:xfrm>
            <a:off x="0" y="5881529"/>
            <a:ext cx="12192000" cy="1300834"/>
            <a:chOff x="0" y="5230720"/>
            <a:chExt cx="12198351" cy="1622385"/>
          </a:xfrm>
        </p:grpSpPr>
        <p:pic>
          <p:nvPicPr>
            <p:cNvPr id="28" name="图片 11">
              <a:extLst>
                <a:ext uri="{FF2B5EF4-FFF2-40B4-BE49-F238E27FC236}">
                  <a16:creationId xmlns:a16="http://schemas.microsoft.com/office/drawing/2014/main" xmlns="" id="{730A89DE-E937-40C6-9A77-A749E833E7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4177" y="5230720"/>
              <a:ext cx="1724174" cy="1622385"/>
            </a:xfrm>
            <a:prstGeom prst="rect">
              <a:avLst/>
            </a:prstGeom>
          </p:spPr>
        </p:pic>
        <p:grpSp>
          <p:nvGrpSpPr>
            <p:cNvPr id="29" name="组合 12">
              <a:extLst>
                <a:ext uri="{FF2B5EF4-FFF2-40B4-BE49-F238E27FC236}">
                  <a16:creationId xmlns:a16="http://schemas.microsoft.com/office/drawing/2014/main" xmlns="" id="{73D7A9BC-E08E-4C24-BDD2-069CF02E79C4}"/>
                </a:ext>
              </a:extLst>
            </p:cNvPr>
            <p:cNvGrpSpPr/>
            <p:nvPr/>
          </p:nvGrpSpPr>
          <p:grpSpPr>
            <a:xfrm>
              <a:off x="7009828" y="6063253"/>
              <a:ext cx="3505188" cy="789852"/>
              <a:chOff x="7069677" y="6063253"/>
              <a:chExt cx="3505188" cy="789852"/>
            </a:xfrm>
          </p:grpSpPr>
          <p:pic>
            <p:nvPicPr>
              <p:cNvPr id="36" name="图片 15">
                <a:extLst>
                  <a:ext uri="{FF2B5EF4-FFF2-40B4-BE49-F238E27FC236}">
                    <a16:creationId xmlns:a16="http://schemas.microsoft.com/office/drawing/2014/main" xmlns="" id="{ABF9B029-F488-4921-9D9F-2258A23A1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37" name="图片 16">
                <a:extLst>
                  <a:ext uri="{FF2B5EF4-FFF2-40B4-BE49-F238E27FC236}">
                    <a16:creationId xmlns:a16="http://schemas.microsoft.com/office/drawing/2014/main" xmlns="" id="{87AC9A5D-5EC8-4FEA-8AC4-5F15DC1E2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nvGrpSpPr>
            <p:cNvPr id="30" name="组合 17">
              <a:extLst>
                <a:ext uri="{FF2B5EF4-FFF2-40B4-BE49-F238E27FC236}">
                  <a16:creationId xmlns:a16="http://schemas.microsoft.com/office/drawing/2014/main" xmlns="" id="{C05069C7-F099-42D0-9E7E-62D680E1CE71}"/>
                </a:ext>
              </a:extLst>
            </p:cNvPr>
            <p:cNvGrpSpPr/>
            <p:nvPr/>
          </p:nvGrpSpPr>
          <p:grpSpPr>
            <a:xfrm>
              <a:off x="3505188" y="6063253"/>
              <a:ext cx="3505188" cy="789852"/>
              <a:chOff x="7069677" y="6063253"/>
              <a:chExt cx="3505188" cy="789852"/>
            </a:xfrm>
          </p:grpSpPr>
          <p:pic>
            <p:nvPicPr>
              <p:cNvPr id="34" name="图片 18">
                <a:extLst>
                  <a:ext uri="{FF2B5EF4-FFF2-40B4-BE49-F238E27FC236}">
                    <a16:creationId xmlns:a16="http://schemas.microsoft.com/office/drawing/2014/main" xmlns="" id="{3E8E0E54-9A34-4BC5-8190-4534146B4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35" name="图片 19">
                <a:extLst>
                  <a:ext uri="{FF2B5EF4-FFF2-40B4-BE49-F238E27FC236}">
                    <a16:creationId xmlns:a16="http://schemas.microsoft.com/office/drawing/2014/main" xmlns="" id="{9451B69C-BD8A-43EB-91A8-AC7FEBD6C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nvGrpSpPr>
            <p:cNvPr id="31" name="组合 20">
              <a:extLst>
                <a:ext uri="{FF2B5EF4-FFF2-40B4-BE49-F238E27FC236}">
                  <a16:creationId xmlns:a16="http://schemas.microsoft.com/office/drawing/2014/main" xmlns="" id="{2BD92449-0CE9-4CF8-87C0-2A1DE93A7861}"/>
                </a:ext>
              </a:extLst>
            </p:cNvPr>
            <p:cNvGrpSpPr/>
            <p:nvPr/>
          </p:nvGrpSpPr>
          <p:grpSpPr>
            <a:xfrm>
              <a:off x="0" y="6063253"/>
              <a:ext cx="3505188" cy="789852"/>
              <a:chOff x="7069677" y="6063253"/>
              <a:chExt cx="3505188" cy="789852"/>
            </a:xfrm>
          </p:grpSpPr>
          <p:pic>
            <p:nvPicPr>
              <p:cNvPr id="32" name="图片 21">
                <a:extLst>
                  <a:ext uri="{FF2B5EF4-FFF2-40B4-BE49-F238E27FC236}">
                    <a16:creationId xmlns:a16="http://schemas.microsoft.com/office/drawing/2014/main" xmlns="" id="{861E53A4-0ACF-42D1-8F4E-1308BCD80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33" name="图片 22">
                <a:extLst>
                  <a:ext uri="{FF2B5EF4-FFF2-40B4-BE49-F238E27FC236}">
                    <a16:creationId xmlns:a16="http://schemas.microsoft.com/office/drawing/2014/main" xmlns="" id="{473527CB-A9C6-4EC8-ABAC-C8A36F916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pic>
        <p:nvPicPr>
          <p:cNvPr id="3" name="Picture 2"/>
          <p:cNvPicPr>
            <a:picLocks noChangeAspect="1"/>
          </p:cNvPicPr>
          <p:nvPr/>
        </p:nvPicPr>
        <p:blipFill>
          <a:blip r:embed="rId4"/>
          <a:stretch>
            <a:fillRect/>
          </a:stretch>
        </p:blipFill>
        <p:spPr>
          <a:xfrm>
            <a:off x="2528711" y="3482489"/>
            <a:ext cx="6870751" cy="2915870"/>
          </a:xfrm>
          <a:prstGeom prst="rect">
            <a:avLst/>
          </a:prstGeom>
        </p:spPr>
      </p:pic>
    </p:spTree>
    <p:extLst>
      <p:ext uri="{BB962C8B-B14F-4D97-AF65-F5344CB8AC3E}">
        <p14:creationId xmlns:p14="http://schemas.microsoft.com/office/powerpoint/2010/main" val="3008426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259452" y="1288829"/>
            <a:ext cx="9657077" cy="5055699"/>
          </a:xfrm>
          <a:prstGeom prst="rect">
            <a:avLst/>
          </a:prstGeom>
        </p:spPr>
      </p:pic>
      <p:sp>
        <p:nvSpPr>
          <p:cNvPr id="10" name="TextBox 9"/>
          <p:cNvSpPr txBox="1"/>
          <p:nvPr/>
        </p:nvSpPr>
        <p:spPr>
          <a:xfrm>
            <a:off x="1430107" y="349262"/>
            <a:ext cx="10513363" cy="769441"/>
          </a:xfrm>
          <a:prstGeom prst="rect">
            <a:avLst/>
          </a:prstGeom>
          <a:noFill/>
        </p:spPr>
        <p:txBody>
          <a:bodyPr wrap="square" rtlCol="0">
            <a:spAutoFit/>
          </a:bodyPr>
          <a:lstStyle/>
          <a:p>
            <a:r>
              <a:rPr lang="en-US" sz="4400" dirty="0" err="1" smtClean="0">
                <a:solidFill>
                  <a:srgbClr val="FF0000"/>
                </a:solidFill>
                <a:latin typeface="Times New Roman" panose="02020603050405020304" pitchFamily="18" charset="0"/>
                <a:cs typeface="Times New Roman" panose="02020603050405020304" pitchFamily="18" charset="0"/>
              </a:rPr>
              <a:t>Bước</a:t>
            </a:r>
            <a:r>
              <a:rPr lang="en-US" sz="4400" dirty="0" smtClean="0">
                <a:solidFill>
                  <a:srgbClr val="FF0000"/>
                </a:solidFill>
                <a:latin typeface="Times New Roman" panose="02020603050405020304" pitchFamily="18" charset="0"/>
                <a:cs typeface="Times New Roman" panose="02020603050405020304" pitchFamily="18" charset="0"/>
              </a:rPr>
              <a:t> 2: </a:t>
            </a:r>
            <a:r>
              <a:rPr lang="en-US" sz="4400" dirty="0" err="1" smtClean="0">
                <a:solidFill>
                  <a:srgbClr val="FF0000"/>
                </a:solidFill>
                <a:latin typeface="Times New Roman" panose="02020603050405020304" pitchFamily="18" charset="0"/>
                <a:cs typeface="Times New Roman" panose="02020603050405020304" pitchFamily="18" charset="0"/>
              </a:rPr>
              <a:t>Phác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thảo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chữ</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cách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điệu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bằng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nét</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6562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786596" y="689317"/>
            <a:ext cx="9115865" cy="1323439"/>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Bước</a:t>
            </a:r>
            <a:r>
              <a:rPr lang="en-US" sz="4000" dirty="0" smtClean="0">
                <a:latin typeface="Times New Roman" panose="02020603050405020304" pitchFamily="18" charset="0"/>
                <a:cs typeface="Times New Roman" panose="02020603050405020304" pitchFamily="18" charset="0"/>
              </a:rPr>
              <a:t> 3: </a:t>
            </a:r>
            <a:r>
              <a:rPr lang="en-US" sz="4000" dirty="0" err="1" smtClean="0">
                <a:latin typeface="Times New Roman" panose="02020603050405020304" pitchFamily="18" charset="0"/>
                <a:cs typeface="Times New Roman" panose="02020603050405020304" pitchFamily="18" charset="0"/>
              </a:rPr>
              <a:t>vẽ</a:t>
            </a:r>
            <a:r>
              <a:rPr lang="en-US" sz="4000" dirty="0" smtClean="0">
                <a:latin typeface="Times New Roman" panose="02020603050405020304" pitchFamily="18" charset="0"/>
                <a:cs typeface="Times New Roman" panose="02020603050405020304" pitchFamily="18" charset="0"/>
              </a:rPr>
              <a:t> chi </a:t>
            </a:r>
            <a:r>
              <a:rPr lang="en-US" sz="4000" dirty="0" err="1" smtClean="0">
                <a:latin typeface="Times New Roman" panose="02020603050405020304" pitchFamily="18" charset="0"/>
                <a:cs typeface="Times New Roman" panose="02020603050405020304" pitchFamily="18" charset="0"/>
              </a:rPr>
              <a:t>tiết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chữ</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thêm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ấn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tượng</a:t>
            </a:r>
            <a:endParaRPr lang="en-US"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991219" y="2138290"/>
            <a:ext cx="7631083" cy="4445390"/>
          </a:xfrm>
          <a:prstGeom prst="rect">
            <a:avLst/>
          </a:prstGeom>
        </p:spPr>
      </p:pic>
    </p:spTree>
    <p:extLst>
      <p:ext uri="{BB962C8B-B14F-4D97-AF65-F5344CB8AC3E}">
        <p14:creationId xmlns:p14="http://schemas.microsoft.com/office/powerpoint/2010/main" val="11895503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1856935" y="689318"/>
            <a:ext cx="8693834" cy="830997"/>
          </a:xfrm>
          <a:prstGeom prst="rect">
            <a:avLst/>
          </a:prstGeom>
          <a:noFill/>
        </p:spPr>
        <p:txBody>
          <a:bodyPr wrap="square" rtlCol="0">
            <a:spAutoFit/>
          </a:bodyPr>
          <a:lstStyle/>
          <a:p>
            <a:r>
              <a:rPr lang="en-US" sz="4800" dirty="0" err="1" smtClean="0">
                <a:latin typeface="Times New Roman" panose="02020603050405020304" pitchFamily="18" charset="0"/>
                <a:cs typeface="Times New Roman" panose="02020603050405020304" pitchFamily="18" charset="0"/>
              </a:rPr>
              <a:t>Bước</a:t>
            </a:r>
            <a:r>
              <a:rPr lang="en-US" sz="4800" dirty="0" smtClean="0">
                <a:latin typeface="Times New Roman" panose="02020603050405020304" pitchFamily="18" charset="0"/>
                <a:cs typeface="Times New Roman" panose="02020603050405020304" pitchFamily="18" charset="0"/>
              </a:rPr>
              <a:t> 4: </a:t>
            </a: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màu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hoàn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chỉnh</a:t>
            </a:r>
            <a:endParaRPr lang="en-US" sz="4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584886" y="1678218"/>
            <a:ext cx="10165169" cy="4806988"/>
          </a:xfrm>
          <a:prstGeom prst="rect">
            <a:avLst/>
          </a:prstGeom>
        </p:spPr>
      </p:pic>
    </p:spTree>
    <p:extLst>
      <p:ext uri="{BB962C8B-B14F-4D97-AF65-F5344CB8AC3E}">
        <p14:creationId xmlns:p14="http://schemas.microsoft.com/office/powerpoint/2010/main" val="16508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7B79A3A8-0275-42C9-BC20-E78A6A246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xmlns="" id="{52540E5E-F279-41D2-B55A-12695455B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3636" y="3841638"/>
            <a:ext cx="4382036" cy="2920348"/>
          </a:xfrm>
          <a:prstGeom prst="rect">
            <a:avLst/>
          </a:prstGeom>
        </p:spPr>
      </p:pic>
      <p:pic>
        <p:nvPicPr>
          <p:cNvPr id="6" name="Picture 5">
            <a:extLst>
              <a:ext uri="{FF2B5EF4-FFF2-40B4-BE49-F238E27FC236}">
                <a16:creationId xmlns:a16="http://schemas.microsoft.com/office/drawing/2014/main" xmlns="" id="{E9D3537D-87E0-470A-A5E5-C83A9172A3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530" y="3907643"/>
            <a:ext cx="4380520" cy="2920347"/>
          </a:xfrm>
          <a:prstGeom prst="rect">
            <a:avLst/>
          </a:prstGeom>
        </p:spPr>
      </p:pic>
      <p:pic>
        <p:nvPicPr>
          <p:cNvPr id="8" name="Picture 7">
            <a:extLst>
              <a:ext uri="{FF2B5EF4-FFF2-40B4-BE49-F238E27FC236}">
                <a16:creationId xmlns:a16="http://schemas.microsoft.com/office/drawing/2014/main" xmlns="" id="{9F091F46-8CF9-4585-8B71-7DA3E406EB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890" y="627630"/>
            <a:ext cx="4380520" cy="2919338"/>
          </a:xfrm>
          <a:prstGeom prst="rect">
            <a:avLst/>
          </a:prstGeom>
        </p:spPr>
      </p:pic>
      <p:pic>
        <p:nvPicPr>
          <p:cNvPr id="10" name="Picture 9">
            <a:extLst>
              <a:ext uri="{FF2B5EF4-FFF2-40B4-BE49-F238E27FC236}">
                <a16:creationId xmlns:a16="http://schemas.microsoft.com/office/drawing/2014/main" xmlns="" id="{AF8800E4-32EC-4AB8-B8F6-E99BB3257F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9235" y="717865"/>
            <a:ext cx="4380520" cy="2919339"/>
          </a:xfrm>
          <a:prstGeom prst="rect">
            <a:avLst/>
          </a:prstGeom>
        </p:spPr>
      </p:pic>
      <p:sp>
        <p:nvSpPr>
          <p:cNvPr id="11" name="Title 1">
            <a:extLst>
              <a:ext uri="{FF2B5EF4-FFF2-40B4-BE49-F238E27FC236}">
                <a16:creationId xmlns:a16="http://schemas.microsoft.com/office/drawing/2014/main" xmlns="" id="{687C6711-1999-49BE-8C23-AB1E507871C4}"/>
              </a:ext>
            </a:extLst>
          </p:cNvPr>
          <p:cNvSpPr txBox="1">
            <a:spLocks/>
          </p:cNvSpPr>
          <p:nvPr/>
        </p:nvSpPr>
        <p:spPr>
          <a:xfrm>
            <a:off x="0" y="1380363"/>
            <a:ext cx="1739235" cy="639634"/>
          </a:xfrm>
          <a:prstGeom prst="rect">
            <a:avLst/>
          </a:prstGeom>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rgbClr val="FF0000"/>
                </a:solidFill>
                <a:latin typeface="Times New Roman" panose="02020603050405020304" pitchFamily="18" charset="0"/>
                <a:cs typeface="Times New Roman" panose="02020603050405020304" pitchFamily="18" charset="0"/>
              </a:rPr>
              <a:t> </a:t>
            </a:r>
            <a:r>
              <a:rPr lang="en-US" sz="3300" b="1">
                <a:solidFill>
                  <a:srgbClr val="FF0000"/>
                </a:solidFill>
                <a:latin typeface="Times New Roman" panose="02020603050405020304" pitchFamily="18" charset="0"/>
                <a:cs typeface="Times New Roman" panose="02020603050405020304" pitchFamily="18" charset="0"/>
              </a:rPr>
              <a:t>Bước:1</a:t>
            </a:r>
            <a:endParaRPr lang="en-US" sz="3300" b="1" dirty="0">
              <a:solidFill>
                <a:srgbClr val="FF0000"/>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xmlns="" id="{9476C4B3-FE91-45EE-AD42-15A1E3750BE1}"/>
              </a:ext>
            </a:extLst>
          </p:cNvPr>
          <p:cNvSpPr txBox="1">
            <a:spLocks/>
          </p:cNvSpPr>
          <p:nvPr/>
        </p:nvSpPr>
        <p:spPr>
          <a:xfrm>
            <a:off x="83088" y="4962060"/>
            <a:ext cx="1581157" cy="639635"/>
          </a:xfrm>
          <a:prstGeom prst="rect">
            <a:avLst/>
          </a:prstGeom>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rgbClr val="FF0000"/>
                </a:solidFill>
                <a:latin typeface="Times New Roman" panose="02020603050405020304" pitchFamily="18" charset="0"/>
                <a:cs typeface="Times New Roman" panose="02020603050405020304" pitchFamily="18" charset="0"/>
              </a:rPr>
              <a:t> </a:t>
            </a:r>
            <a:r>
              <a:rPr lang="en-US" sz="3300" b="1">
                <a:solidFill>
                  <a:srgbClr val="FF0000"/>
                </a:solidFill>
                <a:latin typeface="Times New Roman" panose="02020603050405020304" pitchFamily="18" charset="0"/>
                <a:cs typeface="Times New Roman" panose="02020603050405020304" pitchFamily="18" charset="0"/>
              </a:rPr>
              <a:t>Bước:3</a:t>
            </a:r>
            <a:endParaRPr lang="en-US" sz="3300" b="1" dirty="0">
              <a:solidFill>
                <a:srgbClr val="FF0000"/>
              </a:solidFill>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xmlns="" id="{1D8478E3-3C04-41B5-9EA3-9248E6851DF1}"/>
              </a:ext>
            </a:extLst>
          </p:cNvPr>
          <p:cNvSpPr txBox="1">
            <a:spLocks/>
          </p:cNvSpPr>
          <p:nvPr/>
        </p:nvSpPr>
        <p:spPr>
          <a:xfrm>
            <a:off x="5976729" y="1322568"/>
            <a:ext cx="1432875" cy="639634"/>
          </a:xfrm>
          <a:prstGeom prst="rect">
            <a:avLst/>
          </a:prstGeom>
          <a:effectLst/>
        </p:spPr>
        <p:txBody>
          <a:bodyPr vert="horz" lIns="91440" tIns="45720" rIns="91440" bIns="45720" rtlCol="0" anchor="ctr">
            <a:normAutofit fontScale="9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a:solidFill>
                  <a:srgbClr val="FF0000"/>
                </a:solidFill>
                <a:latin typeface="Times New Roman" panose="02020603050405020304" pitchFamily="18" charset="0"/>
                <a:cs typeface="Times New Roman" panose="02020603050405020304" pitchFamily="18" charset="0"/>
              </a:rPr>
              <a:t> </a:t>
            </a:r>
            <a:r>
              <a:rPr lang="en-US" sz="3300" b="1">
                <a:solidFill>
                  <a:srgbClr val="FF0000"/>
                </a:solidFill>
                <a:latin typeface="Times New Roman" panose="02020603050405020304" pitchFamily="18" charset="0"/>
                <a:cs typeface="Times New Roman" panose="02020603050405020304" pitchFamily="18" charset="0"/>
              </a:rPr>
              <a:t>Bước</a:t>
            </a:r>
            <a:r>
              <a:rPr lang="en-US" sz="2800" b="1">
                <a:solidFill>
                  <a:srgbClr val="FF0000"/>
                </a:solidFill>
                <a:latin typeface="Times New Roman" panose="02020603050405020304" pitchFamily="18" charset="0"/>
                <a:cs typeface="Times New Roman" panose="02020603050405020304" pitchFamily="18" charset="0"/>
              </a:rPr>
              <a:t>:2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xmlns="" id="{B69B589A-C529-4B71-88A4-93918F061C32}"/>
              </a:ext>
            </a:extLst>
          </p:cNvPr>
          <p:cNvSpPr txBox="1">
            <a:spLocks/>
          </p:cNvSpPr>
          <p:nvPr/>
        </p:nvSpPr>
        <p:spPr>
          <a:xfrm>
            <a:off x="6096001" y="5215614"/>
            <a:ext cx="1496144" cy="639635"/>
          </a:xfrm>
          <a:prstGeom prst="rect">
            <a:avLst/>
          </a:prstGeom>
          <a:effec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rgbClr val="FF0000"/>
                </a:solidFill>
                <a:latin typeface="Times New Roman" panose="02020603050405020304" pitchFamily="18" charset="0"/>
                <a:cs typeface="Times New Roman" panose="02020603050405020304" pitchFamily="18" charset="0"/>
              </a:rPr>
              <a:t> </a:t>
            </a:r>
            <a:r>
              <a:rPr lang="en-US" sz="3300" b="1">
                <a:solidFill>
                  <a:srgbClr val="FF0000"/>
                </a:solidFill>
                <a:latin typeface="Times New Roman" panose="02020603050405020304" pitchFamily="18" charset="0"/>
                <a:cs typeface="Times New Roman" panose="02020603050405020304" pitchFamily="18" charset="0"/>
              </a:rPr>
              <a:t>Bước:4</a:t>
            </a:r>
            <a:endParaRPr lang="en-US" sz="33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9556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11569" y="2191435"/>
            <a:ext cx="9345637" cy="2308324"/>
          </a:xfrm>
          <a:prstGeom prst="rect">
            <a:avLst/>
          </a:prstGeom>
        </p:spPr>
        <p:txBody>
          <a:bodyPr wrap="square">
            <a:spAutoFit/>
          </a:bodyPr>
          <a:lstStyle/>
          <a:p>
            <a:pPr algn="just">
              <a:spcBef>
                <a:spcPts val="600"/>
              </a:spcBef>
              <a:spcAft>
                <a:spcPts val="600"/>
              </a:spcAft>
              <a:tabLst>
                <a:tab pos="2743200" algn="ctr"/>
                <a:tab pos="5486400" algn="r"/>
              </a:tabLst>
            </a:pPr>
            <a:r>
              <a:rPr lang="nl-NL" sz="4800" dirty="0">
                <a:latin typeface="Times New Roman" panose="02020603050405020304" pitchFamily="18" charset="0"/>
                <a:ea typeface="Calibri" panose="020F0502020204030204" pitchFamily="34" charset="0"/>
                <a:cs typeface="Times New Roman" panose="02020603050405020304" pitchFamily="18" charset="0"/>
              </a:rPr>
              <a:t>- GV kết luận: </a:t>
            </a:r>
            <a:r>
              <a:rPr lang="vi-VN" sz="4800" dirty="0">
                <a:latin typeface="Times New Roman" panose="02020603050405020304" pitchFamily="18" charset="0"/>
                <a:ea typeface="Calibri" panose="020F0502020204030204" pitchFamily="34" charset="0"/>
                <a:cs typeface="Times New Roman" panose="02020603050405020304" pitchFamily="18" charset="0"/>
              </a:rPr>
              <a:t>Biểu trưng hoặc logo thương hiệu có thể được tạo ra từ chữ cách </a:t>
            </a:r>
            <a:r>
              <a:rPr lang="vi-VN" sz="4800" dirty="0" smtClean="0">
                <a:latin typeface="Times New Roman" panose="02020603050405020304" pitchFamily="18" charset="0"/>
                <a:ea typeface="Calibri" panose="020F0502020204030204" pitchFamily="34" charset="0"/>
                <a:cs typeface="Times New Roman" panose="02020603050405020304" pitchFamily="18" charset="0"/>
              </a:rPr>
              <a:t>điệ</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u</a:t>
            </a:r>
            <a:r>
              <a:rPr lang="vi-VN"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4800" dirty="0">
                <a:latin typeface="Times New Roman" panose="02020603050405020304" pitchFamily="18" charset="0"/>
                <a:ea typeface="Calibri" panose="020F0502020204030204" pitchFamily="34" charset="0"/>
                <a:cs typeface="Times New Roman" panose="02020603050405020304" pitchFamily="18" charset="0"/>
              </a:rPr>
              <a:t>với nét đặc trưng riêng </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19311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Phượng đặt">
            <a:extLst>
              <a:ext uri="{FF2B5EF4-FFF2-40B4-BE49-F238E27FC236}">
                <a16:creationId xmlns:a16="http://schemas.microsoft.com/office/drawing/2014/main" xmlns="" id="{AD7728F2-22C4-493A-901D-5A27E85BE7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2" t="6889" r="52217" b="5109"/>
          <a:stretch/>
        </p:blipFill>
        <p:spPr>
          <a:xfrm>
            <a:off x="9500616" y="4246383"/>
            <a:ext cx="2691384" cy="2611618"/>
          </a:xfrm>
          <a:prstGeom prst="rect">
            <a:avLst/>
          </a:prstGeom>
        </p:spPr>
      </p:pic>
      <p:sp>
        <p:nvSpPr>
          <p:cNvPr id="4" name="Rectangle 3">
            <a:extLst>
              <a:ext uri="{FF2B5EF4-FFF2-40B4-BE49-F238E27FC236}">
                <a16:creationId xmlns:a16="http://schemas.microsoft.com/office/drawing/2014/main" xmlns="" id="{92B49A0F-E3D5-42A9-B03A-8F069277F721}"/>
              </a:ext>
            </a:extLst>
          </p:cNvPr>
          <p:cNvSpPr/>
          <p:nvPr/>
        </p:nvSpPr>
        <p:spPr>
          <a:xfrm>
            <a:off x="1964634" y="4789661"/>
            <a:ext cx="8345557" cy="548099"/>
          </a:xfrm>
          <a:prstGeom prst="rect">
            <a:avLst/>
          </a:prstGeom>
        </p:spPr>
        <p:txBody>
          <a:bodyPr wrap="square">
            <a:spAutoFit/>
          </a:bodyPr>
          <a:lstStyle/>
          <a:p>
            <a:pPr lvl="0" algn="just">
              <a:lnSpc>
                <a:spcPct val="115000"/>
              </a:lnSpc>
              <a:spcBef>
                <a:spcPts val="600"/>
              </a:spcBef>
              <a:spcAft>
                <a:spcPts val="6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Sử dụng màu sắc như thế nào cho sản phẩm của mình </a:t>
            </a:r>
            <a:endParaRPr lang="en-US" sz="40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629F6AE1-8919-4CFC-914E-F7DF8524E443}"/>
              </a:ext>
            </a:extLst>
          </p:cNvPr>
          <p:cNvSpPr/>
          <p:nvPr/>
        </p:nvSpPr>
        <p:spPr>
          <a:xfrm>
            <a:off x="1371599" y="1917802"/>
            <a:ext cx="10621618" cy="548099"/>
          </a:xfrm>
          <a:prstGeom prst="rect">
            <a:avLst/>
          </a:prstGeom>
        </p:spPr>
        <p:txBody>
          <a:bodyPr wrap="square">
            <a:spAutoFit/>
          </a:bodyPr>
          <a:lstStyle/>
          <a:p>
            <a:pPr algn="just">
              <a:lnSpc>
                <a:spcPct val="115000"/>
              </a:lnSpc>
              <a:spcBef>
                <a:spcPts val="600"/>
              </a:spcBef>
              <a:spcAft>
                <a:spcPts val="600"/>
              </a:spcAft>
            </a:pPr>
            <a:r>
              <a:rPr lang="nl-NL"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Suy nghĩ cách thể hiện sáng tạo theo ý tưởng riêng, theo các câu lệnh:</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93C7D488-0294-4A2A-B6D6-43261D718035}"/>
              </a:ext>
            </a:extLst>
          </p:cNvPr>
          <p:cNvSpPr/>
          <p:nvPr/>
        </p:nvSpPr>
        <p:spPr>
          <a:xfrm>
            <a:off x="1964634" y="2655067"/>
            <a:ext cx="7205869" cy="548099"/>
          </a:xfrm>
          <a:prstGeom prst="rect">
            <a:avLst/>
          </a:prstGeom>
        </p:spPr>
        <p:txBody>
          <a:bodyPr wrap="square">
            <a:spAutoFit/>
          </a:bodyPr>
          <a:lstStyle/>
          <a:p>
            <a:pPr lvl="0" algn="just">
              <a:lnSpc>
                <a:spcPct val="115000"/>
              </a:lnSpc>
              <a:spcBef>
                <a:spcPts val="600"/>
              </a:spcBef>
              <a:spcAft>
                <a:spcPts val="6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tưởng của em để  trang trí một logo tên lớp </a:t>
            </a:r>
            <a:endParaRPr lang="en-US" sz="400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70E5F2F6-3E73-4F34-891E-72C53152572A}"/>
              </a:ext>
            </a:extLst>
          </p:cNvPr>
          <p:cNvSpPr/>
          <p:nvPr/>
        </p:nvSpPr>
        <p:spPr>
          <a:xfrm>
            <a:off x="1964634" y="3433243"/>
            <a:ext cx="8130208" cy="548099"/>
          </a:xfrm>
          <a:prstGeom prst="rect">
            <a:avLst/>
          </a:prstGeom>
        </p:spPr>
        <p:txBody>
          <a:bodyPr wrap="square">
            <a:spAutoFit/>
          </a:bodyPr>
          <a:lstStyle/>
          <a:p>
            <a:pPr lvl="0" algn="just">
              <a:lnSpc>
                <a:spcPct val="115000"/>
              </a:lnSpc>
              <a:spcBef>
                <a:spcPts val="600"/>
              </a:spcBef>
              <a:spcAft>
                <a:spcPts val="6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tưởng sáng tạo cách điệu con chữ thể hiện tên lớp</a:t>
            </a:r>
            <a:endParaRPr lang="en-US" sz="40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2CAA785E-2D91-4204-83F8-47B1F2E44298}"/>
              </a:ext>
            </a:extLst>
          </p:cNvPr>
          <p:cNvSpPr/>
          <p:nvPr/>
        </p:nvSpPr>
        <p:spPr>
          <a:xfrm>
            <a:off x="1964634" y="4164453"/>
            <a:ext cx="7865165" cy="548099"/>
          </a:xfrm>
          <a:prstGeom prst="rect">
            <a:avLst/>
          </a:prstGeom>
        </p:spPr>
        <p:txBody>
          <a:bodyPr wrap="square">
            <a:spAutoFit/>
          </a:bodyPr>
          <a:lstStyle/>
          <a:p>
            <a:pPr lvl="0" algn="just">
              <a:lnSpc>
                <a:spcPct val="115000"/>
              </a:lnSpc>
              <a:spcBef>
                <a:spcPts val="600"/>
              </a:spcBef>
              <a:spcAft>
                <a:spcPts val="6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Em sẽ đặt hình vẽ đó ở vị trí nào trên sản phẩm?</a:t>
            </a:r>
            <a:endParaRPr lang="en-US" sz="40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DFB8FADB-EA05-434C-8B23-05414EFBB0D7}"/>
              </a:ext>
            </a:extLst>
          </p:cNvPr>
          <p:cNvSpPr/>
          <p:nvPr/>
        </p:nvSpPr>
        <p:spPr>
          <a:xfrm>
            <a:off x="1661490" y="248860"/>
            <a:ext cx="9404075" cy="1200329"/>
          </a:xfrm>
          <a:prstGeom prst="rect">
            <a:avLst/>
          </a:prstGeom>
          <a:noFill/>
        </p:spPr>
        <p:txBody>
          <a:bodyPr wrap="square" lIns="91440" tIns="45720" rIns="91440" bIns="45720">
            <a:spAutoFit/>
          </a:bodyPr>
          <a:lstStyle/>
          <a:p>
            <a:pPr algn="ctr"/>
            <a:r>
              <a:rPr lang="en-US" sz="72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III. Thiết kế logo tên lớp</a:t>
            </a:r>
            <a:endParaRPr lang="en-US" sz="72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nvGrpSpPr>
          <p:cNvPr id="39" name="组合 2">
            <a:extLst>
              <a:ext uri="{FF2B5EF4-FFF2-40B4-BE49-F238E27FC236}">
                <a16:creationId xmlns:a16="http://schemas.microsoft.com/office/drawing/2014/main" xmlns="" id="{F76202BD-1480-4DE3-9CEA-94C4832F4A6B}"/>
              </a:ext>
            </a:extLst>
          </p:cNvPr>
          <p:cNvGrpSpPr/>
          <p:nvPr/>
        </p:nvGrpSpPr>
        <p:grpSpPr>
          <a:xfrm>
            <a:off x="0" y="5897217"/>
            <a:ext cx="12191999" cy="1029974"/>
            <a:chOff x="0" y="5230720"/>
            <a:chExt cx="12198351" cy="1622385"/>
          </a:xfrm>
        </p:grpSpPr>
        <p:pic>
          <p:nvPicPr>
            <p:cNvPr id="40" name="图片 11">
              <a:extLst>
                <a:ext uri="{FF2B5EF4-FFF2-40B4-BE49-F238E27FC236}">
                  <a16:creationId xmlns:a16="http://schemas.microsoft.com/office/drawing/2014/main" xmlns="" id="{8E7ED246-2986-492E-8430-52F290CC8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4177" y="5230720"/>
              <a:ext cx="1724174" cy="1622385"/>
            </a:xfrm>
            <a:prstGeom prst="rect">
              <a:avLst/>
            </a:prstGeom>
          </p:spPr>
        </p:pic>
        <p:grpSp>
          <p:nvGrpSpPr>
            <p:cNvPr id="41" name="组合 12">
              <a:extLst>
                <a:ext uri="{FF2B5EF4-FFF2-40B4-BE49-F238E27FC236}">
                  <a16:creationId xmlns:a16="http://schemas.microsoft.com/office/drawing/2014/main" xmlns="" id="{D43DF931-E912-46B8-8884-0A32127D8D69}"/>
                </a:ext>
              </a:extLst>
            </p:cNvPr>
            <p:cNvGrpSpPr/>
            <p:nvPr/>
          </p:nvGrpSpPr>
          <p:grpSpPr>
            <a:xfrm>
              <a:off x="7009828" y="6063253"/>
              <a:ext cx="3505188" cy="789852"/>
              <a:chOff x="7069677" y="6063253"/>
              <a:chExt cx="3505188" cy="789852"/>
            </a:xfrm>
          </p:grpSpPr>
          <p:pic>
            <p:nvPicPr>
              <p:cNvPr id="48" name="图片 15">
                <a:extLst>
                  <a:ext uri="{FF2B5EF4-FFF2-40B4-BE49-F238E27FC236}">
                    <a16:creationId xmlns:a16="http://schemas.microsoft.com/office/drawing/2014/main" xmlns="" id="{FAA64532-A134-4AE5-9AD0-94E16E05C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49" name="图片 16">
                <a:extLst>
                  <a:ext uri="{FF2B5EF4-FFF2-40B4-BE49-F238E27FC236}">
                    <a16:creationId xmlns:a16="http://schemas.microsoft.com/office/drawing/2014/main" xmlns="" id="{E9B08535-7515-4CDE-BC47-D5853E41B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nvGrpSpPr>
            <p:cNvPr id="42" name="组合 17">
              <a:extLst>
                <a:ext uri="{FF2B5EF4-FFF2-40B4-BE49-F238E27FC236}">
                  <a16:creationId xmlns:a16="http://schemas.microsoft.com/office/drawing/2014/main" xmlns="" id="{19464DDC-F0E7-456F-A9C8-1E21CE53191B}"/>
                </a:ext>
              </a:extLst>
            </p:cNvPr>
            <p:cNvGrpSpPr/>
            <p:nvPr/>
          </p:nvGrpSpPr>
          <p:grpSpPr>
            <a:xfrm>
              <a:off x="3505188" y="6063253"/>
              <a:ext cx="3505188" cy="789852"/>
              <a:chOff x="7069677" y="6063253"/>
              <a:chExt cx="3505188" cy="789852"/>
            </a:xfrm>
          </p:grpSpPr>
          <p:pic>
            <p:nvPicPr>
              <p:cNvPr id="46" name="图片 18">
                <a:extLst>
                  <a:ext uri="{FF2B5EF4-FFF2-40B4-BE49-F238E27FC236}">
                    <a16:creationId xmlns:a16="http://schemas.microsoft.com/office/drawing/2014/main" xmlns="" id="{CAFD9AC5-13A8-426E-8F40-862397C672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47" name="图片 19">
                <a:extLst>
                  <a:ext uri="{FF2B5EF4-FFF2-40B4-BE49-F238E27FC236}">
                    <a16:creationId xmlns:a16="http://schemas.microsoft.com/office/drawing/2014/main" xmlns="" id="{0DCA1565-A9FF-4C0B-84DE-6904021DE2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nvGrpSpPr>
            <p:cNvPr id="43" name="组合 20">
              <a:extLst>
                <a:ext uri="{FF2B5EF4-FFF2-40B4-BE49-F238E27FC236}">
                  <a16:creationId xmlns:a16="http://schemas.microsoft.com/office/drawing/2014/main" xmlns="" id="{F460EA54-DF20-4ED4-BE3E-404CBD4D3BBE}"/>
                </a:ext>
              </a:extLst>
            </p:cNvPr>
            <p:cNvGrpSpPr/>
            <p:nvPr/>
          </p:nvGrpSpPr>
          <p:grpSpPr>
            <a:xfrm>
              <a:off x="0" y="6063253"/>
              <a:ext cx="3505188" cy="789852"/>
              <a:chOff x="7069677" y="6063253"/>
              <a:chExt cx="3505188" cy="789852"/>
            </a:xfrm>
          </p:grpSpPr>
          <p:pic>
            <p:nvPicPr>
              <p:cNvPr id="44" name="图片 21">
                <a:extLst>
                  <a:ext uri="{FF2B5EF4-FFF2-40B4-BE49-F238E27FC236}">
                    <a16:creationId xmlns:a16="http://schemas.microsoft.com/office/drawing/2014/main" xmlns="" id="{4ADB2A7E-D440-4321-9015-924B89CA29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45" name="图片 22">
                <a:extLst>
                  <a:ext uri="{FF2B5EF4-FFF2-40B4-BE49-F238E27FC236}">
                    <a16:creationId xmlns:a16="http://schemas.microsoft.com/office/drawing/2014/main" xmlns="" id="{D78450F1-AF25-4BAE-9BEB-717F83202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grpSp>
        <p:nvGrpSpPr>
          <p:cNvPr id="20" name="Group 9">
            <a:extLst>
              <a:ext uri="{FF2B5EF4-FFF2-40B4-BE49-F238E27FC236}">
                <a16:creationId xmlns:a16="http://schemas.microsoft.com/office/drawing/2014/main" xmlns="" id="{9961773A-06DB-424C-AAA7-C548DAF824C1}"/>
              </a:ext>
            </a:extLst>
          </p:cNvPr>
          <p:cNvGrpSpPr>
            <a:grpSpLocks/>
          </p:cNvGrpSpPr>
          <p:nvPr/>
        </p:nvGrpSpPr>
        <p:grpSpPr bwMode="auto">
          <a:xfrm>
            <a:off x="106016" y="1225824"/>
            <a:ext cx="1964633" cy="5791200"/>
            <a:chOff x="0" y="672"/>
            <a:chExt cx="2592" cy="3648"/>
          </a:xfrm>
        </p:grpSpPr>
        <p:pic>
          <p:nvPicPr>
            <p:cNvPr id="21" name="Picture 10" descr="la">
              <a:extLst>
                <a:ext uri="{FF2B5EF4-FFF2-40B4-BE49-F238E27FC236}">
                  <a16:creationId xmlns:a16="http://schemas.microsoft.com/office/drawing/2014/main" xmlns="" id="{9A72B3A6-704E-4928-9691-C84FF6BE9F46}"/>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481219" flipV="1">
              <a:off x="411" y="1548"/>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la">
              <a:extLst>
                <a:ext uri="{FF2B5EF4-FFF2-40B4-BE49-F238E27FC236}">
                  <a16:creationId xmlns:a16="http://schemas.microsoft.com/office/drawing/2014/main" xmlns="" id="{4D309FE5-59BA-4CCB-BEC3-844ED1FA8379}"/>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9525216" flipV="1">
              <a:off x="144" y="1392"/>
              <a:ext cx="18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la">
              <a:extLst>
                <a:ext uri="{FF2B5EF4-FFF2-40B4-BE49-F238E27FC236}">
                  <a16:creationId xmlns:a16="http://schemas.microsoft.com/office/drawing/2014/main" xmlns="" id="{5AC31977-005E-41DD-9BB0-24439B7EAA69}"/>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9858080" flipV="1">
              <a:off x="240" y="960"/>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la">
              <a:extLst>
                <a:ext uri="{FF2B5EF4-FFF2-40B4-BE49-F238E27FC236}">
                  <a16:creationId xmlns:a16="http://schemas.microsoft.com/office/drawing/2014/main" xmlns="" id="{064D0577-75C6-4F51-9A62-9A72243D7306}"/>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1651799" flipV="1">
              <a:off x="480" y="672"/>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la">
              <a:extLst>
                <a:ext uri="{FF2B5EF4-FFF2-40B4-BE49-F238E27FC236}">
                  <a16:creationId xmlns:a16="http://schemas.microsoft.com/office/drawing/2014/main" xmlns="" id="{AA6CF67F-5D71-4EA6-938A-92D07875942C}"/>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3007545" flipV="1">
              <a:off x="451" y="2145"/>
              <a:ext cx="213" cy="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la">
              <a:extLst>
                <a:ext uri="{FF2B5EF4-FFF2-40B4-BE49-F238E27FC236}">
                  <a16:creationId xmlns:a16="http://schemas.microsoft.com/office/drawing/2014/main" xmlns="" id="{4E99B0B0-03D0-486F-976C-C69AC6153F42}"/>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6853093" flipV="1">
              <a:off x="2168" y="3736"/>
              <a:ext cx="127"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la">
              <a:extLst>
                <a:ext uri="{FF2B5EF4-FFF2-40B4-BE49-F238E27FC236}">
                  <a16:creationId xmlns:a16="http://schemas.microsoft.com/office/drawing/2014/main" xmlns="" id="{A1011EDE-2546-4008-A1EA-4392E1964571}"/>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7096323" flipV="1">
              <a:off x="807" y="3657"/>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7" descr="la">
              <a:extLst>
                <a:ext uri="{FF2B5EF4-FFF2-40B4-BE49-F238E27FC236}">
                  <a16:creationId xmlns:a16="http://schemas.microsoft.com/office/drawing/2014/main" xmlns="" id="{383A43E5-09F4-40B7-A725-663F0974E281}"/>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277778" flipV="1">
              <a:off x="950" y="3068"/>
              <a:ext cx="153"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8" descr="la">
              <a:extLst>
                <a:ext uri="{FF2B5EF4-FFF2-40B4-BE49-F238E27FC236}">
                  <a16:creationId xmlns:a16="http://schemas.microsoft.com/office/drawing/2014/main" xmlns="" id="{0B7BC864-9A5F-4884-A161-79E5283F0481}"/>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7096323" flipV="1">
              <a:off x="1425" y="3657"/>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descr="la">
              <a:extLst>
                <a:ext uri="{FF2B5EF4-FFF2-40B4-BE49-F238E27FC236}">
                  <a16:creationId xmlns:a16="http://schemas.microsoft.com/office/drawing/2014/main" xmlns="" id="{EEA113BB-5904-4421-8E93-0177EFF6C827}"/>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4243492" flipV="1">
              <a:off x="558" y="2486"/>
              <a:ext cx="202"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0" descr="la">
              <a:extLst>
                <a:ext uri="{FF2B5EF4-FFF2-40B4-BE49-F238E27FC236}">
                  <a16:creationId xmlns:a16="http://schemas.microsoft.com/office/drawing/2014/main" xmlns="" id="{D84F7132-82CB-487D-945B-2BEE59A3041A}"/>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383093" flipV="1">
              <a:off x="432" y="1680"/>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1" descr="4hoa">
              <a:extLst>
                <a:ext uri="{FF2B5EF4-FFF2-40B4-BE49-F238E27FC236}">
                  <a16:creationId xmlns:a16="http://schemas.microsoft.com/office/drawing/2014/main" xmlns="" id="{7E298257-06DA-47F9-B680-2183ED936E70}"/>
                </a:ext>
              </a:extLst>
            </p:cNvPr>
            <p:cNvPicPr>
              <a:picLocks noChangeAspect="1" noChangeArrowheads="1"/>
            </p:cNvPicPr>
            <p:nvPr/>
          </p:nvPicPr>
          <p:blipFill>
            <a:blip r:embed="rId6">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720" y="3504"/>
              <a:ext cx="672"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2" descr="4hoa">
              <a:extLst>
                <a:ext uri="{FF2B5EF4-FFF2-40B4-BE49-F238E27FC236}">
                  <a16:creationId xmlns:a16="http://schemas.microsoft.com/office/drawing/2014/main" xmlns="" id="{32AC81F0-B0E1-424F-99CB-0CF6FB914ACF}"/>
                </a:ext>
              </a:extLst>
            </p:cNvPr>
            <p:cNvPicPr>
              <a:picLocks noChangeAspect="1" noChangeArrowheads="1"/>
            </p:cNvPicPr>
            <p:nvPr/>
          </p:nvPicPr>
          <p:blipFill>
            <a:blip r:embed="rId6">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432" y="3024"/>
              <a:ext cx="595"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3" descr="4hoa">
              <a:extLst>
                <a:ext uri="{FF2B5EF4-FFF2-40B4-BE49-F238E27FC236}">
                  <a16:creationId xmlns:a16="http://schemas.microsoft.com/office/drawing/2014/main" xmlns="" id="{73875309-97F9-4BA5-9EBC-343111FA5D68}"/>
                </a:ext>
              </a:extLst>
            </p:cNvPr>
            <p:cNvPicPr>
              <a:picLocks noChangeAspect="1" noChangeArrowheads="1"/>
            </p:cNvPicPr>
            <p:nvPr/>
          </p:nvPicPr>
          <p:blipFill>
            <a:blip r:embed="rId6">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0" y="3312"/>
              <a:ext cx="89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4" descr="4hoa">
              <a:extLst>
                <a:ext uri="{FF2B5EF4-FFF2-40B4-BE49-F238E27FC236}">
                  <a16:creationId xmlns:a16="http://schemas.microsoft.com/office/drawing/2014/main" xmlns="" id="{DB44F787-7D51-4DA0-9444-037C06405A95}"/>
                </a:ext>
              </a:extLst>
            </p:cNvPr>
            <p:cNvPicPr>
              <a:picLocks noChangeAspect="1" noChangeArrowheads="1"/>
            </p:cNvPicPr>
            <p:nvPr/>
          </p:nvPicPr>
          <p:blipFill>
            <a:blip r:embed="rId6">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1279" y="3686"/>
              <a:ext cx="51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4hoa">
              <a:extLst>
                <a:ext uri="{FF2B5EF4-FFF2-40B4-BE49-F238E27FC236}">
                  <a16:creationId xmlns:a16="http://schemas.microsoft.com/office/drawing/2014/main" xmlns="" id="{06DA2BD0-9ADF-4170-8287-B02B217BEEC0}"/>
                </a:ext>
              </a:extLst>
            </p:cNvPr>
            <p:cNvPicPr>
              <a:picLocks noChangeAspect="1" noChangeArrowheads="1"/>
            </p:cNvPicPr>
            <p:nvPr/>
          </p:nvPicPr>
          <p:blipFill>
            <a:blip r:embed="rId6">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192" y="2208"/>
              <a:ext cx="467"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6" descr="4hoa">
              <a:extLst>
                <a:ext uri="{FF2B5EF4-FFF2-40B4-BE49-F238E27FC236}">
                  <a16:creationId xmlns:a16="http://schemas.microsoft.com/office/drawing/2014/main" xmlns="" id="{B79A0698-9B56-49C3-806D-03032720ABA4}"/>
                </a:ext>
              </a:extLst>
            </p:cNvPr>
            <p:cNvPicPr>
              <a:picLocks noChangeAspect="1" noChangeArrowheads="1"/>
            </p:cNvPicPr>
            <p:nvPr/>
          </p:nvPicPr>
          <p:blipFill>
            <a:blip r:embed="rId6">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0" y="2784"/>
              <a:ext cx="624"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7" descr="4hoa">
              <a:extLst>
                <a:ext uri="{FF2B5EF4-FFF2-40B4-BE49-F238E27FC236}">
                  <a16:creationId xmlns:a16="http://schemas.microsoft.com/office/drawing/2014/main" xmlns="" id="{80B71F72-050F-418E-9D6C-F4A88746CA5F}"/>
                </a:ext>
              </a:extLst>
            </p:cNvPr>
            <p:cNvPicPr>
              <a:picLocks noChangeAspect="1" noChangeArrowheads="1"/>
            </p:cNvPicPr>
            <p:nvPr/>
          </p:nvPicPr>
          <p:blipFill>
            <a:blip r:embed="rId6">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0" y="1680"/>
              <a:ext cx="52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8" descr="4hoa">
              <a:extLst>
                <a:ext uri="{FF2B5EF4-FFF2-40B4-BE49-F238E27FC236}">
                  <a16:creationId xmlns:a16="http://schemas.microsoft.com/office/drawing/2014/main" xmlns="" id="{470C757E-6FFA-4221-AFD7-BC3B9F76C6DE}"/>
                </a:ext>
              </a:extLst>
            </p:cNvPr>
            <p:cNvPicPr>
              <a:picLocks noChangeAspect="1" noChangeArrowheads="1"/>
            </p:cNvPicPr>
            <p:nvPr/>
          </p:nvPicPr>
          <p:blipFill>
            <a:blip r:embed="rId6">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1872" y="3843"/>
              <a:ext cx="38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9" descr="4hoa">
              <a:extLst>
                <a:ext uri="{FF2B5EF4-FFF2-40B4-BE49-F238E27FC236}">
                  <a16:creationId xmlns:a16="http://schemas.microsoft.com/office/drawing/2014/main" xmlns="" id="{704FD9F0-14B2-4648-A008-2D33E68CA39D}"/>
                </a:ext>
              </a:extLst>
            </p:cNvPr>
            <p:cNvPicPr>
              <a:picLocks noChangeAspect="1" noChangeArrowheads="1"/>
            </p:cNvPicPr>
            <p:nvPr/>
          </p:nvPicPr>
          <p:blipFill>
            <a:blip r:embed="rId6">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240" y="1152"/>
              <a:ext cx="38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659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D0DF411-D1C4-4A6D-BA03-337EB21D81F5}"/>
              </a:ext>
            </a:extLst>
          </p:cNvPr>
          <p:cNvSpPr>
            <a:spLocks noGrp="1"/>
          </p:cNvSpPr>
          <p:nvPr>
            <p:ph type="title"/>
          </p:nvPr>
        </p:nvSpPr>
        <p:spPr>
          <a:xfrm>
            <a:off x="1612265" y="69092"/>
            <a:ext cx="4483735" cy="1026928"/>
          </a:xfrm>
        </p:spPr>
        <p:txBody>
          <a:bodyPr>
            <a:normAutofit fontScale="90000"/>
          </a:bodyPr>
          <a:lstStyle/>
          <a:p>
            <a:r>
              <a:rPr lang="en-US" sz="4400" b="1" u="sng" dirty="0" err="1">
                <a:solidFill>
                  <a:srgbClr val="FF0000"/>
                </a:solidFill>
                <a:latin typeface="Times New Roman" panose="02020603050405020304" pitchFamily="18" charset="0"/>
                <a:cs typeface="Times New Roman" panose="02020603050405020304" pitchFamily="18" charset="0"/>
              </a:rPr>
              <a:t>Bài</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làm</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hoàn</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thiện</a:t>
            </a:r>
            <a:endParaRPr lang="en-US" sz="4400" b="1" u="sng"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955BCAB-6894-4B99-84CF-9CE027D28C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886" y="4071912"/>
            <a:ext cx="3932406" cy="2716996"/>
          </a:xfrm>
          <a:prstGeom prst="rect">
            <a:avLst/>
          </a:prstGeom>
        </p:spPr>
      </p:pic>
      <p:pic>
        <p:nvPicPr>
          <p:cNvPr id="10" name="Picture 9">
            <a:extLst>
              <a:ext uri="{FF2B5EF4-FFF2-40B4-BE49-F238E27FC236}">
                <a16:creationId xmlns:a16="http://schemas.microsoft.com/office/drawing/2014/main" xmlns="" id="{258DF240-EED7-4599-942F-64AD6EC10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928" y="1016508"/>
            <a:ext cx="3707764" cy="2880000"/>
          </a:xfrm>
          <a:prstGeom prst="rect">
            <a:avLst/>
          </a:prstGeom>
        </p:spPr>
      </p:pic>
      <p:pic>
        <p:nvPicPr>
          <p:cNvPr id="12" name="Picture 11">
            <a:extLst>
              <a:ext uri="{FF2B5EF4-FFF2-40B4-BE49-F238E27FC236}">
                <a16:creationId xmlns:a16="http://schemas.microsoft.com/office/drawing/2014/main" xmlns="" id="{128A6806-608F-428C-9E96-DA941CCE90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32" y="4023966"/>
            <a:ext cx="3604021" cy="2764942"/>
          </a:xfrm>
          <a:prstGeom prst="rect">
            <a:avLst/>
          </a:prstGeom>
        </p:spPr>
      </p:pic>
      <p:pic>
        <p:nvPicPr>
          <p:cNvPr id="14" name="Picture 13">
            <a:extLst>
              <a:ext uri="{FF2B5EF4-FFF2-40B4-BE49-F238E27FC236}">
                <a16:creationId xmlns:a16="http://schemas.microsoft.com/office/drawing/2014/main" xmlns="" id="{36BF5497-F5D6-438B-A2D4-86BB8BF05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86" y="1064454"/>
            <a:ext cx="3932406" cy="2880000"/>
          </a:xfrm>
          <a:prstGeom prst="rect">
            <a:avLst/>
          </a:prstGeom>
        </p:spPr>
      </p:pic>
      <p:pic>
        <p:nvPicPr>
          <p:cNvPr id="18" name="Picture 17">
            <a:extLst>
              <a:ext uri="{FF2B5EF4-FFF2-40B4-BE49-F238E27FC236}">
                <a16:creationId xmlns:a16="http://schemas.microsoft.com/office/drawing/2014/main" xmlns="" id="{CFA5DD7D-1A12-4497-BAED-4A7A2D06C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949" y="4023966"/>
            <a:ext cx="3707764" cy="2764942"/>
          </a:xfrm>
          <a:prstGeom prst="rect">
            <a:avLst/>
          </a:prstGeom>
        </p:spPr>
      </p:pic>
      <p:pic>
        <p:nvPicPr>
          <p:cNvPr id="20" name="Picture 19">
            <a:extLst>
              <a:ext uri="{FF2B5EF4-FFF2-40B4-BE49-F238E27FC236}">
                <a16:creationId xmlns:a16="http://schemas.microsoft.com/office/drawing/2014/main" xmlns="" id="{1521E22E-B1B3-44A8-A0AE-D68A8B14CD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032" y="1056264"/>
            <a:ext cx="3600000" cy="2880000"/>
          </a:xfrm>
          <a:prstGeom prst="rect">
            <a:avLst/>
          </a:prstGeom>
        </p:spPr>
      </p:pic>
    </p:spTree>
    <p:extLst>
      <p:ext uri="{BB962C8B-B14F-4D97-AF65-F5344CB8AC3E}">
        <p14:creationId xmlns:p14="http://schemas.microsoft.com/office/powerpoint/2010/main" val="75684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ượng xinh 3">
            <a:extLst>
              <a:ext uri="{FF2B5EF4-FFF2-40B4-BE49-F238E27FC236}">
                <a16:creationId xmlns:a16="http://schemas.microsoft.com/office/drawing/2014/main" xmlns="" id="{FA54A117-7B55-437D-8486-2DC785C0E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121" y="56538"/>
            <a:ext cx="9538628" cy="6801462"/>
          </a:xfrm>
          <a:prstGeom prst="rect">
            <a:avLst/>
          </a:prstGeom>
        </p:spPr>
      </p:pic>
      <p:sp>
        <p:nvSpPr>
          <p:cNvPr id="4" name="TextBox 3">
            <a:extLst>
              <a:ext uri="{FF2B5EF4-FFF2-40B4-BE49-F238E27FC236}">
                <a16:creationId xmlns:a16="http://schemas.microsoft.com/office/drawing/2014/main" xmlns="" id="{60FC4417-48B5-4F33-A204-F32B8E79D46C}"/>
              </a:ext>
            </a:extLst>
          </p:cNvPr>
          <p:cNvSpPr txBox="1"/>
          <p:nvPr/>
        </p:nvSpPr>
        <p:spPr>
          <a:xfrm>
            <a:off x="2608967" y="1403187"/>
            <a:ext cx="7771651" cy="1569660"/>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TRÒ CHƠI</a:t>
            </a:r>
          </a:p>
          <a:p>
            <a:pPr algn="ctr"/>
            <a:r>
              <a:rPr lang="en-US" sz="4800" b="1">
                <a:solidFill>
                  <a:srgbClr val="C00000"/>
                </a:solidFill>
                <a:latin typeface="Times New Roman" panose="02020603050405020304" pitchFamily="18" charset="0"/>
                <a:cs typeface="Times New Roman" panose="02020603050405020304" pitchFamily="18" charset="0"/>
              </a:rPr>
              <a:t> “Ai nhanh h</a:t>
            </a:r>
            <a:r>
              <a:rPr lang="vi-VN" sz="4800" b="1">
                <a:solidFill>
                  <a:srgbClr val="C00000"/>
                </a:solidFill>
                <a:latin typeface="Times New Roman" panose="02020603050405020304" pitchFamily="18" charset="0"/>
                <a:cs typeface="Times New Roman" panose="02020603050405020304" pitchFamily="18" charset="0"/>
              </a:rPr>
              <a:t>ơ</a:t>
            </a:r>
            <a:r>
              <a:rPr lang="en-US" sz="4800" b="1">
                <a:solidFill>
                  <a:srgbClr val="C00000"/>
                </a:solidFill>
                <a:latin typeface="Times New Roman" panose="02020603050405020304" pitchFamily="18" charset="0"/>
                <a:cs typeface="Times New Roman" panose="02020603050405020304" pitchFamily="18" charset="0"/>
              </a:rPr>
              <a:t>n”</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C714FA37-AFA6-4583-9CB0-D835B173A4D7}"/>
              </a:ext>
            </a:extLst>
          </p:cNvPr>
          <p:cNvSpPr txBox="1"/>
          <p:nvPr/>
        </p:nvSpPr>
        <p:spPr>
          <a:xfrm>
            <a:off x="2439194" y="3220497"/>
            <a:ext cx="7976764"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NHÌN LOGO ĐOÁN SẢN PHẨM</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7" name="Group 9">
            <a:extLst>
              <a:ext uri="{FF2B5EF4-FFF2-40B4-BE49-F238E27FC236}">
                <a16:creationId xmlns:a16="http://schemas.microsoft.com/office/drawing/2014/main" xmlns="" id="{3A64338B-2855-4C3E-BA25-F955978D8C85}"/>
              </a:ext>
            </a:extLst>
          </p:cNvPr>
          <p:cNvGrpSpPr>
            <a:grpSpLocks/>
          </p:cNvGrpSpPr>
          <p:nvPr/>
        </p:nvGrpSpPr>
        <p:grpSpPr bwMode="auto">
          <a:xfrm>
            <a:off x="0" y="1066800"/>
            <a:ext cx="4114800" cy="5791200"/>
            <a:chOff x="0" y="672"/>
            <a:chExt cx="2592" cy="3648"/>
          </a:xfrm>
        </p:grpSpPr>
        <p:pic>
          <p:nvPicPr>
            <p:cNvPr id="8" name="Picture 10" descr="la">
              <a:extLst>
                <a:ext uri="{FF2B5EF4-FFF2-40B4-BE49-F238E27FC236}">
                  <a16:creationId xmlns:a16="http://schemas.microsoft.com/office/drawing/2014/main" xmlns="" id="{ED27E909-D037-482B-BA10-CA1A2215D294}"/>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481219" flipV="1">
              <a:off x="411" y="1548"/>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la">
              <a:extLst>
                <a:ext uri="{FF2B5EF4-FFF2-40B4-BE49-F238E27FC236}">
                  <a16:creationId xmlns:a16="http://schemas.microsoft.com/office/drawing/2014/main" xmlns="" id="{093BB337-21EE-43C6-B6B2-5CAA6C0B8789}"/>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9525216" flipV="1">
              <a:off x="144" y="1392"/>
              <a:ext cx="18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la">
              <a:extLst>
                <a:ext uri="{FF2B5EF4-FFF2-40B4-BE49-F238E27FC236}">
                  <a16:creationId xmlns:a16="http://schemas.microsoft.com/office/drawing/2014/main" xmlns="" id="{48F1EC6E-DE29-47D3-99C8-33B07E1A1A37}"/>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9858080" flipV="1">
              <a:off x="240" y="960"/>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la">
              <a:extLst>
                <a:ext uri="{FF2B5EF4-FFF2-40B4-BE49-F238E27FC236}">
                  <a16:creationId xmlns:a16="http://schemas.microsoft.com/office/drawing/2014/main" xmlns="" id="{CF35A2BE-E167-4F18-ABD2-CE7B4BCC2E00}"/>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1651799" flipV="1">
              <a:off x="480" y="672"/>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la">
              <a:extLst>
                <a:ext uri="{FF2B5EF4-FFF2-40B4-BE49-F238E27FC236}">
                  <a16:creationId xmlns:a16="http://schemas.microsoft.com/office/drawing/2014/main" xmlns="" id="{A74F3789-F45B-4FC7-B7F3-C3522440267A}"/>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3007545" flipV="1">
              <a:off x="451" y="2145"/>
              <a:ext cx="213" cy="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la">
              <a:extLst>
                <a:ext uri="{FF2B5EF4-FFF2-40B4-BE49-F238E27FC236}">
                  <a16:creationId xmlns:a16="http://schemas.microsoft.com/office/drawing/2014/main" xmlns="" id="{B6629D25-431C-44A3-9255-C13580C8EFA8}"/>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6853093" flipV="1">
              <a:off x="2168" y="3736"/>
              <a:ext cx="127"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la">
              <a:extLst>
                <a:ext uri="{FF2B5EF4-FFF2-40B4-BE49-F238E27FC236}">
                  <a16:creationId xmlns:a16="http://schemas.microsoft.com/office/drawing/2014/main" xmlns="" id="{8C0029EE-5880-4DF1-B70F-26044193465B}"/>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7096323" flipV="1">
              <a:off x="807" y="3657"/>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la">
              <a:extLst>
                <a:ext uri="{FF2B5EF4-FFF2-40B4-BE49-F238E27FC236}">
                  <a16:creationId xmlns:a16="http://schemas.microsoft.com/office/drawing/2014/main" xmlns="" id="{61BE4AED-B1AB-41B1-A6FB-80EA2511A8FD}"/>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277778" flipV="1">
              <a:off x="950" y="3068"/>
              <a:ext cx="153"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la">
              <a:extLst>
                <a:ext uri="{FF2B5EF4-FFF2-40B4-BE49-F238E27FC236}">
                  <a16:creationId xmlns:a16="http://schemas.microsoft.com/office/drawing/2014/main" xmlns="" id="{6ACE7387-D6A1-4350-A089-39F37FA9C07E}"/>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7096323" flipV="1">
              <a:off x="1425" y="3657"/>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descr="la">
              <a:extLst>
                <a:ext uri="{FF2B5EF4-FFF2-40B4-BE49-F238E27FC236}">
                  <a16:creationId xmlns:a16="http://schemas.microsoft.com/office/drawing/2014/main" xmlns="" id="{526F5BA1-532C-448A-A0B1-69DCC5260DAD}"/>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4243492" flipV="1">
              <a:off x="558" y="2486"/>
              <a:ext cx="202"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descr="la">
              <a:extLst>
                <a:ext uri="{FF2B5EF4-FFF2-40B4-BE49-F238E27FC236}">
                  <a16:creationId xmlns:a16="http://schemas.microsoft.com/office/drawing/2014/main" xmlns="" id="{A9E5D18C-4432-4A5D-8FD3-308BA487F58C}"/>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383093" flipV="1">
              <a:off x="432" y="1680"/>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descr="4hoa">
              <a:extLst>
                <a:ext uri="{FF2B5EF4-FFF2-40B4-BE49-F238E27FC236}">
                  <a16:creationId xmlns:a16="http://schemas.microsoft.com/office/drawing/2014/main" xmlns="" id="{D24B24B4-092C-4791-B568-78E9D8836BE8}"/>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720" y="3504"/>
              <a:ext cx="672"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2" descr="4hoa">
              <a:extLst>
                <a:ext uri="{FF2B5EF4-FFF2-40B4-BE49-F238E27FC236}">
                  <a16:creationId xmlns:a16="http://schemas.microsoft.com/office/drawing/2014/main" xmlns="" id="{370214B4-5F50-494B-898D-45FAA945BC3C}"/>
                </a:ext>
              </a:extLst>
            </p:cNvPr>
            <p:cNvPicPr>
              <a:picLocks noChangeAspect="1" noChangeArrowheads="1"/>
            </p:cNvPicPr>
            <p:nvPr/>
          </p:nvPicPr>
          <p:blipFill>
            <a:blip r:embed="rId4">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432" y="3024"/>
              <a:ext cx="595"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3" descr="4hoa">
              <a:extLst>
                <a:ext uri="{FF2B5EF4-FFF2-40B4-BE49-F238E27FC236}">
                  <a16:creationId xmlns:a16="http://schemas.microsoft.com/office/drawing/2014/main" xmlns="" id="{D10AFA91-4841-42C8-9306-2998308C76DA}"/>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0" y="3312"/>
              <a:ext cx="89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4hoa">
              <a:extLst>
                <a:ext uri="{FF2B5EF4-FFF2-40B4-BE49-F238E27FC236}">
                  <a16:creationId xmlns:a16="http://schemas.microsoft.com/office/drawing/2014/main" xmlns="" id="{7AD0060C-5A36-46CE-B431-79105E63FF3D}"/>
                </a:ext>
              </a:extLst>
            </p:cNvPr>
            <p:cNvPicPr>
              <a:picLocks noChangeAspect="1" noChangeArrowheads="1"/>
            </p:cNvPicPr>
            <p:nvPr/>
          </p:nvPicPr>
          <p:blipFill>
            <a:blip r:embed="rId4">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1279" y="3686"/>
              <a:ext cx="51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4hoa">
              <a:extLst>
                <a:ext uri="{FF2B5EF4-FFF2-40B4-BE49-F238E27FC236}">
                  <a16:creationId xmlns:a16="http://schemas.microsoft.com/office/drawing/2014/main" xmlns="" id="{2C2266FA-9CEE-42FD-8D2C-2CD931EFAEB0}"/>
                </a:ext>
              </a:extLst>
            </p:cNvPr>
            <p:cNvPicPr>
              <a:picLocks noChangeAspect="1" noChangeArrowheads="1"/>
            </p:cNvPicPr>
            <p:nvPr/>
          </p:nvPicPr>
          <p:blipFill>
            <a:blip r:embed="rId4">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192" y="2208"/>
              <a:ext cx="467"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6" descr="4hoa">
              <a:extLst>
                <a:ext uri="{FF2B5EF4-FFF2-40B4-BE49-F238E27FC236}">
                  <a16:creationId xmlns:a16="http://schemas.microsoft.com/office/drawing/2014/main" xmlns="" id="{930B468F-5584-4231-96A0-2A34B4D9DF61}"/>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0" y="2784"/>
              <a:ext cx="624"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7" descr="4hoa">
              <a:extLst>
                <a:ext uri="{FF2B5EF4-FFF2-40B4-BE49-F238E27FC236}">
                  <a16:creationId xmlns:a16="http://schemas.microsoft.com/office/drawing/2014/main" xmlns="" id="{BDC7966C-706E-4A37-8595-372B5DE06E5F}"/>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0" y="1680"/>
              <a:ext cx="52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4hoa">
              <a:extLst>
                <a:ext uri="{FF2B5EF4-FFF2-40B4-BE49-F238E27FC236}">
                  <a16:creationId xmlns:a16="http://schemas.microsoft.com/office/drawing/2014/main" xmlns="" id="{61DDED3D-70A9-4121-9C21-E4307984D1BE}"/>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1872" y="3843"/>
              <a:ext cx="38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4hoa">
              <a:extLst>
                <a:ext uri="{FF2B5EF4-FFF2-40B4-BE49-F238E27FC236}">
                  <a16:creationId xmlns:a16="http://schemas.microsoft.com/office/drawing/2014/main" xmlns="" id="{C92AFDDC-EF67-4DF2-9DD0-C3FCC737A751}"/>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240" y="1152"/>
              <a:ext cx="38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30" descr="Picture1">
            <a:extLst>
              <a:ext uri="{FF2B5EF4-FFF2-40B4-BE49-F238E27FC236}">
                <a16:creationId xmlns:a16="http://schemas.microsoft.com/office/drawing/2014/main" xmlns="" id="{1D71B952-9DC8-4369-A885-3F223BC496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189060" y="-9940"/>
            <a:ext cx="990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91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6835" y="410235"/>
            <a:ext cx="6262099" cy="5526330"/>
          </a:xfrm>
          <a:prstGeom prst="rect">
            <a:avLst/>
          </a:prstGeom>
        </p:spPr>
      </p:pic>
      <p:pic>
        <p:nvPicPr>
          <p:cNvPr id="5" name="Picture 4"/>
          <p:cNvPicPr>
            <a:picLocks noChangeAspect="1"/>
          </p:cNvPicPr>
          <p:nvPr/>
        </p:nvPicPr>
        <p:blipFill>
          <a:blip r:embed="rId4"/>
          <a:stretch>
            <a:fillRect/>
          </a:stretch>
        </p:blipFill>
        <p:spPr>
          <a:xfrm>
            <a:off x="6670561" y="410235"/>
            <a:ext cx="5409208" cy="5526330"/>
          </a:xfrm>
          <a:prstGeom prst="rect">
            <a:avLst/>
          </a:prstGeom>
        </p:spPr>
      </p:pic>
    </p:spTree>
    <p:extLst>
      <p:ext uri="{BB962C8B-B14F-4D97-AF65-F5344CB8AC3E}">
        <p14:creationId xmlns:p14="http://schemas.microsoft.com/office/powerpoint/2010/main" val="3796274592"/>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39704" y="3266488"/>
            <a:ext cx="9823938" cy="2877711"/>
          </a:xfrm>
          <a:prstGeom prst="rect">
            <a:avLst/>
          </a:prstGeom>
        </p:spPr>
        <p:txBody>
          <a:bodyPr wrap="square">
            <a:spAutoFit/>
          </a:bodyPr>
          <a:lstStyle/>
          <a:p>
            <a:pPr>
              <a:spcBef>
                <a:spcPts val="600"/>
              </a:spcBef>
              <a:spcAft>
                <a:spcPts val="600"/>
              </a:spcAft>
            </a:pPr>
            <a:r>
              <a:rPr lang="vi-VN" sz="4400" b="1" i="1" dirty="0">
                <a:latin typeface="Times New Roman" panose="02020603050405020304" pitchFamily="18" charset="0"/>
                <a:ea typeface="Calibri" panose="020F0502020204030204" pitchFamily="34" charset="0"/>
                <a:cs typeface="Times New Roman" panose="02020603050405020304" pitchFamily="18" charset="0"/>
              </a:rPr>
              <a:t>Lưu ý:</a:t>
            </a:r>
            <a:r>
              <a:rPr lang="vi-VN" sz="4400" i="1"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r>
              <a:rPr lang="vi-VN" sz="4400" i="1" dirty="0">
                <a:latin typeface="Times New Roman" panose="02020603050405020304" pitchFamily="18" charset="0"/>
                <a:ea typeface="Calibri" panose="020F0502020204030204" pitchFamily="34" charset="0"/>
              </a:rPr>
              <a:t>Chữ sử dụng trong logo nên đơn giản, dễ đọc. Kiểu chữ, hình, màu phù hợp với nội dung cần truyền đạt.</a:t>
            </a:r>
            <a:endParaRPr lang="en-US" sz="4400" dirty="0"/>
          </a:p>
        </p:txBody>
      </p:sp>
    </p:spTree>
    <p:extLst>
      <p:ext uri="{BB962C8B-B14F-4D97-AF65-F5344CB8AC3E}">
        <p14:creationId xmlns:p14="http://schemas.microsoft.com/office/powerpoint/2010/main" val="2585549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875D59-DD3B-40D7-AC4A-1EDBF1A8A533}"/>
              </a:ext>
            </a:extLst>
          </p:cNvPr>
          <p:cNvSpPr>
            <a:spLocks noGrp="1"/>
          </p:cNvSpPr>
          <p:nvPr>
            <p:ph type="title"/>
          </p:nvPr>
        </p:nvSpPr>
        <p:spPr>
          <a:xfrm>
            <a:off x="1303071" y="66121"/>
            <a:ext cx="10579767" cy="1179790"/>
          </a:xfrm>
        </p:spPr>
        <p:txBody>
          <a:bodyPr>
            <a:noAutofit/>
          </a:bodyPr>
          <a:lstStyle/>
          <a:p>
            <a:r>
              <a:rPr lang="en-US" b="1">
                <a:solidFill>
                  <a:srgbClr val="C00000"/>
                </a:solidFill>
                <a:latin typeface="Times New Roman" panose="02020603050405020304" pitchFamily="18" charset="0"/>
                <a:cs typeface="Times New Roman" panose="02020603050405020304" pitchFamily="18" charset="0"/>
              </a:rPr>
              <a:t>IV. </a:t>
            </a:r>
            <a:r>
              <a:rPr lang="vi-VN" b="1">
                <a:solidFill>
                  <a:srgbClr val="C00000"/>
                </a:solidFill>
                <a:latin typeface="Times New Roman" panose="02020603050405020304" pitchFamily="18" charset="0"/>
                <a:cs typeface="Times New Roman" panose="02020603050405020304" pitchFamily="18" charset="0"/>
              </a:rPr>
              <a:t>TRƯNG </a:t>
            </a:r>
            <a:r>
              <a:rPr lang="vi-VN" b="1" dirty="0">
                <a:solidFill>
                  <a:srgbClr val="C00000"/>
                </a:solidFill>
                <a:latin typeface="Times New Roman" panose="02020603050405020304" pitchFamily="18" charset="0"/>
                <a:cs typeface="Times New Roman" panose="02020603050405020304" pitchFamily="18" charset="0"/>
              </a:rPr>
              <a:t>BÀY SẢN PHẨM VÀ </a:t>
            </a:r>
            <a:r>
              <a:rPr lang="vi-VN" b="1">
                <a:solidFill>
                  <a:srgbClr val="C00000"/>
                </a:solidFill>
                <a:latin typeface="Times New Roman" panose="02020603050405020304" pitchFamily="18" charset="0"/>
                <a:cs typeface="Times New Roman" panose="02020603050405020304" pitchFamily="18" charset="0"/>
              </a:rPr>
              <a:t>CHIA SẺ</a:t>
            </a:r>
            <a:r>
              <a:rPr lang="en-US" b="1">
                <a:solidFill>
                  <a:srgbClr val="C00000"/>
                </a:solidFill>
                <a:latin typeface="Times New Roman" panose="02020603050405020304" pitchFamily="18" charset="0"/>
                <a:cs typeface="Times New Roman" panose="02020603050405020304" pitchFamily="18" charset="0"/>
              </a:rPr>
              <a:t>. </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B427950-6BBA-43A6-9E2C-0E96368F1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4" y="2182020"/>
            <a:ext cx="4572000" cy="4404311"/>
          </a:xfrm>
          <a:prstGeom prst="rect">
            <a:avLst/>
          </a:prstGeom>
        </p:spPr>
      </p:pic>
      <p:pic>
        <p:nvPicPr>
          <p:cNvPr id="6" name="Picture 5">
            <a:extLst>
              <a:ext uri="{FF2B5EF4-FFF2-40B4-BE49-F238E27FC236}">
                <a16:creationId xmlns:a16="http://schemas.microsoft.com/office/drawing/2014/main" xmlns="" id="{1DB210C6-6788-4610-AD0F-4ABA06523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782" y="2182020"/>
            <a:ext cx="3644347" cy="4404310"/>
          </a:xfrm>
          <a:prstGeom prst="rect">
            <a:avLst/>
          </a:prstGeom>
        </p:spPr>
      </p:pic>
      <p:pic>
        <p:nvPicPr>
          <p:cNvPr id="7" name="Picture 6">
            <a:extLst>
              <a:ext uri="{FF2B5EF4-FFF2-40B4-BE49-F238E27FC236}">
                <a16:creationId xmlns:a16="http://schemas.microsoft.com/office/drawing/2014/main" xmlns="" id="{201C8590-F9AF-433A-B4E2-35C577A26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1389" y="2182019"/>
            <a:ext cx="3604021" cy="4404311"/>
          </a:xfrm>
          <a:prstGeom prst="rect">
            <a:avLst/>
          </a:prstGeom>
        </p:spPr>
      </p:pic>
      <p:sp>
        <p:nvSpPr>
          <p:cNvPr id="8" name="Title 1">
            <a:extLst>
              <a:ext uri="{FF2B5EF4-FFF2-40B4-BE49-F238E27FC236}">
                <a16:creationId xmlns:a16="http://schemas.microsoft.com/office/drawing/2014/main" xmlns="" id="{0C9AFE00-69D3-4D9C-A9CB-90AB60390BDE}"/>
              </a:ext>
            </a:extLst>
          </p:cNvPr>
          <p:cNvSpPr txBox="1">
            <a:spLocks/>
          </p:cNvSpPr>
          <p:nvPr/>
        </p:nvSpPr>
        <p:spPr>
          <a:xfrm>
            <a:off x="1471060" y="1169176"/>
            <a:ext cx="8984905" cy="69242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fr-FR" sz="3600" b="1" i="1">
                <a:solidFill>
                  <a:srgbClr val="FF0000"/>
                </a:solidFill>
                <a:latin typeface="Times New Roman" panose="02020603050405020304" pitchFamily="18" charset="0"/>
                <a:cs typeface="Times New Roman" panose="02020603050405020304" pitchFamily="18" charset="0"/>
              </a:rPr>
              <a:t>1. Phân tích – đánh giá: Trưng bày và chia sẻ</a:t>
            </a:r>
            <a:endParaRPr lang="en-US" sz="36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28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0893" y="889280"/>
            <a:ext cx="10330375" cy="5189113"/>
          </a:xfrm>
          <a:prstGeom prst="rect">
            <a:avLst/>
          </a:prstGeom>
        </p:spPr>
        <p:txBody>
          <a:bodyPr wrap="square">
            <a:spAutoFit/>
          </a:bodyPr>
          <a:lstStyle/>
          <a:p>
            <a:pPr algn="just">
              <a:lnSpc>
                <a:spcPct val="115000"/>
              </a:lnSpc>
            </a:pP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logo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logo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logo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mĩ</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57010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9">
            <a:extLst>
              <a:ext uri="{FF2B5EF4-FFF2-40B4-BE49-F238E27FC236}">
                <a16:creationId xmlns:a16="http://schemas.microsoft.com/office/drawing/2014/main" xmlns="" id="{A9E7E59C-F6E8-4213-9AE8-6B5CEAFF255B}"/>
              </a:ext>
            </a:extLst>
          </p:cNvPr>
          <p:cNvGrpSpPr>
            <a:grpSpLocks/>
          </p:cNvGrpSpPr>
          <p:nvPr/>
        </p:nvGrpSpPr>
        <p:grpSpPr bwMode="auto">
          <a:xfrm>
            <a:off x="106016" y="1225824"/>
            <a:ext cx="1964633" cy="5744819"/>
            <a:chOff x="0" y="672"/>
            <a:chExt cx="2592" cy="3648"/>
          </a:xfrm>
        </p:grpSpPr>
        <p:pic>
          <p:nvPicPr>
            <p:cNvPr id="8" name="Picture 10" descr="la">
              <a:extLst>
                <a:ext uri="{FF2B5EF4-FFF2-40B4-BE49-F238E27FC236}">
                  <a16:creationId xmlns:a16="http://schemas.microsoft.com/office/drawing/2014/main" xmlns="" id="{123149AE-8F2B-4EB8-AEE7-D00E45E23A74}"/>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481219" flipV="1">
              <a:off x="411" y="1548"/>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la">
              <a:extLst>
                <a:ext uri="{FF2B5EF4-FFF2-40B4-BE49-F238E27FC236}">
                  <a16:creationId xmlns:a16="http://schemas.microsoft.com/office/drawing/2014/main" xmlns="" id="{25AC626A-CA78-41D2-B0F9-43EE81DD873F}"/>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9525216" flipV="1">
              <a:off x="144" y="1392"/>
              <a:ext cx="18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la">
              <a:extLst>
                <a:ext uri="{FF2B5EF4-FFF2-40B4-BE49-F238E27FC236}">
                  <a16:creationId xmlns:a16="http://schemas.microsoft.com/office/drawing/2014/main" xmlns="" id="{62BDBB36-9F59-4A5A-B79E-6D26A1AC0F31}"/>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9858080" flipV="1">
              <a:off x="240" y="960"/>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la">
              <a:extLst>
                <a:ext uri="{FF2B5EF4-FFF2-40B4-BE49-F238E27FC236}">
                  <a16:creationId xmlns:a16="http://schemas.microsoft.com/office/drawing/2014/main" xmlns="" id="{97C6D724-6547-47D6-898E-BAFD37CA4809}"/>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1651799" flipV="1">
              <a:off x="480" y="672"/>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la">
              <a:extLst>
                <a:ext uri="{FF2B5EF4-FFF2-40B4-BE49-F238E27FC236}">
                  <a16:creationId xmlns:a16="http://schemas.microsoft.com/office/drawing/2014/main" xmlns="" id="{D8384AE2-9BE7-467E-AE89-994E371F4767}"/>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3007545" flipV="1">
              <a:off x="451" y="2145"/>
              <a:ext cx="213" cy="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la">
              <a:extLst>
                <a:ext uri="{FF2B5EF4-FFF2-40B4-BE49-F238E27FC236}">
                  <a16:creationId xmlns:a16="http://schemas.microsoft.com/office/drawing/2014/main" xmlns="" id="{8C637E39-2C76-4D92-94E1-CBB7EB96CAA9}"/>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6853093" flipV="1">
              <a:off x="2168" y="3736"/>
              <a:ext cx="127"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la">
              <a:extLst>
                <a:ext uri="{FF2B5EF4-FFF2-40B4-BE49-F238E27FC236}">
                  <a16:creationId xmlns:a16="http://schemas.microsoft.com/office/drawing/2014/main" xmlns="" id="{6154A08D-4FC3-4DCE-A6CA-85693DC5F411}"/>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7096323" flipV="1">
              <a:off x="807" y="3657"/>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la">
              <a:extLst>
                <a:ext uri="{FF2B5EF4-FFF2-40B4-BE49-F238E27FC236}">
                  <a16:creationId xmlns:a16="http://schemas.microsoft.com/office/drawing/2014/main" xmlns="" id="{41D53AB3-ADF1-4F89-B52C-20A68A708046}"/>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277778" flipV="1">
              <a:off x="950" y="3068"/>
              <a:ext cx="153"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la">
              <a:extLst>
                <a:ext uri="{FF2B5EF4-FFF2-40B4-BE49-F238E27FC236}">
                  <a16:creationId xmlns:a16="http://schemas.microsoft.com/office/drawing/2014/main" xmlns="" id="{A7BF312B-1AAB-47DF-9F27-F8E87CD3818F}"/>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7096323" flipV="1">
              <a:off x="1425" y="3657"/>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descr="la">
              <a:extLst>
                <a:ext uri="{FF2B5EF4-FFF2-40B4-BE49-F238E27FC236}">
                  <a16:creationId xmlns:a16="http://schemas.microsoft.com/office/drawing/2014/main" xmlns="" id="{41A45035-B380-4A58-9734-C92D7C27AF9E}"/>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4243492" flipV="1">
              <a:off x="558" y="2486"/>
              <a:ext cx="202"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descr="la">
              <a:extLst>
                <a:ext uri="{FF2B5EF4-FFF2-40B4-BE49-F238E27FC236}">
                  <a16:creationId xmlns:a16="http://schemas.microsoft.com/office/drawing/2014/main" xmlns="" id="{7CF76C51-1EE1-4FE9-9C5E-0846434CF255}"/>
                </a:ext>
              </a:extLst>
            </p:cNvPr>
            <p:cNvPicPr>
              <a:picLocks noChangeAspect="1" noChangeArrowheads="1"/>
            </p:cNvPicPr>
            <p:nvPr/>
          </p:nvPicPr>
          <p:blipFill>
            <a:blip r:embed="rId2">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383093" flipV="1">
              <a:off x="432" y="1680"/>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descr="4hoa">
              <a:extLst>
                <a:ext uri="{FF2B5EF4-FFF2-40B4-BE49-F238E27FC236}">
                  <a16:creationId xmlns:a16="http://schemas.microsoft.com/office/drawing/2014/main" xmlns="" id="{1F1AC320-54F0-4B29-912F-5D0AD6D03DD8}"/>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720" y="3504"/>
              <a:ext cx="672"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descr="4hoa">
              <a:extLst>
                <a:ext uri="{FF2B5EF4-FFF2-40B4-BE49-F238E27FC236}">
                  <a16:creationId xmlns:a16="http://schemas.microsoft.com/office/drawing/2014/main" xmlns="" id="{49EC6843-7FD0-44C3-BA90-EA4072639E7C}"/>
                </a:ext>
              </a:extLst>
            </p:cNvPr>
            <p:cNvPicPr>
              <a:picLocks noChangeAspect="1" noChangeArrowheads="1"/>
            </p:cNvPicPr>
            <p:nvPr/>
          </p:nvPicPr>
          <p:blipFill>
            <a:blip r:embed="rId3">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432" y="3024"/>
              <a:ext cx="595"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3" descr="4hoa">
              <a:extLst>
                <a:ext uri="{FF2B5EF4-FFF2-40B4-BE49-F238E27FC236}">
                  <a16:creationId xmlns:a16="http://schemas.microsoft.com/office/drawing/2014/main" xmlns="" id="{A93BD565-1979-4CA6-86EE-AFF7818AD7C5}"/>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0" y="3312"/>
              <a:ext cx="89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4" descr="4hoa">
              <a:extLst>
                <a:ext uri="{FF2B5EF4-FFF2-40B4-BE49-F238E27FC236}">
                  <a16:creationId xmlns:a16="http://schemas.microsoft.com/office/drawing/2014/main" xmlns="" id="{189F89E8-D11E-461C-87F0-D52828F01A52}"/>
                </a:ext>
              </a:extLst>
            </p:cNvPr>
            <p:cNvPicPr>
              <a:picLocks noChangeAspect="1" noChangeArrowheads="1"/>
            </p:cNvPicPr>
            <p:nvPr/>
          </p:nvPicPr>
          <p:blipFill>
            <a:blip r:embed="rId3">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1279" y="3686"/>
              <a:ext cx="51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5" descr="4hoa">
              <a:extLst>
                <a:ext uri="{FF2B5EF4-FFF2-40B4-BE49-F238E27FC236}">
                  <a16:creationId xmlns:a16="http://schemas.microsoft.com/office/drawing/2014/main" xmlns="" id="{B66EEE6C-5117-4764-B3AE-7E40B67522BD}"/>
                </a:ext>
              </a:extLst>
            </p:cNvPr>
            <p:cNvPicPr>
              <a:picLocks noChangeAspect="1" noChangeArrowheads="1"/>
            </p:cNvPicPr>
            <p:nvPr/>
          </p:nvPicPr>
          <p:blipFill>
            <a:blip r:embed="rId3">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192" y="2208"/>
              <a:ext cx="467"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4hoa">
              <a:extLst>
                <a:ext uri="{FF2B5EF4-FFF2-40B4-BE49-F238E27FC236}">
                  <a16:creationId xmlns:a16="http://schemas.microsoft.com/office/drawing/2014/main" xmlns="" id="{12D420AE-251E-499A-84A9-501EB34BB8A6}"/>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0" y="2784"/>
              <a:ext cx="624"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7" descr="4hoa">
              <a:extLst>
                <a:ext uri="{FF2B5EF4-FFF2-40B4-BE49-F238E27FC236}">
                  <a16:creationId xmlns:a16="http://schemas.microsoft.com/office/drawing/2014/main" xmlns="" id="{5FEC25C9-34F7-4A66-B757-BCC7E4C66556}"/>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0" y="1680"/>
              <a:ext cx="52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4hoa">
              <a:extLst>
                <a:ext uri="{FF2B5EF4-FFF2-40B4-BE49-F238E27FC236}">
                  <a16:creationId xmlns:a16="http://schemas.microsoft.com/office/drawing/2014/main" xmlns="" id="{BD567189-4C70-42F0-BA56-FFC717B15C1C}"/>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1872" y="3843"/>
              <a:ext cx="38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descr="4hoa">
              <a:extLst>
                <a:ext uri="{FF2B5EF4-FFF2-40B4-BE49-F238E27FC236}">
                  <a16:creationId xmlns:a16="http://schemas.microsoft.com/office/drawing/2014/main" xmlns="" id="{83AAF426-112C-4232-ABC1-C6E32EAC3A31}"/>
                </a:ext>
              </a:extLst>
            </p:cNvPr>
            <p:cNvPicPr>
              <a:picLocks noChangeAspect="1" noChangeArrowheads="1"/>
            </p:cNvPicPr>
            <p:nvPr/>
          </p:nvPicPr>
          <p:blipFill>
            <a:blip r:embed="rId3">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240" y="1152"/>
              <a:ext cx="38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xmlns="" id="{B6713DCA-F5CF-4D1D-9EA7-7AC47D06919D}"/>
              </a:ext>
            </a:extLst>
          </p:cNvPr>
          <p:cNvSpPr>
            <a:spLocks noGrp="1"/>
          </p:cNvSpPr>
          <p:nvPr>
            <p:ph type="title"/>
          </p:nvPr>
        </p:nvSpPr>
        <p:spPr>
          <a:xfrm>
            <a:off x="1670793" y="36446"/>
            <a:ext cx="10507955" cy="838200"/>
          </a:xfrm>
        </p:spPr>
        <p:txBody>
          <a:bodyPr>
            <a:normAutofit/>
          </a:bodyPr>
          <a:lstStyle/>
          <a:p>
            <a:pPr algn="l"/>
            <a:r>
              <a:rPr lang="nl-NL" sz="3200" b="1" i="1">
                <a:solidFill>
                  <a:srgbClr val="FF0000"/>
                </a:solidFill>
                <a:latin typeface="Times New Roman" panose="02020603050405020304" pitchFamily="18" charset="0"/>
                <a:cs typeface="Times New Roman" panose="02020603050405020304" pitchFamily="18" charset="0"/>
              </a:rPr>
              <a:t>2. Vận dụng – phát triển: “Tìm hiểu một số hình thức logo”</a:t>
            </a:r>
            <a:endParaRPr lang="en-US" sz="4800" i="1">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E6C2834-6AC0-45F6-9736-706DC9329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645" y="1484243"/>
            <a:ext cx="4492199" cy="5337311"/>
          </a:xfrm>
          <a:prstGeom prst="rect">
            <a:avLst/>
          </a:prstGeom>
        </p:spPr>
      </p:pic>
      <p:pic>
        <p:nvPicPr>
          <p:cNvPr id="7" name="Picture 6">
            <a:extLst>
              <a:ext uri="{FF2B5EF4-FFF2-40B4-BE49-F238E27FC236}">
                <a16:creationId xmlns:a16="http://schemas.microsoft.com/office/drawing/2014/main" xmlns="" id="{92974C00-6712-4239-9B82-C832341E5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572" y="3876258"/>
            <a:ext cx="5508394" cy="2941985"/>
          </a:xfrm>
          <a:prstGeom prst="rect">
            <a:avLst/>
          </a:prstGeom>
        </p:spPr>
      </p:pic>
      <p:pic>
        <p:nvPicPr>
          <p:cNvPr id="9" name="Picture 8">
            <a:extLst>
              <a:ext uri="{FF2B5EF4-FFF2-40B4-BE49-F238E27FC236}">
                <a16:creationId xmlns:a16="http://schemas.microsoft.com/office/drawing/2014/main" xmlns="" id="{885B64C4-D817-46F9-9930-849AE6BA3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9572" y="808381"/>
            <a:ext cx="5508394" cy="2941985"/>
          </a:xfrm>
          <a:prstGeom prst="rect">
            <a:avLst/>
          </a:prstGeom>
        </p:spPr>
      </p:pic>
    </p:spTree>
    <p:extLst>
      <p:ext uri="{BB962C8B-B14F-4D97-AF65-F5344CB8AC3E}">
        <p14:creationId xmlns:p14="http://schemas.microsoft.com/office/powerpoint/2010/main" val="202638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2418" y="1328804"/>
            <a:ext cx="9838006" cy="4093428"/>
          </a:xfrm>
          <a:prstGeom prst="rect">
            <a:avLst/>
          </a:prstGeom>
        </p:spPr>
        <p:txBody>
          <a:bodyPr wrap="square">
            <a:spAutoFit/>
          </a:bodyPr>
          <a:lstStyle/>
          <a:p>
            <a:pPr algn="just">
              <a:spcBef>
                <a:spcPts val="600"/>
              </a:spcBef>
              <a:spcAft>
                <a:spcPts val="600"/>
              </a:spcAft>
            </a:pPr>
            <a:r>
              <a:rPr lang="vi-VN" sz="4000" i="1" dirty="0">
                <a:latin typeface="Times New Roman" panose="02020603050405020304" pitchFamily="18" charset="0"/>
                <a:ea typeface="Calibri" panose="020F0502020204030204" pitchFamily="34" charset="0"/>
                <a:cs typeface="Times New Roman" panose="02020603050405020304" pitchFamily="18" charset="0"/>
              </a:rPr>
              <a:t>+ Theo em, hình nào là logo dạng hình, hình nào là logo dạng hình kết hợp với chữ?</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vi-VN" sz="4000" i="1" dirty="0">
                <a:latin typeface="Times New Roman" panose="02020603050405020304" pitchFamily="18" charset="0"/>
                <a:ea typeface="Calibri" panose="020F0502020204030204" pitchFamily="34" charset="0"/>
                <a:cs typeface="Times New Roman" panose="02020603050405020304" pitchFamily="18" charset="0"/>
              </a:rPr>
              <a:t>+ Hãy phân biệt logo dạng chữ. logo dạng hình và logo dạng hình kết hợp với chữ?</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vi-VN" sz="4000" i="1" dirty="0">
                <a:latin typeface="Times New Roman" panose="02020603050405020304" pitchFamily="18" charset="0"/>
                <a:ea typeface="Calibri" panose="020F0502020204030204" pitchFamily="34" charset="0"/>
                <a:cs typeface="Times New Roman" panose="02020603050405020304" pitchFamily="18" charset="0"/>
              </a:rPr>
              <a:t>+ Hình thức thiết kế các logo thường đơn giản hay phức tạp? Vì sao?</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0465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1467777" y="493761"/>
            <a:ext cx="10011459" cy="5963310"/>
          </a:xfrm>
          <a:prstGeom prst="rect">
            <a:avLst/>
          </a:prstGeom>
          <a:noFill/>
          <a:ln>
            <a:noFill/>
          </a:ln>
        </p:spPr>
      </p:pic>
    </p:spTree>
    <p:extLst>
      <p:ext uri="{BB962C8B-B14F-4D97-AF65-F5344CB8AC3E}">
        <p14:creationId xmlns:p14="http://schemas.microsoft.com/office/powerpoint/2010/main" val="41356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8012" y="1434905"/>
            <a:ext cx="10203766" cy="3785652"/>
          </a:xfrm>
          <a:prstGeom prst="rect">
            <a:avLst/>
          </a:prstGeom>
        </p:spPr>
        <p:txBody>
          <a:bodyPr wrap="square">
            <a:spAutoFit/>
          </a:bodyPr>
          <a:lstStyle/>
          <a:p>
            <a:pPr algn="just"/>
            <a:r>
              <a:rPr lang="vi-VN" sz="4000" b="1" dirty="0">
                <a:latin typeface="Times New Roman" panose="02020603050405020304" pitchFamily="18" charset="0"/>
                <a:ea typeface="Calibri" panose="020F0502020204030204" pitchFamily="34" charset="0"/>
                <a:cs typeface="Times New Roman" panose="02020603050405020304" pitchFamily="18" charset="0"/>
              </a:rPr>
              <a:t>Ghi nhớ: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r>
              <a:rPr lang="vi-VN" sz="4000" b="1" dirty="0">
                <a:latin typeface="Times New Roman" panose="02020603050405020304" pitchFamily="18" charset="0"/>
                <a:ea typeface="Calibri" panose="020F0502020204030204" pitchFamily="34" charset="0"/>
              </a:rPr>
              <a:t>  </a:t>
            </a:r>
            <a:r>
              <a:rPr lang="vi-VN" sz="4000" i="1" dirty="0">
                <a:latin typeface="Times New Roman" panose="02020603050405020304" pitchFamily="18" charset="0"/>
                <a:ea typeface="Calibri" panose="020F0502020204030204" pitchFamily="34" charset="0"/>
              </a:rPr>
              <a:t>Logo thường được thiết kế đơn giản, cô đọng dễ nhớ để đáp ứng việc nhận diện thương hiệu hoặc đối tượng cần thể hiện. L</a:t>
            </a:r>
            <a:r>
              <a:rPr lang="en-US" sz="4000" i="1" dirty="0" err="1">
                <a:latin typeface="Times New Roman" panose="02020603050405020304" pitchFamily="18" charset="0"/>
                <a:ea typeface="Calibri" panose="020F0502020204030204" pitchFamily="34" charset="0"/>
              </a:rPr>
              <a:t>ogo</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được</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thể</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hiện</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với</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các</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hình</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thức</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khác</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nhau</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như</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dạng</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chữ</a:t>
            </a:r>
            <a:r>
              <a:rPr lang="vi-VN" sz="4000" i="1" dirty="0">
                <a:latin typeface="Times New Roman" panose="02020603050405020304" pitchFamily="18" charset="0"/>
                <a:ea typeface="Calibri" panose="020F0502020204030204" pitchFamily="34" charset="0"/>
              </a:rPr>
              <a:t>,</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dạng</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chữ</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kết</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hợp</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với</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hình</a:t>
            </a:r>
            <a:r>
              <a:rPr lang="vi-VN" sz="4000" i="1" dirty="0">
                <a:latin typeface="Times New Roman" panose="02020603050405020304" pitchFamily="18" charset="0"/>
                <a:ea typeface="Calibri" panose="020F0502020204030204" pitchFamily="34" charset="0"/>
              </a:rPr>
              <a:t>,</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dạng</a:t>
            </a:r>
            <a:r>
              <a:rPr lang="en-US" sz="4000" i="1" dirty="0">
                <a:latin typeface="Times New Roman" panose="02020603050405020304" pitchFamily="18" charset="0"/>
                <a:ea typeface="Calibri" panose="020F0502020204030204" pitchFamily="34" charset="0"/>
              </a:rPr>
              <a:t> </a:t>
            </a:r>
            <a:r>
              <a:rPr lang="en-US" sz="4000" i="1" dirty="0" err="1">
                <a:latin typeface="Times New Roman" panose="02020603050405020304" pitchFamily="18" charset="0"/>
                <a:ea typeface="Calibri" panose="020F0502020204030204" pitchFamily="34" charset="0"/>
              </a:rPr>
              <a:t>hình</a:t>
            </a:r>
            <a:r>
              <a:rPr lang="vi-VN" sz="4000" i="1" dirty="0">
                <a:latin typeface="Times New Roman" panose="02020603050405020304" pitchFamily="18" charset="0"/>
                <a:ea typeface="Calibri" panose="020F0502020204030204" pitchFamily="34" charset="0"/>
              </a:rPr>
              <a:t>.</a:t>
            </a:r>
            <a:endParaRPr lang="en-US" sz="4000" dirty="0"/>
          </a:p>
        </p:txBody>
      </p:sp>
    </p:spTree>
    <p:extLst>
      <p:ext uri="{BB962C8B-B14F-4D97-AF65-F5344CB8AC3E}">
        <p14:creationId xmlns:p14="http://schemas.microsoft.com/office/powerpoint/2010/main" val="2370607691"/>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89C92C98-F889-4AA8-BA89-BD1DAB29F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xmlns="" id="{6CCA32B0-3E31-44C9-8D0C-7BCFD3FA1C5E}"/>
              </a:ext>
            </a:extLst>
          </p:cNvPr>
          <p:cNvSpPr>
            <a:spLocks noGrp="1"/>
          </p:cNvSpPr>
          <p:nvPr>
            <p:ph type="title"/>
          </p:nvPr>
        </p:nvSpPr>
        <p:spPr>
          <a:xfrm>
            <a:off x="2664705" y="805071"/>
            <a:ext cx="2198842" cy="828675"/>
          </a:xfrm>
        </p:spPr>
        <p:txBody>
          <a:bodyPr>
            <a:normAutofit/>
          </a:bodyPr>
          <a:lstStyle/>
          <a:p>
            <a:r>
              <a:rPr lang="nl-NL" sz="3200" b="1" i="1" u="sng">
                <a:solidFill>
                  <a:srgbClr val="FF0000"/>
                </a:solidFill>
                <a:latin typeface="Times New Roman" panose="02020603050405020304" pitchFamily="18" charset="0"/>
                <a:cs typeface="Times New Roman" panose="02020603050405020304" pitchFamily="18" charset="0"/>
              </a:rPr>
              <a:t>DẶN DÒ</a:t>
            </a:r>
            <a:endParaRPr lang="en-US" sz="4800" i="1" u="sng">
              <a:solidFill>
                <a:srgbClr val="FF0000"/>
              </a:solidFill>
              <a:latin typeface="Times New Roman" panose="02020603050405020304" pitchFamily="18" charset="0"/>
              <a:cs typeface="Times New Roman" panose="02020603050405020304" pitchFamily="18" charset="0"/>
            </a:endParaRPr>
          </a:p>
        </p:txBody>
      </p:sp>
      <p:sp>
        <p:nvSpPr>
          <p:cNvPr id="12" name="TextBox 1">
            <a:extLst>
              <a:ext uri="{FF2B5EF4-FFF2-40B4-BE49-F238E27FC236}">
                <a16:creationId xmlns:a16="http://schemas.microsoft.com/office/drawing/2014/main" xmlns="" id="{0D86C817-A6F0-49B1-9E4F-B1AB94D0707B}"/>
              </a:ext>
            </a:extLst>
          </p:cNvPr>
          <p:cNvSpPr txBox="1">
            <a:spLocks noChangeArrowheads="1"/>
          </p:cNvSpPr>
          <p:nvPr/>
        </p:nvSpPr>
        <p:spPr bwMode="auto">
          <a:xfrm>
            <a:off x="278295" y="1767006"/>
            <a:ext cx="8799443"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1800"/>
              <a:t>       		</a:t>
            </a:r>
            <a:r>
              <a:rPr lang="en-US" altLang="en-US">
                <a:latin typeface="Times New Roman" panose="02020603050405020304" pitchFamily="18" charset="0"/>
                <a:cs typeface="Times New Roman" panose="02020603050405020304" pitchFamily="18" charset="0"/>
              </a:rPr>
              <a:t>Thông qua bài học ngày hôm nay.</a:t>
            </a:r>
          </a:p>
          <a:p>
            <a:pPr algn="just">
              <a:spcBef>
                <a:spcPct val="0"/>
              </a:spcBef>
              <a:buFontTx/>
              <a:buNone/>
            </a:pPr>
            <a:r>
              <a:rPr lang="en-US" altLang="en-US">
                <a:latin typeface="Times New Roman" panose="02020603050405020304" pitchFamily="18" charset="0"/>
                <a:cs typeface="Times New Roman" panose="02020603050405020304" pitchFamily="18" charset="0"/>
              </a:rPr>
              <a:t>	Không chỉ giúp chúng ta vẽ được hình ảnh logo các sản phẩm, các em còn hiểu đ</a:t>
            </a:r>
            <a:r>
              <a:rPr lang="vi-VN" altLang="en-US">
                <a:latin typeface="Times New Roman" panose="02020603050405020304" pitchFamily="18" charset="0"/>
                <a:cs typeface="Times New Roman" panose="02020603050405020304" pitchFamily="18" charset="0"/>
              </a:rPr>
              <a:t>ư</a:t>
            </a:r>
            <a:r>
              <a:rPr lang="en-US" altLang="en-US">
                <a:latin typeface="Times New Roman" panose="02020603050405020304" pitchFamily="18" charset="0"/>
                <a:cs typeface="Times New Roman" panose="02020603050405020304" pitchFamily="18" charset="0"/>
              </a:rPr>
              <a:t>ợc ý nghĩa của các logo sản phẩm trong cuộc sống hàng ngày. Về nhà chúng ta có thể áp dụng làm các môn học lịch sử, văn học, địa lý…</a:t>
            </a:r>
          </a:p>
          <a:p>
            <a:pPr>
              <a:spcBef>
                <a:spcPct val="0"/>
              </a:spcBef>
              <a:buFontTx/>
              <a:buNone/>
            </a:pPr>
            <a:endParaRPr lang="en-US" altLang="en-US" sz="1800"/>
          </a:p>
        </p:txBody>
      </p:sp>
      <p:pic>
        <p:nvPicPr>
          <p:cNvPr id="5" name="Picture 5" descr="Picture1">
            <a:extLst>
              <a:ext uri="{FF2B5EF4-FFF2-40B4-BE49-F238E27FC236}">
                <a16:creationId xmlns:a16="http://schemas.microsoft.com/office/drawing/2014/main" xmlns="" id="{77BC64A2-EB15-4CB1-8495-3C313BD446E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756" y="-39757"/>
            <a:ext cx="702364"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63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E1388A3-A1F8-4907-9442-B105CEF6C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04" y="175818"/>
            <a:ext cx="11599593" cy="6505511"/>
          </a:xfrm>
          <a:prstGeom prst="rect">
            <a:avLst/>
          </a:prstGeom>
        </p:spPr>
      </p:pic>
      <p:pic>
        <p:nvPicPr>
          <p:cNvPr id="5" name="Picture 4">
            <a:extLst>
              <a:ext uri="{FF2B5EF4-FFF2-40B4-BE49-F238E27FC236}">
                <a16:creationId xmlns:a16="http://schemas.microsoft.com/office/drawing/2014/main" xmlns="" id="{DBC5C7F9-7C96-47E4-AA67-A8E483CF4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78" y="226363"/>
            <a:ext cx="11528843" cy="6487765"/>
          </a:xfrm>
          <a:prstGeom prst="rect">
            <a:avLst/>
          </a:prstGeom>
          <a:ln w="28575">
            <a:solidFill>
              <a:schemeClr val="tx1"/>
            </a:solidFill>
          </a:ln>
        </p:spPr>
      </p:pic>
      <p:pic>
        <p:nvPicPr>
          <p:cNvPr id="4" name="Picture 3">
            <a:extLst>
              <a:ext uri="{FF2B5EF4-FFF2-40B4-BE49-F238E27FC236}">
                <a16:creationId xmlns:a16="http://schemas.microsoft.com/office/drawing/2014/main" xmlns="" id="{B6055F67-23FA-4232-9869-24AAB1F19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577" y="204781"/>
            <a:ext cx="11528843" cy="6506362"/>
          </a:xfrm>
          <a:prstGeom prst="rect">
            <a:avLst/>
          </a:prstGeom>
          <a:ln w="9525">
            <a:solidFill>
              <a:schemeClr val="tx1"/>
            </a:solidFill>
          </a:ln>
        </p:spPr>
      </p:pic>
      <p:pic>
        <p:nvPicPr>
          <p:cNvPr id="8" name="Picture 7">
            <a:extLst>
              <a:ext uri="{FF2B5EF4-FFF2-40B4-BE49-F238E27FC236}">
                <a16:creationId xmlns:a16="http://schemas.microsoft.com/office/drawing/2014/main" xmlns="" id="{40779D19-5333-4BFA-A07F-A61233563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03" y="193990"/>
            <a:ext cx="11528843" cy="6527944"/>
          </a:xfrm>
          <a:prstGeom prst="rect">
            <a:avLst/>
          </a:prstGeom>
          <a:ln w="19050">
            <a:solidFill>
              <a:schemeClr val="tx1"/>
            </a:solidFill>
          </a:ln>
        </p:spPr>
      </p:pic>
      <p:pic>
        <p:nvPicPr>
          <p:cNvPr id="10" name="Picture 9">
            <a:extLst>
              <a:ext uri="{FF2B5EF4-FFF2-40B4-BE49-F238E27FC236}">
                <a16:creationId xmlns:a16="http://schemas.microsoft.com/office/drawing/2014/main" xmlns="" id="{CC83698B-20F8-45C7-9BAE-33B2ADD6E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576" y="212162"/>
            <a:ext cx="11528843" cy="6527944"/>
          </a:xfrm>
          <a:prstGeom prst="rect">
            <a:avLst/>
          </a:prstGeom>
          <a:ln w="19050">
            <a:solidFill>
              <a:schemeClr val="tx1"/>
            </a:solidFill>
          </a:ln>
        </p:spPr>
      </p:pic>
    </p:spTree>
    <p:extLst>
      <p:ext uri="{BB962C8B-B14F-4D97-AF65-F5344CB8AC3E}">
        <p14:creationId xmlns:p14="http://schemas.microsoft.com/office/powerpoint/2010/main" val="983211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4189" y="294570"/>
            <a:ext cx="10254946" cy="6309430"/>
          </a:xfrm>
          <a:prstGeom prst="rect">
            <a:avLst/>
          </a:prstGeom>
        </p:spPr>
      </p:pic>
    </p:spTree>
    <p:extLst>
      <p:ext uri="{BB962C8B-B14F-4D97-AF65-F5344CB8AC3E}">
        <p14:creationId xmlns:p14="http://schemas.microsoft.com/office/powerpoint/2010/main" val="226903129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333375"/>
            <a:ext cx="11430000" cy="6191250"/>
          </a:xfrm>
          <a:prstGeom prst="rect">
            <a:avLst/>
          </a:prstGeom>
        </p:spPr>
      </p:pic>
    </p:spTree>
    <p:extLst>
      <p:ext uri="{BB962C8B-B14F-4D97-AF65-F5344CB8AC3E}">
        <p14:creationId xmlns:p14="http://schemas.microsoft.com/office/powerpoint/2010/main" val="18343971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7F59D-2107-49C1-AC1E-5AB37CDA40C4}"/>
              </a:ext>
            </a:extLst>
          </p:cNvPr>
          <p:cNvSpPr>
            <a:spLocks noGrp="1"/>
          </p:cNvSpPr>
          <p:nvPr>
            <p:ph type="title"/>
          </p:nvPr>
        </p:nvSpPr>
        <p:spPr>
          <a:xfrm>
            <a:off x="1364974" y="-3183"/>
            <a:ext cx="10508974" cy="834887"/>
          </a:xfrm>
        </p:spPr>
        <p:txBody>
          <a:bodyPr>
            <a:normAutofit/>
          </a:bodyPr>
          <a:lstStyle/>
          <a:p>
            <a:r>
              <a:rPr lang="en-US" sz="3600" b="1">
                <a:ln>
                  <a:noFill/>
                </a:ln>
                <a:solidFill>
                  <a:srgbClr val="C00000"/>
                </a:solidFill>
                <a:latin typeface="Tahoma" panose="020B0604030504040204" pitchFamily="34" charset="0"/>
              </a:rPr>
              <a:t>I. </a:t>
            </a:r>
            <a:r>
              <a:rPr lang="vi-VN" sz="3600" b="1">
                <a:ln>
                  <a:noFill/>
                </a:ln>
                <a:solidFill>
                  <a:srgbClr val="C00000"/>
                </a:solidFill>
                <a:latin typeface="Tahoma" panose="020B0604030504040204" pitchFamily="34" charset="0"/>
              </a:rPr>
              <a:t>KHÁM PHÁ HÌNH THỨC </a:t>
            </a:r>
            <a:r>
              <a:rPr lang="en-US" sz="3600" b="1">
                <a:ln>
                  <a:noFill/>
                </a:ln>
                <a:solidFill>
                  <a:srgbClr val="C00000"/>
                </a:solidFill>
                <a:latin typeface="Tahoma" panose="020B0604030504040204" pitchFamily="34" charset="0"/>
              </a:rPr>
              <a:t>LOGO DẠNG CHỮ</a:t>
            </a:r>
            <a:endParaRPr lang="en-US" sz="3600"/>
          </a:p>
        </p:txBody>
      </p:sp>
      <p:sp>
        <p:nvSpPr>
          <p:cNvPr id="39" name="Content Placeholder 38">
            <a:extLst>
              <a:ext uri="{FF2B5EF4-FFF2-40B4-BE49-F238E27FC236}">
                <a16:creationId xmlns:a16="http://schemas.microsoft.com/office/drawing/2014/main" xmlns="" id="{77C42F26-F896-4636-BF42-DCADAACFF54B}"/>
              </a:ext>
            </a:extLst>
          </p:cNvPr>
          <p:cNvSpPr>
            <a:spLocks noGrp="1"/>
          </p:cNvSpPr>
          <p:nvPr>
            <p:ph idx="1"/>
          </p:nvPr>
        </p:nvSpPr>
        <p:spPr>
          <a:xfrm>
            <a:off x="1523999" y="622855"/>
            <a:ext cx="6533321" cy="589722"/>
          </a:xfrm>
        </p:spPr>
        <p:txBody>
          <a:bodyPr>
            <a:normAutofit/>
          </a:bodyPr>
          <a:lstStyle/>
          <a:p>
            <a:pPr marL="0" lvl="0" indent="0" algn="just">
              <a:spcBef>
                <a:spcPts val="1000"/>
              </a:spcBef>
              <a:spcAft>
                <a:spcPts val="0"/>
              </a:spcAft>
              <a:buClr>
                <a:srgbClr val="A53010"/>
              </a:buClr>
              <a:buSzTx/>
              <a:buNone/>
            </a:pPr>
            <a:r>
              <a:rPr lang="en-US" sz="2800" b="1">
                <a:solidFill>
                  <a:srgbClr val="FFC000"/>
                </a:solidFill>
                <a:latin typeface="Times New Roman" panose="02020603050405020304" pitchFamily="18" charset="0"/>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QUAN SÁT HÌNH ẢNH VÀ CHỈ RA:</a:t>
            </a:r>
            <a:endParaRPr lang="en-US" sz="2800" b="1">
              <a:solidFill>
                <a:srgbClr val="FFC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D0876507-6080-4581-8DFC-1AEA7B11C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235" y="1242394"/>
            <a:ext cx="10045145" cy="5532780"/>
          </a:xfrm>
          <a:prstGeom prst="rect">
            <a:avLst/>
          </a:prstGeom>
        </p:spPr>
      </p:pic>
      <p:pic>
        <p:nvPicPr>
          <p:cNvPr id="6" name="Picture 27" descr="0830js5b15daddi012pz8">
            <a:hlinkClick r:id="rId3" action="ppaction://hlinkfile"/>
            <a:extLst>
              <a:ext uri="{FF2B5EF4-FFF2-40B4-BE49-F238E27FC236}">
                <a16:creationId xmlns:a16="http://schemas.microsoft.com/office/drawing/2014/main" xmlns="" id="{3DE6305E-450F-435A-82AE-2243D1A6F4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6620" y="1305341"/>
            <a:ext cx="1053546" cy="58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6277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8">
            <a:extLst>
              <a:ext uri="{FF2B5EF4-FFF2-40B4-BE49-F238E27FC236}">
                <a16:creationId xmlns:a16="http://schemas.microsoft.com/office/drawing/2014/main" xmlns="" id="{15300E5E-5E80-47D8-9D88-3E50C51C9EBF}"/>
              </a:ext>
            </a:extLst>
          </p:cNvPr>
          <p:cNvSpPr>
            <a:spLocks noGrp="1"/>
          </p:cNvSpPr>
          <p:nvPr>
            <p:ph idx="1"/>
          </p:nvPr>
        </p:nvSpPr>
        <p:spPr>
          <a:xfrm>
            <a:off x="1696278" y="831704"/>
            <a:ext cx="6533321" cy="589722"/>
          </a:xfrm>
        </p:spPr>
        <p:txBody>
          <a:bodyPr>
            <a:normAutofit/>
          </a:bodyPr>
          <a:lstStyle/>
          <a:p>
            <a:pPr marL="0" lvl="0" indent="0" algn="just">
              <a:spcBef>
                <a:spcPts val="1000"/>
              </a:spcBef>
              <a:spcAft>
                <a:spcPts val="0"/>
              </a:spcAft>
              <a:buClr>
                <a:srgbClr val="A53010"/>
              </a:buClr>
              <a:buSzTx/>
              <a:buNone/>
            </a:pPr>
            <a:r>
              <a:rPr lang="en-US" sz="2800" b="1">
                <a:solidFill>
                  <a:srgbClr val="FFC000"/>
                </a:solidFill>
                <a:latin typeface="Times New Roman" panose="02020603050405020304" pitchFamily="18" charset="0"/>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QUAN SÁT HÌNH ẢNH VÀ CHỈ RA:</a:t>
            </a:r>
            <a:endParaRPr lang="en-US" sz="2800" b="1">
              <a:solidFill>
                <a:srgbClr val="FFC00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F4C9854D-DE4B-4606-8A7C-DE659573AE7C}"/>
              </a:ext>
            </a:extLst>
          </p:cNvPr>
          <p:cNvSpPr>
            <a:spLocks noGrp="1"/>
          </p:cNvSpPr>
          <p:nvPr>
            <p:ph type="title"/>
          </p:nvPr>
        </p:nvSpPr>
        <p:spPr>
          <a:xfrm>
            <a:off x="1364974" y="-3183"/>
            <a:ext cx="10508974" cy="834887"/>
          </a:xfrm>
        </p:spPr>
        <p:txBody>
          <a:bodyPr>
            <a:normAutofit/>
          </a:bodyPr>
          <a:lstStyle/>
          <a:p>
            <a:r>
              <a:rPr lang="en-US" sz="3600" b="1">
                <a:ln>
                  <a:noFill/>
                </a:ln>
                <a:solidFill>
                  <a:srgbClr val="C00000"/>
                </a:solidFill>
                <a:latin typeface="Tahoma" panose="020B0604030504040204" pitchFamily="34" charset="0"/>
              </a:rPr>
              <a:t>I. </a:t>
            </a:r>
            <a:r>
              <a:rPr lang="vi-VN" sz="3600" b="1">
                <a:ln>
                  <a:noFill/>
                </a:ln>
                <a:solidFill>
                  <a:srgbClr val="C00000"/>
                </a:solidFill>
                <a:latin typeface="Tahoma" panose="020B0604030504040204" pitchFamily="34" charset="0"/>
              </a:rPr>
              <a:t>KHÁM PHÁ HÌNH THỨC </a:t>
            </a:r>
            <a:r>
              <a:rPr lang="en-US" sz="3600" b="1">
                <a:ln>
                  <a:noFill/>
                </a:ln>
                <a:solidFill>
                  <a:srgbClr val="C00000"/>
                </a:solidFill>
                <a:latin typeface="Tahoma" panose="020B0604030504040204" pitchFamily="34" charset="0"/>
              </a:rPr>
              <a:t>LOGO DẠNG CHỮ</a:t>
            </a:r>
            <a:endParaRPr lang="en-US" sz="3600"/>
          </a:p>
        </p:txBody>
      </p:sp>
      <p:pic>
        <p:nvPicPr>
          <p:cNvPr id="7" name="Picture 27" descr="0830js5b15daddi012pz8">
            <a:hlinkClick r:id="rId2" action="ppaction://hlinkfile"/>
            <a:extLst>
              <a:ext uri="{FF2B5EF4-FFF2-40B4-BE49-F238E27FC236}">
                <a16:creationId xmlns:a16="http://schemas.microsoft.com/office/drawing/2014/main" xmlns="" id="{C080D0F1-39DB-4B73-B81C-DE4C143441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6620" y="1305341"/>
            <a:ext cx="1053546" cy="58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a:extLst>
              <a:ext uri="{FF2B5EF4-FFF2-40B4-BE49-F238E27FC236}">
                <a16:creationId xmlns:a16="http://schemas.microsoft.com/office/drawing/2014/main" xmlns="" id="{7D5D0F90-9F7F-481F-AA94-421A0427AFF7}"/>
              </a:ext>
            </a:extLst>
          </p:cNvPr>
          <p:cNvGrpSpPr>
            <a:grpSpLocks/>
          </p:cNvGrpSpPr>
          <p:nvPr/>
        </p:nvGrpSpPr>
        <p:grpSpPr bwMode="auto">
          <a:xfrm flipH="1">
            <a:off x="7994374" y="1066800"/>
            <a:ext cx="4114799" cy="5791200"/>
            <a:chOff x="0" y="672"/>
            <a:chExt cx="2592" cy="3648"/>
          </a:xfrm>
        </p:grpSpPr>
        <p:pic>
          <p:nvPicPr>
            <p:cNvPr id="9" name="Picture 10" descr="la">
              <a:extLst>
                <a:ext uri="{FF2B5EF4-FFF2-40B4-BE49-F238E27FC236}">
                  <a16:creationId xmlns:a16="http://schemas.microsoft.com/office/drawing/2014/main" xmlns="" id="{7A18BE21-3E04-47AF-911E-8D27A93F5887}"/>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481219" flipV="1">
              <a:off x="411" y="1548"/>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la">
              <a:extLst>
                <a:ext uri="{FF2B5EF4-FFF2-40B4-BE49-F238E27FC236}">
                  <a16:creationId xmlns:a16="http://schemas.microsoft.com/office/drawing/2014/main" xmlns="" id="{7287732E-ACF5-40A3-A946-50923442314E}"/>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9525216" flipV="1">
              <a:off x="144" y="1392"/>
              <a:ext cx="18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la">
              <a:extLst>
                <a:ext uri="{FF2B5EF4-FFF2-40B4-BE49-F238E27FC236}">
                  <a16:creationId xmlns:a16="http://schemas.microsoft.com/office/drawing/2014/main" xmlns="" id="{A838D30D-1B5F-4840-90FA-65A748714A4D}"/>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9858080" flipV="1">
              <a:off x="240" y="960"/>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la">
              <a:extLst>
                <a:ext uri="{FF2B5EF4-FFF2-40B4-BE49-F238E27FC236}">
                  <a16:creationId xmlns:a16="http://schemas.microsoft.com/office/drawing/2014/main" xmlns="" id="{983ECD60-BD5C-418A-8333-52FA5CF7D719}"/>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1651799" flipV="1">
              <a:off x="480" y="672"/>
              <a:ext cx="1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la">
              <a:extLst>
                <a:ext uri="{FF2B5EF4-FFF2-40B4-BE49-F238E27FC236}">
                  <a16:creationId xmlns:a16="http://schemas.microsoft.com/office/drawing/2014/main" xmlns="" id="{5246842C-2440-4F47-B76D-0AF4B82F618E}"/>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3007545" flipV="1">
              <a:off x="451" y="2145"/>
              <a:ext cx="213" cy="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la">
              <a:extLst>
                <a:ext uri="{FF2B5EF4-FFF2-40B4-BE49-F238E27FC236}">
                  <a16:creationId xmlns:a16="http://schemas.microsoft.com/office/drawing/2014/main" xmlns="" id="{80FB5A00-3701-48C0-9753-C9685160E44C}"/>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6853093" flipV="1">
              <a:off x="2168" y="3736"/>
              <a:ext cx="127"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la">
              <a:extLst>
                <a:ext uri="{FF2B5EF4-FFF2-40B4-BE49-F238E27FC236}">
                  <a16:creationId xmlns:a16="http://schemas.microsoft.com/office/drawing/2014/main" xmlns="" id="{EA76FB4A-5E91-4C71-8FA1-59510ACA43DD}"/>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7096323" flipV="1">
              <a:off x="807" y="3657"/>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la">
              <a:extLst>
                <a:ext uri="{FF2B5EF4-FFF2-40B4-BE49-F238E27FC236}">
                  <a16:creationId xmlns:a16="http://schemas.microsoft.com/office/drawing/2014/main" xmlns="" id="{7D6CDB37-C87E-49FB-AD2F-D7C08DACA1EB}"/>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277778" flipV="1">
              <a:off x="950" y="3068"/>
              <a:ext cx="153"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la">
              <a:extLst>
                <a:ext uri="{FF2B5EF4-FFF2-40B4-BE49-F238E27FC236}">
                  <a16:creationId xmlns:a16="http://schemas.microsoft.com/office/drawing/2014/main" xmlns="" id="{E74B67EC-1ED8-4B54-8078-606026CFD516}"/>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7096323" flipV="1">
              <a:off x="1425" y="3657"/>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descr="la">
              <a:extLst>
                <a:ext uri="{FF2B5EF4-FFF2-40B4-BE49-F238E27FC236}">
                  <a16:creationId xmlns:a16="http://schemas.microsoft.com/office/drawing/2014/main" xmlns="" id="{C656A30E-1101-4632-AB52-7BEC9B8DBDF6}"/>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4243492" flipV="1">
              <a:off x="558" y="2486"/>
              <a:ext cx="202"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descr="la">
              <a:extLst>
                <a:ext uri="{FF2B5EF4-FFF2-40B4-BE49-F238E27FC236}">
                  <a16:creationId xmlns:a16="http://schemas.microsoft.com/office/drawing/2014/main" xmlns="" id="{B1ED8B2F-DCC7-416C-8E12-5B6515703E89}"/>
                </a:ext>
              </a:extLst>
            </p:cNvPr>
            <p:cNvPicPr>
              <a:picLocks noChangeAspect="1" noChangeArrowheads="1"/>
            </p:cNvPicPr>
            <p:nvPr/>
          </p:nvPicPr>
          <p:blipFill>
            <a:blip r:embed="rId4">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a:stretch>
              <a:fillRect/>
            </a:stretch>
          </p:blipFill>
          <p:spPr bwMode="auto">
            <a:xfrm rot="12383093" flipV="1">
              <a:off x="432" y="1680"/>
              <a:ext cx="16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descr="4hoa">
              <a:extLst>
                <a:ext uri="{FF2B5EF4-FFF2-40B4-BE49-F238E27FC236}">
                  <a16:creationId xmlns:a16="http://schemas.microsoft.com/office/drawing/2014/main" xmlns="" id="{9F653654-BB30-4ACE-80F1-FA1CF5501F47}"/>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720" y="3504"/>
              <a:ext cx="672"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descr="4hoa">
              <a:extLst>
                <a:ext uri="{FF2B5EF4-FFF2-40B4-BE49-F238E27FC236}">
                  <a16:creationId xmlns:a16="http://schemas.microsoft.com/office/drawing/2014/main" xmlns="" id="{CDE54D2C-BCFA-4664-8D7E-0C3B6B23F405}"/>
                </a:ext>
              </a:extLst>
            </p:cNvPr>
            <p:cNvPicPr>
              <a:picLocks noChangeAspect="1" noChangeArrowheads="1"/>
            </p:cNvPicPr>
            <p:nvPr/>
          </p:nvPicPr>
          <p:blipFill>
            <a:blip r:embed="rId5">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432" y="3024"/>
              <a:ext cx="595"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3" descr="4hoa">
              <a:extLst>
                <a:ext uri="{FF2B5EF4-FFF2-40B4-BE49-F238E27FC236}">
                  <a16:creationId xmlns:a16="http://schemas.microsoft.com/office/drawing/2014/main" xmlns="" id="{E52EB78E-35A8-4CA1-9733-CA0D1D5283D6}"/>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0" y="3312"/>
              <a:ext cx="89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4" descr="4hoa">
              <a:extLst>
                <a:ext uri="{FF2B5EF4-FFF2-40B4-BE49-F238E27FC236}">
                  <a16:creationId xmlns:a16="http://schemas.microsoft.com/office/drawing/2014/main" xmlns="" id="{BC5CD0AC-D9FF-49BD-A364-7BD27E7CFD42}"/>
                </a:ext>
              </a:extLst>
            </p:cNvPr>
            <p:cNvPicPr>
              <a:picLocks noChangeAspect="1" noChangeArrowheads="1"/>
            </p:cNvPicPr>
            <p:nvPr/>
          </p:nvPicPr>
          <p:blipFill>
            <a:blip r:embed="rId5">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1279" y="3686"/>
              <a:ext cx="51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5" descr="4hoa">
              <a:extLst>
                <a:ext uri="{FF2B5EF4-FFF2-40B4-BE49-F238E27FC236}">
                  <a16:creationId xmlns:a16="http://schemas.microsoft.com/office/drawing/2014/main" xmlns="" id="{184E68DD-CD21-42C0-A57F-CACE8694C209}"/>
                </a:ext>
              </a:extLst>
            </p:cNvPr>
            <p:cNvPicPr>
              <a:picLocks noChangeAspect="1" noChangeArrowheads="1"/>
            </p:cNvPicPr>
            <p:nvPr/>
          </p:nvPicPr>
          <p:blipFill>
            <a:blip r:embed="rId5">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l="76056" t="15244"/>
            <a:stretch>
              <a:fillRect/>
            </a:stretch>
          </p:blipFill>
          <p:spPr bwMode="auto">
            <a:xfrm rot="-1979644">
              <a:off x="192" y="2208"/>
              <a:ext cx="467"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4hoa">
              <a:extLst>
                <a:ext uri="{FF2B5EF4-FFF2-40B4-BE49-F238E27FC236}">
                  <a16:creationId xmlns:a16="http://schemas.microsoft.com/office/drawing/2014/main" xmlns="" id="{DCF2C695-D340-42E4-8659-F397F530C2AB}"/>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0" y="2784"/>
              <a:ext cx="624"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7" descr="4hoa">
              <a:extLst>
                <a:ext uri="{FF2B5EF4-FFF2-40B4-BE49-F238E27FC236}">
                  <a16:creationId xmlns:a16="http://schemas.microsoft.com/office/drawing/2014/main" xmlns="" id="{86C59DE2-F54D-4B9A-A4B0-975546D958DB}"/>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r="77464" b="28572"/>
            <a:stretch>
              <a:fillRect/>
            </a:stretch>
          </p:blipFill>
          <p:spPr bwMode="auto">
            <a:xfrm>
              <a:off x="0" y="1680"/>
              <a:ext cx="52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4hoa">
              <a:extLst>
                <a:ext uri="{FF2B5EF4-FFF2-40B4-BE49-F238E27FC236}">
                  <a16:creationId xmlns:a16="http://schemas.microsoft.com/office/drawing/2014/main" xmlns="" id="{91701857-0A94-4E38-9898-7242557CCA3E}"/>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1872" y="3843"/>
              <a:ext cx="38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descr="4hoa">
              <a:extLst>
                <a:ext uri="{FF2B5EF4-FFF2-40B4-BE49-F238E27FC236}">
                  <a16:creationId xmlns:a16="http://schemas.microsoft.com/office/drawing/2014/main" xmlns="" id="{87D264E3-2343-4DE8-BF00-49373F9E52A5}"/>
                </a:ext>
              </a:extLst>
            </p:cNvPr>
            <p:cNvPicPr>
              <a:picLocks noChangeAspect="1" noChangeArrowheads="1"/>
            </p:cNvPicPr>
            <p:nvPr/>
          </p:nvPicPr>
          <p:blipFill>
            <a:blip r:embed="rId5">
              <a:clrChange>
                <a:clrFrom>
                  <a:srgbClr val="FFFFFF"/>
                </a:clrFrom>
                <a:clrTo>
                  <a:srgbClr val="FFFFFF">
                    <a:alpha val="0"/>
                  </a:srgbClr>
                </a:clrTo>
              </a:clrChange>
              <a:lum bright="-12000" contrast="12000"/>
              <a:extLst>
                <a:ext uri="{28A0092B-C50C-407E-A947-70E740481C1C}">
                  <a14:useLocalDpi xmlns:a14="http://schemas.microsoft.com/office/drawing/2010/main" val="0"/>
                </a:ext>
              </a:extLst>
            </a:blip>
            <a:srcRect l="22534" r="53522" b="28169"/>
            <a:stretch>
              <a:fillRect/>
            </a:stretch>
          </p:blipFill>
          <p:spPr bwMode="auto">
            <a:xfrm>
              <a:off x="240" y="1152"/>
              <a:ext cx="38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163692" y="1567107"/>
            <a:ext cx="9061173" cy="3877985"/>
          </a:xfrm>
          <a:prstGeom prst="rect">
            <a:avLst/>
          </a:prstGeom>
        </p:spPr>
        <p:txBody>
          <a:bodyPr wrap="square">
            <a:spAutoFit/>
          </a:bodyPr>
          <a:lstStyle/>
          <a:p>
            <a:pPr algn="just">
              <a:spcBef>
                <a:spcPts val="600"/>
              </a:spcBef>
              <a:spcAft>
                <a:spcPts val="600"/>
              </a:spcAft>
            </a:pPr>
            <a:r>
              <a:rPr lang="vi-VN" sz="3600" i="1" dirty="0">
                <a:latin typeface="Times New Roman" panose="02020603050405020304" pitchFamily="18" charset="0"/>
                <a:ea typeface="Calibri" panose="020F0502020204030204" pitchFamily="34" charset="0"/>
                <a:cs typeface="Times New Roman" panose="02020603050405020304" pitchFamily="18" charset="0"/>
              </a:rPr>
              <a:t>+ Hình dạng của chữ trong logo được thể hiện như thế nào?</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vi-VN" sz="3600" i="1" dirty="0">
                <a:latin typeface="Times New Roman" panose="02020603050405020304" pitchFamily="18" charset="0"/>
                <a:ea typeface="Calibri" panose="020F0502020204030204" pitchFamily="34" charset="0"/>
                <a:cs typeface="Times New Roman" panose="02020603050405020304" pitchFamily="18" charset="0"/>
              </a:rPr>
              <a:t>+ Số lượng chữ thể hiện trong logo thường nhiều hay ít? Vì sao?</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vi-VN" sz="3600" i="1" dirty="0">
                <a:latin typeface="Times New Roman" panose="02020603050405020304" pitchFamily="18" charset="0"/>
                <a:ea typeface="Calibri" panose="020F0502020204030204" pitchFamily="34" charset="0"/>
                <a:cs typeface="Times New Roman" panose="02020603050405020304" pitchFamily="18" charset="0"/>
              </a:rPr>
              <a:t>+ Màu sắc của chữ trong logo như thế nào?</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vi-VN" sz="3600" i="1" dirty="0">
                <a:latin typeface="Times New Roman" panose="02020603050405020304" pitchFamily="18" charset="0"/>
                <a:ea typeface="Calibri" panose="020F0502020204030204" pitchFamily="34" charset="0"/>
                <a:cs typeface="Times New Roman" panose="02020603050405020304" pitchFamily="18" charset="0"/>
              </a:rPr>
              <a:t>+ Chữ có vai trò như thế nào đối với logo?</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7018678"/>
      </p:ext>
    </p:extLst>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23EC912-3382-4230-86CE-87A8EAD9A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71" y="467138"/>
            <a:ext cx="5970373" cy="5854149"/>
          </a:xfrm>
          <a:prstGeom prst="rect">
            <a:avLst/>
          </a:prstGeom>
        </p:spPr>
      </p:pic>
      <p:grpSp>
        <p:nvGrpSpPr>
          <p:cNvPr id="6" name="组合 2">
            <a:extLst>
              <a:ext uri="{FF2B5EF4-FFF2-40B4-BE49-F238E27FC236}">
                <a16:creationId xmlns:a16="http://schemas.microsoft.com/office/drawing/2014/main" xmlns="" id="{6DEC96D1-114D-4B56-8C3C-A48BD5E1BD7C}"/>
              </a:ext>
            </a:extLst>
          </p:cNvPr>
          <p:cNvGrpSpPr/>
          <p:nvPr/>
        </p:nvGrpSpPr>
        <p:grpSpPr>
          <a:xfrm>
            <a:off x="0" y="5685184"/>
            <a:ext cx="12185641" cy="1172816"/>
            <a:chOff x="0" y="5230720"/>
            <a:chExt cx="12198351" cy="1622385"/>
          </a:xfrm>
        </p:grpSpPr>
        <p:pic>
          <p:nvPicPr>
            <p:cNvPr id="7" name="图片 11">
              <a:extLst>
                <a:ext uri="{FF2B5EF4-FFF2-40B4-BE49-F238E27FC236}">
                  <a16:creationId xmlns:a16="http://schemas.microsoft.com/office/drawing/2014/main" xmlns="" id="{ED73C76A-6377-4595-ABB4-87C913931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4177" y="5230720"/>
              <a:ext cx="1724174" cy="1622385"/>
            </a:xfrm>
            <a:prstGeom prst="rect">
              <a:avLst/>
            </a:prstGeom>
          </p:spPr>
        </p:pic>
        <p:grpSp>
          <p:nvGrpSpPr>
            <p:cNvPr id="8" name="组合 12">
              <a:extLst>
                <a:ext uri="{FF2B5EF4-FFF2-40B4-BE49-F238E27FC236}">
                  <a16:creationId xmlns:a16="http://schemas.microsoft.com/office/drawing/2014/main" xmlns="" id="{A144BFE2-4500-4C6D-82B7-D55CC25642AB}"/>
                </a:ext>
              </a:extLst>
            </p:cNvPr>
            <p:cNvGrpSpPr/>
            <p:nvPr/>
          </p:nvGrpSpPr>
          <p:grpSpPr>
            <a:xfrm>
              <a:off x="7009828" y="6063253"/>
              <a:ext cx="3505188" cy="789852"/>
              <a:chOff x="7069677" y="6063253"/>
              <a:chExt cx="3505188" cy="789852"/>
            </a:xfrm>
          </p:grpSpPr>
          <p:pic>
            <p:nvPicPr>
              <p:cNvPr id="15" name="图片 15">
                <a:extLst>
                  <a:ext uri="{FF2B5EF4-FFF2-40B4-BE49-F238E27FC236}">
                    <a16:creationId xmlns:a16="http://schemas.microsoft.com/office/drawing/2014/main" xmlns="" id="{DE2E99E8-D104-43B6-BC81-BAB785DBF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16" name="图片 16">
                <a:extLst>
                  <a:ext uri="{FF2B5EF4-FFF2-40B4-BE49-F238E27FC236}">
                    <a16:creationId xmlns:a16="http://schemas.microsoft.com/office/drawing/2014/main" xmlns="" id="{2B4FCDF0-E010-4586-B445-E54E2D95E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nvGrpSpPr>
            <p:cNvPr id="9" name="组合 17">
              <a:extLst>
                <a:ext uri="{FF2B5EF4-FFF2-40B4-BE49-F238E27FC236}">
                  <a16:creationId xmlns:a16="http://schemas.microsoft.com/office/drawing/2014/main" xmlns="" id="{037B91FE-C670-4F4B-BF20-12FE72E0FD48}"/>
                </a:ext>
              </a:extLst>
            </p:cNvPr>
            <p:cNvGrpSpPr/>
            <p:nvPr/>
          </p:nvGrpSpPr>
          <p:grpSpPr>
            <a:xfrm>
              <a:off x="3505188" y="6063253"/>
              <a:ext cx="3505188" cy="789852"/>
              <a:chOff x="7069677" y="6063253"/>
              <a:chExt cx="3505188" cy="789852"/>
            </a:xfrm>
          </p:grpSpPr>
          <p:pic>
            <p:nvPicPr>
              <p:cNvPr id="13" name="图片 18">
                <a:extLst>
                  <a:ext uri="{FF2B5EF4-FFF2-40B4-BE49-F238E27FC236}">
                    <a16:creationId xmlns:a16="http://schemas.microsoft.com/office/drawing/2014/main" xmlns="" id="{AF32263C-335E-4B36-B313-C2E012954A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14" name="图片 19">
                <a:extLst>
                  <a:ext uri="{FF2B5EF4-FFF2-40B4-BE49-F238E27FC236}">
                    <a16:creationId xmlns:a16="http://schemas.microsoft.com/office/drawing/2014/main" xmlns="" id="{80445991-8EB3-4A88-A035-6073AD9F7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nvGrpSpPr>
            <p:cNvPr id="10" name="组合 20">
              <a:extLst>
                <a:ext uri="{FF2B5EF4-FFF2-40B4-BE49-F238E27FC236}">
                  <a16:creationId xmlns:a16="http://schemas.microsoft.com/office/drawing/2014/main" xmlns="" id="{7F03EB45-74FB-4B63-801C-D46B85014A62}"/>
                </a:ext>
              </a:extLst>
            </p:cNvPr>
            <p:cNvGrpSpPr/>
            <p:nvPr/>
          </p:nvGrpSpPr>
          <p:grpSpPr>
            <a:xfrm>
              <a:off x="0" y="6063253"/>
              <a:ext cx="3505188" cy="789852"/>
              <a:chOff x="7069677" y="6063253"/>
              <a:chExt cx="3505188" cy="789852"/>
            </a:xfrm>
          </p:grpSpPr>
          <p:pic>
            <p:nvPicPr>
              <p:cNvPr id="11" name="图片 21">
                <a:extLst>
                  <a:ext uri="{FF2B5EF4-FFF2-40B4-BE49-F238E27FC236}">
                    <a16:creationId xmlns:a16="http://schemas.microsoft.com/office/drawing/2014/main" xmlns="" id="{36978CEA-B686-4866-AA7B-F9BD7A013D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5343" y="6063253"/>
                <a:ext cx="1769522" cy="789852"/>
              </a:xfrm>
              <a:prstGeom prst="rect">
                <a:avLst/>
              </a:prstGeom>
            </p:spPr>
          </p:pic>
          <p:pic>
            <p:nvPicPr>
              <p:cNvPr id="12" name="图片 22">
                <a:extLst>
                  <a:ext uri="{FF2B5EF4-FFF2-40B4-BE49-F238E27FC236}">
                    <a16:creationId xmlns:a16="http://schemas.microsoft.com/office/drawing/2014/main" xmlns="" id="{FD5D1D23-043F-4D91-9FEF-F0C44498F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9677" y="6063253"/>
                <a:ext cx="1769522" cy="789852"/>
              </a:xfrm>
              <a:prstGeom prst="rect">
                <a:avLst/>
              </a:prstGeom>
            </p:spPr>
          </p:pic>
        </p:grpSp>
      </p:grpSp>
      <p:pic>
        <p:nvPicPr>
          <p:cNvPr id="4" name="Picture 3">
            <a:extLst>
              <a:ext uri="{FF2B5EF4-FFF2-40B4-BE49-F238E27FC236}">
                <a16:creationId xmlns:a16="http://schemas.microsoft.com/office/drawing/2014/main" xmlns="" id="{479D3004-B393-4DDD-9089-26B961C7B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834" y="473764"/>
            <a:ext cx="5970373" cy="5854149"/>
          </a:xfrm>
          <a:prstGeom prst="rect">
            <a:avLst/>
          </a:prstGeom>
        </p:spPr>
      </p:pic>
    </p:spTree>
    <p:extLst>
      <p:ext uri="{BB962C8B-B14F-4D97-AF65-F5344CB8AC3E}">
        <p14:creationId xmlns:p14="http://schemas.microsoft.com/office/powerpoint/2010/main" val="1340301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BB833902-0A77-4565-B721-BEAE32ACE0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7896" y="402535"/>
            <a:ext cx="10707756" cy="6052930"/>
          </a:xfrm>
        </p:spPr>
      </p:pic>
    </p:spTree>
    <p:extLst>
      <p:ext uri="{BB962C8B-B14F-4D97-AF65-F5344CB8AC3E}">
        <p14:creationId xmlns:p14="http://schemas.microsoft.com/office/powerpoint/2010/main" val="265225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798</TotalTime>
  <Words>656</Words>
  <Application>Microsoft Office PowerPoint</Application>
  <PresentationFormat>Widescreen</PresentationFormat>
  <Paragraphs>54</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Corbel</vt:lpstr>
      <vt:lpstr>Tahoma</vt:lpstr>
      <vt:lpstr>Times New Roman</vt:lpstr>
      <vt:lpstr>Parallax</vt:lpstr>
      <vt:lpstr>Chủ đề Chữ cách điệu trong đời sống</vt:lpstr>
      <vt:lpstr>PowerPoint Presentation</vt:lpstr>
      <vt:lpstr>PowerPoint Presentation</vt:lpstr>
      <vt:lpstr>PowerPoint Presentation</vt:lpstr>
      <vt:lpstr>PowerPoint Presentation</vt:lpstr>
      <vt:lpstr>I. KHÁM PHÁ HÌNH THỨC LOGO DẠNG CHỮ</vt:lpstr>
      <vt:lpstr>I. KHÁM PHÁ HÌNH THỨC LOGO DẠNG CHỮ</vt:lpstr>
      <vt:lpstr>PowerPoint Presentation</vt:lpstr>
      <vt:lpstr>PowerPoint Presentation</vt:lpstr>
      <vt:lpstr>PowerPoint Presentation</vt:lpstr>
      <vt:lpstr>PowerPoint Presentation</vt:lpstr>
      <vt:lpstr>II. CÁCH THIẾT KẾ LOGO TÊN LỚP</vt:lpstr>
      <vt:lpstr>PowerPoint Presentation</vt:lpstr>
      <vt:lpstr>PowerPoint Presentation</vt:lpstr>
      <vt:lpstr>PowerPoint Presentation</vt:lpstr>
      <vt:lpstr>PowerPoint Presentation</vt:lpstr>
      <vt:lpstr>PowerPoint Presentation</vt:lpstr>
      <vt:lpstr>PowerPoint Presentation</vt:lpstr>
      <vt:lpstr>Bài làm hoàn thiện</vt:lpstr>
      <vt:lpstr>PowerPoint Presentation</vt:lpstr>
      <vt:lpstr>PowerPoint Presentation</vt:lpstr>
      <vt:lpstr>IV. TRƯNG BÀY SẢN PHẨM VÀ CHIA SẺ. </vt:lpstr>
      <vt:lpstr>PowerPoint Presentation</vt:lpstr>
      <vt:lpstr>2. Vận dụng – phát triển: “Tìm hiểu một số hình thức logo”</vt:lpstr>
      <vt:lpstr>PowerPoint Presentation</vt:lpstr>
      <vt:lpstr>PowerPoint Presentation</vt:lpstr>
      <vt:lpstr>PowerPoint Presentation</vt:lpstr>
      <vt:lpstr>DẶN DÒ</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Lan</dc:creator>
  <cp:lastModifiedBy>Admin</cp:lastModifiedBy>
  <cp:revision>66</cp:revision>
  <dcterms:created xsi:type="dcterms:W3CDTF">2022-08-04T23:36:05Z</dcterms:created>
  <dcterms:modified xsi:type="dcterms:W3CDTF">2022-09-19T16:27:45Z</dcterms:modified>
</cp:coreProperties>
</file>