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F54FC-ABA4-4AEC-AD7C-1431D478EED3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0029-2898-4B92-AD27-6C9A5C51A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6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F54FC-ABA4-4AEC-AD7C-1431D478EED3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0029-2898-4B92-AD27-6C9A5C51A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1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F54FC-ABA4-4AEC-AD7C-1431D478EED3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0029-2898-4B92-AD27-6C9A5C51A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70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F54FC-ABA4-4AEC-AD7C-1431D478EED3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0029-2898-4B92-AD27-6C9A5C51A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376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F54FC-ABA4-4AEC-AD7C-1431D478EED3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0029-2898-4B92-AD27-6C9A5C51A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50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F54FC-ABA4-4AEC-AD7C-1431D478EED3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0029-2898-4B92-AD27-6C9A5C51A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32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F54FC-ABA4-4AEC-AD7C-1431D478EED3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0029-2898-4B92-AD27-6C9A5C51A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65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F54FC-ABA4-4AEC-AD7C-1431D478EED3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0029-2898-4B92-AD27-6C9A5C51A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20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F54FC-ABA4-4AEC-AD7C-1431D478EED3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0029-2898-4B92-AD27-6C9A5C51A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25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F54FC-ABA4-4AEC-AD7C-1431D478EED3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0029-2898-4B92-AD27-6C9A5C51A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44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F54FC-ABA4-4AEC-AD7C-1431D478EED3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0029-2898-4B92-AD27-6C9A5C51A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59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F54FC-ABA4-4AEC-AD7C-1431D478EED3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40029-2898-4B92-AD27-6C9A5C51A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422"/>
            <a:ext cx="12192000" cy="698240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 sz="1600"/>
              <a:t>25/05/2020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z="1600" smtClean="0"/>
              <a:t>1</a:t>
            </a:fld>
            <a:endParaRPr lang="vi-VN" sz="1600" smtClean="0"/>
          </a:p>
        </p:txBody>
      </p:sp>
      <p:sp>
        <p:nvSpPr>
          <p:cNvPr id="4" name="Text Box 3"/>
          <p:cNvSpPr txBox="1"/>
          <p:nvPr/>
        </p:nvSpPr>
        <p:spPr>
          <a:xfrm>
            <a:off x="1941932" y="527049"/>
            <a:ext cx="78765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/>
              <a:t>TRƯỜNG THCS KHƯƠNG ĐÌNH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244202" y="2251090"/>
            <a:ext cx="953017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en-US" sz="4400" b="1" dirty="0" smtClean="0">
                <a:ln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UNIT </a:t>
            </a:r>
            <a:r>
              <a:rPr lang="en-US" altLang="en-US" sz="4400" b="1" dirty="0" smtClean="0">
                <a:ln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12</a:t>
            </a:r>
            <a:r>
              <a:rPr lang="vi-VN" altLang="en-US" sz="4400" b="1" dirty="0" smtClean="0">
                <a:ln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: </a:t>
            </a:r>
            <a:r>
              <a:rPr lang="en-US" altLang="en-US" sz="4400" b="1" dirty="0" smtClean="0">
                <a:ln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WE’RE GOING TO VOLUNTEER!</a:t>
            </a:r>
            <a:endParaRPr lang="en-US" altLang="en-US" sz="4400" b="1" dirty="0" smtClean="0">
              <a:ln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en-US" altLang="en-US" sz="4400" b="1" dirty="0" smtClean="0">
                <a:ln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LESSON 1</a:t>
            </a:r>
            <a:endParaRPr lang="vi-VN" altLang="en-US" sz="4400" b="1" dirty="0">
              <a:ln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7" name="Picture 6" descr="imag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26" y="408622"/>
            <a:ext cx="1605280" cy="165036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4245667" y="4317106"/>
            <a:ext cx="3975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2800" dirty="0">
                <a:solidFill>
                  <a:srgbClr val="FFFF00"/>
                </a:solidFill>
              </a:rPr>
              <a:t>Tác giả: </a:t>
            </a:r>
            <a:r>
              <a:rPr lang="en-US" altLang="en-US" sz="2800" dirty="0" err="1" smtClean="0">
                <a:solidFill>
                  <a:srgbClr val="FFFF00"/>
                </a:solidFill>
              </a:rPr>
              <a:t>Nguyễn</a:t>
            </a:r>
            <a:r>
              <a:rPr lang="en-US" altLang="en-US" sz="2800" dirty="0" smtClean="0">
                <a:solidFill>
                  <a:srgbClr val="FFFF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</a:rPr>
              <a:t>Thảo</a:t>
            </a:r>
            <a:r>
              <a:rPr lang="en-US" altLang="en-US" sz="2800" dirty="0" smtClean="0">
                <a:solidFill>
                  <a:srgbClr val="FFFF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</a:rPr>
              <a:t>trà</a:t>
            </a:r>
            <a:endParaRPr lang="vi-VN" alt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50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715" y="1905"/>
            <a:ext cx="12192000" cy="461645"/>
            <a:chOff x="0" y="-21"/>
            <a:chExt cx="19200" cy="727"/>
          </a:xfrm>
        </p:grpSpPr>
        <p:grpSp>
          <p:nvGrpSpPr>
            <p:cNvPr id="17" name="Group 16"/>
            <p:cNvGrpSpPr/>
            <p:nvPr/>
          </p:nvGrpSpPr>
          <p:grpSpPr>
            <a:xfrm>
              <a:off x="0" y="-21"/>
              <a:ext cx="19200" cy="727"/>
              <a:chOff x="0" y="-13062"/>
              <a:chExt cx="12192000" cy="461665"/>
            </a:xfrm>
          </p:grpSpPr>
          <p:sp>
            <p:nvSpPr>
              <p:cNvPr id="18" name="Rectangle 25"/>
              <p:cNvSpPr/>
              <p:nvPr/>
            </p:nvSpPr>
            <p:spPr>
              <a:xfrm>
                <a:off x="0" y="-13062"/>
                <a:ext cx="12192000" cy="461665"/>
              </a:xfrm>
              <a:prstGeom prst="rect">
                <a:avLst/>
              </a:prstGeom>
              <a:solidFill>
                <a:srgbClr val="33B8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26"/>
              <p:cNvSpPr txBox="1"/>
              <p:nvPr/>
            </p:nvSpPr>
            <p:spPr>
              <a:xfrm>
                <a:off x="137907" y="27710"/>
                <a:ext cx="131682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UNIT 12</a:t>
                </a:r>
              </a:p>
            </p:txBody>
          </p:sp>
          <p:sp>
            <p:nvSpPr>
              <p:cNvPr id="21" name="TextBox 28"/>
              <p:cNvSpPr txBox="1"/>
              <p:nvPr/>
            </p:nvSpPr>
            <p:spPr>
              <a:xfrm>
                <a:off x="9287510" y="9227"/>
                <a:ext cx="2745740" cy="3683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sym typeface="+mn-ea"/>
                  </a:rPr>
                  <a:t>GRAMMAR REFERENCE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endParaRPr>
              </a:p>
            </p:txBody>
          </p:sp>
        </p:grpSp>
        <p:sp>
          <p:nvSpPr>
            <p:cNvPr id="34" name="TextBox 27"/>
            <p:cNvSpPr txBox="1"/>
            <p:nvPr/>
          </p:nvSpPr>
          <p:spPr>
            <a:xfrm>
              <a:off x="5846" y="44"/>
              <a:ext cx="7695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WE</a:t>
              </a: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’</a:t>
              </a: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RE GOING TO VOLUNTEER!</a:t>
              </a:r>
            </a:p>
          </p:txBody>
        </p:sp>
      </p:grpSp>
      <p:pic>
        <p:nvPicPr>
          <p:cNvPr id="3" name="Picture 2" descr="VN EE G7 SB_U12-12.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40" y="777989"/>
            <a:ext cx="9507855" cy="4216400"/>
          </a:xfrm>
          <a:prstGeom prst="rect">
            <a:avLst/>
          </a:prstGeom>
        </p:spPr>
      </p:pic>
      <p:pic>
        <p:nvPicPr>
          <p:cNvPr id="5" name="Picture 4" descr="VN EE G7 SB_U12-12.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905" y="5046980"/>
            <a:ext cx="8286755" cy="160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98480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N EE G7 SB_U12-4.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4895"/>
            <a:ext cx="12192000" cy="3746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3050" y="1475105"/>
            <a:ext cx="3074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is/’s going to bake</a:t>
            </a:r>
          </a:p>
        </p:txBody>
      </p:sp>
      <p:sp>
        <p:nvSpPr>
          <p:cNvPr id="7" name="TextBox 3"/>
          <p:cNvSpPr txBox="1"/>
          <p:nvPr/>
        </p:nvSpPr>
        <p:spPr>
          <a:xfrm>
            <a:off x="3067050" y="2069465"/>
            <a:ext cx="3074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will/’ll open</a:t>
            </a:r>
          </a:p>
        </p:txBody>
      </p:sp>
      <p:sp>
        <p:nvSpPr>
          <p:cNvPr id="8" name="TextBox 3"/>
          <p:cNvSpPr txBox="1"/>
          <p:nvPr/>
        </p:nvSpPr>
        <p:spPr>
          <a:xfrm>
            <a:off x="1543050" y="2583815"/>
            <a:ext cx="3074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is‘/’s going to study</a:t>
            </a:r>
          </a:p>
        </p:txBody>
      </p:sp>
      <p:sp>
        <p:nvSpPr>
          <p:cNvPr id="14" name="TextBox 3"/>
          <p:cNvSpPr txBox="1"/>
          <p:nvPr/>
        </p:nvSpPr>
        <p:spPr>
          <a:xfrm>
            <a:off x="1629410" y="3124200"/>
            <a:ext cx="4067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is not/isn’t going to put up</a:t>
            </a:r>
          </a:p>
        </p:txBody>
      </p:sp>
      <p:sp>
        <p:nvSpPr>
          <p:cNvPr id="15" name="TextBox 3"/>
          <p:cNvSpPr txBox="1"/>
          <p:nvPr/>
        </p:nvSpPr>
        <p:spPr>
          <a:xfrm>
            <a:off x="8438515" y="3138170"/>
            <a:ext cx="3074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is/’s going to have</a:t>
            </a:r>
          </a:p>
        </p:txBody>
      </p:sp>
      <p:sp>
        <p:nvSpPr>
          <p:cNvPr id="16" name="TextBox 3"/>
          <p:cNvSpPr txBox="1"/>
          <p:nvPr/>
        </p:nvSpPr>
        <p:spPr>
          <a:xfrm>
            <a:off x="2623258" y="4147820"/>
            <a:ext cx="3074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will/’ll get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-23857"/>
            <a:ext cx="12192000" cy="461665"/>
            <a:chOff x="0" y="-13062"/>
            <a:chExt cx="12192000" cy="461665"/>
          </a:xfrm>
        </p:grpSpPr>
        <p:sp>
          <p:nvSpPr>
            <p:cNvPr id="18" name="Rectangle 25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26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12</a:t>
              </a:r>
            </a:p>
          </p:txBody>
        </p:sp>
        <p:sp>
          <p:nvSpPr>
            <p:cNvPr id="20" name="TextBox 28"/>
            <p:cNvSpPr txBox="1"/>
            <p:nvPr/>
          </p:nvSpPr>
          <p:spPr>
            <a:xfrm>
              <a:off x="9901238" y="2370"/>
              <a:ext cx="2131621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LANGUAGE FOCUS</a:t>
              </a:r>
            </a:p>
          </p:txBody>
        </p:sp>
      </p:grpSp>
      <p:sp>
        <p:nvSpPr>
          <p:cNvPr id="34" name="TextBox 27"/>
          <p:cNvSpPr txBox="1"/>
          <p:nvPr/>
        </p:nvSpPr>
        <p:spPr>
          <a:xfrm>
            <a:off x="3713018" y="33539"/>
            <a:ext cx="4886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b="1" dirty="0">
                <a:solidFill>
                  <a:prstClr val="white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WE</a:t>
            </a:r>
            <a:r>
              <a:rPr lang="en-US" sz="2000" b="1" dirty="0">
                <a:solidFill>
                  <a:prstClr val="white"/>
                </a:solidFill>
                <a:ea typeface="Adobe Gothic Std B" panose="020B0800000000000000" pitchFamily="34" charset="-128"/>
              </a:rPr>
              <a:t>’</a:t>
            </a:r>
            <a:r>
              <a:rPr lang="en-US" b="1" dirty="0">
                <a:solidFill>
                  <a:prstClr val="white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RE GOING TO VOLUNTEER!</a:t>
            </a:r>
          </a:p>
        </p:txBody>
      </p:sp>
    </p:spTree>
    <p:extLst>
      <p:ext uri="{BB962C8B-B14F-4D97-AF65-F5344CB8AC3E}">
        <p14:creationId xmlns:p14="http://schemas.microsoft.com/office/powerpoint/2010/main" val="14281094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SUS\Desktop\ANPJ\Lop 7\G7 U12 Pic\VN EE G7 SB_U12-4.2.pngVN EE G7 SB_U12-4.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42950" y="771525"/>
            <a:ext cx="10803255" cy="506603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</p:grpSpPr>
        <p:sp>
          <p:nvSpPr>
            <p:cNvPr id="6" name="Rectangle 25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26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12</a:t>
              </a:r>
            </a:p>
          </p:txBody>
        </p:sp>
        <p:sp>
          <p:nvSpPr>
            <p:cNvPr id="8" name="TextBox 28"/>
            <p:cNvSpPr txBox="1"/>
            <p:nvPr/>
          </p:nvSpPr>
          <p:spPr>
            <a:xfrm>
              <a:off x="9901238" y="2370"/>
              <a:ext cx="2131621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LANGUAGE FOCUS</a:t>
              </a:r>
            </a:p>
          </p:txBody>
        </p:sp>
      </p:grpSp>
      <p:sp>
        <p:nvSpPr>
          <p:cNvPr id="9" name="TextBox 3"/>
          <p:cNvSpPr txBox="1"/>
          <p:nvPr/>
        </p:nvSpPr>
        <p:spPr>
          <a:xfrm>
            <a:off x="2829560" y="3078516"/>
            <a:ext cx="1508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What are</a:t>
            </a:r>
          </a:p>
        </p:txBody>
      </p:sp>
      <p:sp>
        <p:nvSpPr>
          <p:cNvPr id="19" name="TextBox 3"/>
          <p:cNvSpPr txBox="1"/>
          <p:nvPr/>
        </p:nvSpPr>
        <p:spPr>
          <a:xfrm>
            <a:off x="5045710" y="3135630"/>
            <a:ext cx="17456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going to wear</a:t>
            </a:r>
          </a:p>
        </p:txBody>
      </p:sp>
      <p:sp>
        <p:nvSpPr>
          <p:cNvPr id="20" name="TextBox 3"/>
          <p:cNvSpPr txBox="1"/>
          <p:nvPr/>
        </p:nvSpPr>
        <p:spPr>
          <a:xfrm>
            <a:off x="2646045" y="3989705"/>
            <a:ext cx="21012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I’m going to wear</a:t>
            </a:r>
          </a:p>
        </p:txBody>
      </p:sp>
      <p:sp>
        <p:nvSpPr>
          <p:cNvPr id="21" name="TextBox 3"/>
          <p:cNvSpPr txBox="1"/>
          <p:nvPr/>
        </p:nvSpPr>
        <p:spPr>
          <a:xfrm>
            <a:off x="5034915" y="4562475"/>
            <a:ext cx="17456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going to bring</a:t>
            </a:r>
          </a:p>
        </p:txBody>
      </p:sp>
      <p:sp>
        <p:nvSpPr>
          <p:cNvPr id="22" name="TextBox 3"/>
          <p:cNvSpPr txBox="1"/>
          <p:nvPr/>
        </p:nvSpPr>
        <p:spPr>
          <a:xfrm>
            <a:off x="3065165" y="4549750"/>
            <a:ext cx="631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Are</a:t>
            </a:r>
          </a:p>
        </p:txBody>
      </p:sp>
      <p:sp>
        <p:nvSpPr>
          <p:cNvPr id="23" name="TextBox 3"/>
          <p:cNvSpPr txBox="1"/>
          <p:nvPr/>
        </p:nvSpPr>
        <p:spPr>
          <a:xfrm>
            <a:off x="6104890" y="5329555"/>
            <a:ext cx="26409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are going to come</a:t>
            </a:r>
          </a:p>
        </p:txBody>
      </p:sp>
      <p:sp>
        <p:nvSpPr>
          <p:cNvPr id="34" name="TextBox 27"/>
          <p:cNvSpPr txBox="1"/>
          <p:nvPr/>
        </p:nvSpPr>
        <p:spPr>
          <a:xfrm>
            <a:off x="3712383" y="27824"/>
            <a:ext cx="4886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b="1" dirty="0">
                <a:solidFill>
                  <a:prstClr val="white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WE</a:t>
            </a:r>
            <a:r>
              <a:rPr lang="en-US" sz="2000" b="1" dirty="0">
                <a:solidFill>
                  <a:prstClr val="white"/>
                </a:solidFill>
                <a:ea typeface="Adobe Gothic Std B" panose="020B0800000000000000" pitchFamily="34" charset="-128"/>
              </a:rPr>
              <a:t>’</a:t>
            </a:r>
            <a:r>
              <a:rPr lang="en-US" b="1" dirty="0">
                <a:solidFill>
                  <a:prstClr val="white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RE GOING TO VOLUNTEER!</a:t>
            </a:r>
          </a:p>
        </p:txBody>
      </p:sp>
      <p:pic>
        <p:nvPicPr>
          <p:cNvPr id="3" name="EE_G7_2-4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907" y="614002"/>
            <a:ext cx="762681" cy="71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326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8" dur="41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N EE G7 SB_U12-4.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011" y="948401"/>
            <a:ext cx="12284011" cy="1119852"/>
          </a:xfrm>
          <a:prstGeom prst="rect">
            <a:avLst/>
          </a:prstGeom>
        </p:spPr>
      </p:pic>
      <p:pic>
        <p:nvPicPr>
          <p:cNvPr id="4" name="Picture 3" descr="VN EE G7 SB_U12-4.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440" y="2379345"/>
            <a:ext cx="4942757" cy="948471"/>
          </a:xfrm>
          <a:prstGeom prst="rect">
            <a:avLst/>
          </a:prstGeom>
        </p:spPr>
      </p:pic>
      <p:pic>
        <p:nvPicPr>
          <p:cNvPr id="5" name="Picture 4" descr="VN EE G7 SB_U12-4.5"/>
          <p:cNvPicPr>
            <a:picLocks noChangeAspect="1"/>
          </p:cNvPicPr>
          <p:nvPr/>
        </p:nvPicPr>
        <p:blipFill>
          <a:blip r:embed="rId4"/>
          <a:srcRect b="2810"/>
          <a:stretch>
            <a:fillRect/>
          </a:stretch>
        </p:blipFill>
        <p:spPr>
          <a:xfrm>
            <a:off x="1227050" y="3663519"/>
            <a:ext cx="4574144" cy="908481"/>
          </a:xfrm>
          <a:prstGeom prst="rect">
            <a:avLst/>
          </a:prstGeom>
        </p:spPr>
      </p:pic>
      <p:pic>
        <p:nvPicPr>
          <p:cNvPr id="6" name="Picture 5" descr="VN EE G7 SB_U12-4.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4486" y="4812666"/>
            <a:ext cx="3194050" cy="853616"/>
          </a:xfrm>
          <a:prstGeom prst="rect">
            <a:avLst/>
          </a:prstGeom>
          <a:ln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0" y="-13335"/>
            <a:ext cx="12192000" cy="461645"/>
            <a:chOff x="0" y="-21"/>
            <a:chExt cx="19200" cy="727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-21"/>
              <a:ext cx="19200" cy="727"/>
              <a:chOff x="0" y="-13062"/>
              <a:chExt cx="12192000" cy="461665"/>
            </a:xfrm>
          </p:grpSpPr>
          <p:sp>
            <p:nvSpPr>
              <p:cNvPr id="8" name="Rectangle 25"/>
              <p:cNvSpPr/>
              <p:nvPr/>
            </p:nvSpPr>
            <p:spPr>
              <a:xfrm>
                <a:off x="0" y="-13062"/>
                <a:ext cx="12192000" cy="461665"/>
              </a:xfrm>
              <a:prstGeom prst="rect">
                <a:avLst/>
              </a:prstGeom>
              <a:solidFill>
                <a:srgbClr val="33B8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TextBox 26"/>
              <p:cNvSpPr txBox="1"/>
              <p:nvPr/>
            </p:nvSpPr>
            <p:spPr>
              <a:xfrm>
                <a:off x="137907" y="27710"/>
                <a:ext cx="131682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UNIT 12</a:t>
                </a:r>
              </a:p>
            </p:txBody>
          </p:sp>
          <p:sp>
            <p:nvSpPr>
              <p:cNvPr id="10" name="TextBox 28"/>
              <p:cNvSpPr txBox="1"/>
              <p:nvPr/>
            </p:nvSpPr>
            <p:spPr>
              <a:xfrm>
                <a:off x="9901238" y="2370"/>
                <a:ext cx="2131621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LANGUAGE FOCUS</a:t>
                </a:r>
              </a:p>
            </p:txBody>
          </p:sp>
        </p:grpSp>
        <p:sp>
          <p:nvSpPr>
            <p:cNvPr id="34" name="TextBox 27"/>
            <p:cNvSpPr txBox="1"/>
            <p:nvPr/>
          </p:nvSpPr>
          <p:spPr>
            <a:xfrm>
              <a:off x="5846" y="44"/>
              <a:ext cx="7695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WE</a:t>
              </a: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’</a:t>
              </a: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RE GOING TO VOLUNTEER!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0838022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SUS\Desktop\ANPJ\Lop 7\G7 U12 Pic\VN EE G7 SB_U12-5.1.pngVN EE G7 SB_U12-5.1"/>
          <p:cNvPicPr>
            <a:picLocks noChangeAspect="1"/>
          </p:cNvPicPr>
          <p:nvPr/>
        </p:nvPicPr>
        <p:blipFill rotWithShape="1">
          <a:blip r:embed="rId2"/>
          <a:srcRect r="5580" b="6905"/>
          <a:stretch/>
        </p:blipFill>
        <p:spPr>
          <a:xfrm>
            <a:off x="1145933" y="385835"/>
            <a:ext cx="9064100" cy="616810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1905"/>
            <a:ext cx="12192000" cy="461645"/>
            <a:chOff x="0" y="-21"/>
            <a:chExt cx="19200" cy="727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-21"/>
              <a:ext cx="19200" cy="727"/>
              <a:chOff x="0" y="-13062"/>
              <a:chExt cx="12192000" cy="461665"/>
            </a:xfrm>
          </p:grpSpPr>
          <p:sp>
            <p:nvSpPr>
              <p:cNvPr id="8" name="Rectangle 25"/>
              <p:cNvSpPr/>
              <p:nvPr/>
            </p:nvSpPr>
            <p:spPr>
              <a:xfrm>
                <a:off x="0" y="-13062"/>
                <a:ext cx="12192000" cy="461665"/>
              </a:xfrm>
              <a:prstGeom prst="rect">
                <a:avLst/>
              </a:prstGeom>
              <a:solidFill>
                <a:srgbClr val="33B8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TextBox 26"/>
              <p:cNvSpPr txBox="1"/>
              <p:nvPr/>
            </p:nvSpPr>
            <p:spPr>
              <a:xfrm>
                <a:off x="137907" y="27710"/>
                <a:ext cx="131682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UNIT 12</a:t>
                </a:r>
              </a:p>
            </p:txBody>
          </p:sp>
          <p:sp>
            <p:nvSpPr>
              <p:cNvPr id="10" name="TextBox 28"/>
              <p:cNvSpPr txBox="1"/>
              <p:nvPr/>
            </p:nvSpPr>
            <p:spPr>
              <a:xfrm>
                <a:off x="9901238" y="9227"/>
                <a:ext cx="2131621" cy="3683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THE REAL WORLD</a:t>
                </a:r>
              </a:p>
            </p:txBody>
          </p:sp>
        </p:grpSp>
        <p:sp>
          <p:nvSpPr>
            <p:cNvPr id="34" name="TextBox 27"/>
            <p:cNvSpPr txBox="1"/>
            <p:nvPr/>
          </p:nvSpPr>
          <p:spPr>
            <a:xfrm>
              <a:off x="5846" y="44"/>
              <a:ext cx="7695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WE</a:t>
              </a: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’</a:t>
              </a: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RE GOING TO VOLUNTEER!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6633547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N EE G7 SB_U12-5.2"/>
          <p:cNvPicPr>
            <a:picLocks noChangeAspect="1"/>
          </p:cNvPicPr>
          <p:nvPr/>
        </p:nvPicPr>
        <p:blipFill rotWithShape="1">
          <a:blip r:embed="rId4"/>
          <a:srcRect r="46553"/>
          <a:stretch/>
        </p:blipFill>
        <p:spPr>
          <a:xfrm>
            <a:off x="0" y="668264"/>
            <a:ext cx="6516210" cy="506095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1905"/>
            <a:ext cx="12192000" cy="461645"/>
            <a:chOff x="0" y="-21"/>
            <a:chExt cx="19200" cy="727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-21"/>
              <a:ext cx="19200" cy="727"/>
              <a:chOff x="0" y="-13062"/>
              <a:chExt cx="12192000" cy="461665"/>
            </a:xfrm>
          </p:grpSpPr>
          <p:sp>
            <p:nvSpPr>
              <p:cNvPr id="9" name="Rectangle 25"/>
              <p:cNvSpPr/>
              <p:nvPr/>
            </p:nvSpPr>
            <p:spPr>
              <a:xfrm>
                <a:off x="0" y="-13062"/>
                <a:ext cx="12192000" cy="461665"/>
              </a:xfrm>
              <a:prstGeom prst="rect">
                <a:avLst/>
              </a:prstGeom>
              <a:solidFill>
                <a:srgbClr val="33B8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26"/>
              <p:cNvSpPr txBox="1"/>
              <p:nvPr/>
            </p:nvSpPr>
            <p:spPr>
              <a:xfrm>
                <a:off x="137907" y="27710"/>
                <a:ext cx="131682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UNIT 12</a:t>
                </a:r>
              </a:p>
            </p:txBody>
          </p:sp>
          <p:sp>
            <p:nvSpPr>
              <p:cNvPr id="14" name="TextBox 28"/>
              <p:cNvSpPr txBox="1"/>
              <p:nvPr/>
            </p:nvSpPr>
            <p:spPr>
              <a:xfrm>
                <a:off x="9901238" y="9227"/>
                <a:ext cx="2131621" cy="3683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THE REAL WORLD</a:t>
                </a:r>
              </a:p>
            </p:txBody>
          </p:sp>
        </p:grpSp>
        <p:sp>
          <p:nvSpPr>
            <p:cNvPr id="34" name="TextBox 27"/>
            <p:cNvSpPr txBox="1"/>
            <p:nvPr/>
          </p:nvSpPr>
          <p:spPr>
            <a:xfrm>
              <a:off x="5846" y="44"/>
              <a:ext cx="7695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WE</a:t>
              </a: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’</a:t>
              </a: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RE GOING TO VOLUNTEER!</a:t>
              </a:r>
            </a:p>
          </p:txBody>
        </p:sp>
      </p:grpSp>
      <p:sp>
        <p:nvSpPr>
          <p:cNvPr id="17" name="Oval 16"/>
          <p:cNvSpPr/>
          <p:nvPr/>
        </p:nvSpPr>
        <p:spPr>
          <a:xfrm>
            <a:off x="4495088" y="1312789"/>
            <a:ext cx="778587" cy="3994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323080" y="2079869"/>
            <a:ext cx="1296670" cy="3994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96620" y="2890764"/>
            <a:ext cx="2485390" cy="3994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193925" y="3668639"/>
            <a:ext cx="1923415" cy="3994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"/>
          <p:cNvSpPr txBox="1"/>
          <p:nvPr/>
        </p:nvSpPr>
        <p:spPr>
          <a:xfrm>
            <a:off x="601980" y="5333609"/>
            <a:ext cx="5603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Dairy and Vegetables (Answers will vary)</a:t>
            </a:r>
          </a:p>
        </p:txBody>
      </p:sp>
      <p:pic>
        <p:nvPicPr>
          <p:cNvPr id="3" name="EE_G7_2-4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9625" y="567245"/>
            <a:ext cx="786303" cy="673989"/>
          </a:xfrm>
          <a:prstGeom prst="rect">
            <a:avLst/>
          </a:prstGeom>
        </p:spPr>
      </p:pic>
      <p:pic>
        <p:nvPicPr>
          <p:cNvPr id="15" name="Picture 14" descr="VN EE G7 SB_U12-5.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26381"/>
            <a:ext cx="12192000" cy="7283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E956CD7-B127-D7F0-EF52-841EC6999536}"/>
              </a:ext>
            </a:extLst>
          </p:cNvPr>
          <p:cNvSpPr/>
          <p:nvPr/>
        </p:nvSpPr>
        <p:spPr>
          <a:xfrm>
            <a:off x="293631" y="6655100"/>
            <a:ext cx="1160473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Calibri Light" panose="020F0302020204030204" pitchFamily="34" charset="0"/>
                <a:ea typeface="DengXian"/>
                <a:cs typeface="Segoe UI" panose="020B0502040204020203" pitchFamily="34" charset="0"/>
              </a:rPr>
              <a:t>National Geographic Learning, a Cengage Company © 2022 Cengage Learning, Inc. ALL RIGHTS RESERVED. This presentation tool is intended for teaching purposes only and may not be scanned, copied, duplicated, or posted to a publicly accessible platform in whole or in part.</a:t>
            </a:r>
            <a:endParaRPr lang="en-US" sz="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8" name="Picture 17" descr="VN EE G7 SB_U12-5.2">
            <a:extLst>
              <a:ext uri="{FF2B5EF4-FFF2-40B4-BE49-F238E27FC236}">
                <a16:creationId xmlns:a16="http://schemas.microsoft.com/office/drawing/2014/main" id="{88C081B4-9B35-C982-BF23-A3B62E6712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08" r="128"/>
          <a:stretch/>
        </p:blipFill>
        <p:spPr>
          <a:xfrm>
            <a:off x="6678784" y="1442893"/>
            <a:ext cx="4723128" cy="42654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74F7AB-5B49-FBA1-88ED-85D9860F51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662" y="757715"/>
            <a:ext cx="1380744" cy="5540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2BEF89-2B51-C202-A47F-C7E2A536A1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684" y="-163988"/>
            <a:ext cx="1766376" cy="249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875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8" dur="95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bldLvl="0" animBg="1"/>
      <p:bldP spid="24" grpId="0" bldLvl="0" animBg="1"/>
      <p:bldP spid="25" grpId="0" bldLvl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461645"/>
            <a:chOff x="0" y="-21"/>
            <a:chExt cx="19200" cy="727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-21"/>
              <a:ext cx="19200" cy="727"/>
              <a:chOff x="0" y="-13062"/>
              <a:chExt cx="12192000" cy="461665"/>
            </a:xfrm>
          </p:grpSpPr>
          <p:sp>
            <p:nvSpPr>
              <p:cNvPr id="3" name="Rectangle 25"/>
              <p:cNvSpPr/>
              <p:nvPr/>
            </p:nvSpPr>
            <p:spPr>
              <a:xfrm>
                <a:off x="0" y="-13062"/>
                <a:ext cx="12192000" cy="461665"/>
              </a:xfrm>
              <a:prstGeom prst="rect">
                <a:avLst/>
              </a:prstGeom>
              <a:solidFill>
                <a:srgbClr val="33B8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26"/>
              <p:cNvSpPr txBox="1"/>
              <p:nvPr/>
            </p:nvSpPr>
            <p:spPr>
              <a:xfrm>
                <a:off x="137907" y="27710"/>
                <a:ext cx="131682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UNIT 12</a:t>
                </a:r>
              </a:p>
            </p:txBody>
          </p:sp>
          <p:sp>
            <p:nvSpPr>
              <p:cNvPr id="14" name="TextBox 28"/>
              <p:cNvSpPr txBox="1"/>
              <p:nvPr/>
            </p:nvSpPr>
            <p:spPr>
              <a:xfrm>
                <a:off x="9901238" y="9227"/>
                <a:ext cx="2131621" cy="3683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PRONUNCIATION</a:t>
                </a:r>
              </a:p>
            </p:txBody>
          </p:sp>
        </p:grpSp>
        <p:sp>
          <p:nvSpPr>
            <p:cNvPr id="34" name="TextBox 27"/>
            <p:cNvSpPr txBox="1"/>
            <p:nvPr/>
          </p:nvSpPr>
          <p:spPr>
            <a:xfrm>
              <a:off x="5846" y="44"/>
              <a:ext cx="7695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WE</a:t>
              </a: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’</a:t>
              </a: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RE GOING TO VOLUNTEER!</a:t>
              </a:r>
            </a:p>
          </p:txBody>
        </p:sp>
      </p:grpSp>
      <p:pic>
        <p:nvPicPr>
          <p:cNvPr id="2" name="Picture 1" descr="VN EE G7 SB_U12-6.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70" y="463550"/>
            <a:ext cx="11122660" cy="5666740"/>
          </a:xfrm>
          <a:prstGeom prst="rect">
            <a:avLst/>
          </a:prstGeom>
        </p:spPr>
      </p:pic>
      <p:pic>
        <p:nvPicPr>
          <p:cNvPr id="6" name="EE_G7_2-4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2853" y="1977161"/>
            <a:ext cx="1007317" cy="86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996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367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N EE G7 SB_U12-6.2"/>
          <p:cNvPicPr>
            <a:picLocks noChangeAspect="1"/>
          </p:cNvPicPr>
          <p:nvPr/>
        </p:nvPicPr>
        <p:blipFill>
          <a:blip r:embed="rId4"/>
          <a:srcRect b="19737"/>
          <a:stretch>
            <a:fillRect/>
          </a:stretch>
        </p:blipFill>
        <p:spPr>
          <a:xfrm>
            <a:off x="0" y="658864"/>
            <a:ext cx="9742097" cy="39699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85645" y="1347175"/>
            <a:ext cx="35693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going to have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27985" y="1942171"/>
            <a:ext cx="26269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going to donate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36795" y="2532063"/>
            <a:ext cx="2153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going to play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16095" y="3085784"/>
            <a:ext cx="2477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going to bake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41850" y="4009687"/>
            <a:ext cx="2348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going to make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" t="80437" r="37398" b="6624"/>
          <a:stretch>
            <a:fillRect/>
          </a:stretch>
        </p:blipFill>
        <p:spPr>
          <a:xfrm>
            <a:off x="390389" y="4933590"/>
            <a:ext cx="9635612" cy="111932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12192000" cy="461645"/>
            <a:chOff x="0" y="-21"/>
            <a:chExt cx="19200" cy="727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-21"/>
              <a:ext cx="19200" cy="727"/>
              <a:chOff x="0" y="-13062"/>
              <a:chExt cx="12192000" cy="461665"/>
            </a:xfrm>
          </p:grpSpPr>
          <p:sp>
            <p:nvSpPr>
              <p:cNvPr id="3" name="Rectangle 25"/>
              <p:cNvSpPr/>
              <p:nvPr/>
            </p:nvSpPr>
            <p:spPr>
              <a:xfrm>
                <a:off x="0" y="-13062"/>
                <a:ext cx="12192000" cy="461665"/>
              </a:xfrm>
              <a:prstGeom prst="rect">
                <a:avLst/>
              </a:prstGeom>
              <a:solidFill>
                <a:srgbClr val="33B8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26"/>
              <p:cNvSpPr txBox="1"/>
              <p:nvPr/>
            </p:nvSpPr>
            <p:spPr>
              <a:xfrm>
                <a:off x="137907" y="27710"/>
                <a:ext cx="131682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UNIT 12</a:t>
                </a:r>
              </a:p>
            </p:txBody>
          </p:sp>
          <p:sp>
            <p:nvSpPr>
              <p:cNvPr id="14" name="TextBox 28"/>
              <p:cNvSpPr txBox="1"/>
              <p:nvPr/>
            </p:nvSpPr>
            <p:spPr>
              <a:xfrm>
                <a:off x="9901238" y="9227"/>
                <a:ext cx="2131621" cy="3683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PRONUNCIATION</a:t>
                </a:r>
              </a:p>
            </p:txBody>
          </p:sp>
        </p:grpSp>
        <p:sp>
          <p:nvSpPr>
            <p:cNvPr id="34" name="TextBox 27"/>
            <p:cNvSpPr txBox="1"/>
            <p:nvPr/>
          </p:nvSpPr>
          <p:spPr>
            <a:xfrm>
              <a:off x="5846" y="44"/>
              <a:ext cx="7695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WE</a:t>
              </a: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’</a:t>
              </a: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RE GOING TO VOLUNTEER!</a:t>
              </a:r>
            </a:p>
          </p:txBody>
        </p:sp>
      </p:grpSp>
      <p:pic>
        <p:nvPicPr>
          <p:cNvPr id="6" name="EE_G7_2-5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5772" y="658864"/>
            <a:ext cx="895205" cy="726440"/>
          </a:xfrm>
          <a:prstGeom prst="rect">
            <a:avLst/>
          </a:prstGeom>
        </p:spPr>
      </p:pic>
      <p:pic>
        <p:nvPicPr>
          <p:cNvPr id="17" name="Picture 16" descr="C:\Users\ASUS\Desktop\ANPJ\Lop 7\G7 U12 Pic\VN EE G7 SB_U12-6.3.pngVN EE G7 SB_U12-6.3"/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9432197" y="695410"/>
            <a:ext cx="2759803" cy="4298383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674859" y="4265600"/>
            <a:ext cx="226379" cy="2485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1832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3" dur="582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19" grpId="0"/>
      <p:bldP spid="20" grpId="0"/>
      <p:bldP spid="21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N EE G7 SB_U12-6.4"/>
          <p:cNvPicPr>
            <a:picLocks noChangeAspect="1"/>
          </p:cNvPicPr>
          <p:nvPr/>
        </p:nvPicPr>
        <p:blipFill>
          <a:blip r:embed="rId2"/>
          <a:srcRect b="19850"/>
          <a:stretch>
            <a:fillRect/>
          </a:stretch>
        </p:blipFill>
        <p:spPr>
          <a:xfrm>
            <a:off x="1189355" y="431218"/>
            <a:ext cx="9813925" cy="440753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5080" y="-2290"/>
            <a:ext cx="12192000" cy="461645"/>
            <a:chOff x="0" y="-21"/>
            <a:chExt cx="19200" cy="727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-21"/>
              <a:ext cx="19200" cy="727"/>
              <a:chOff x="0" y="-13062"/>
              <a:chExt cx="12192000" cy="461665"/>
            </a:xfrm>
          </p:grpSpPr>
          <p:sp>
            <p:nvSpPr>
              <p:cNvPr id="3" name="Rectangle 25"/>
              <p:cNvSpPr/>
              <p:nvPr/>
            </p:nvSpPr>
            <p:spPr>
              <a:xfrm>
                <a:off x="0" y="-13062"/>
                <a:ext cx="12192000" cy="461665"/>
              </a:xfrm>
              <a:prstGeom prst="rect">
                <a:avLst/>
              </a:prstGeom>
              <a:solidFill>
                <a:srgbClr val="33B8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26"/>
              <p:cNvSpPr txBox="1"/>
              <p:nvPr/>
            </p:nvSpPr>
            <p:spPr>
              <a:xfrm>
                <a:off x="137907" y="27710"/>
                <a:ext cx="131682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UNIT 12</a:t>
                </a:r>
              </a:p>
            </p:txBody>
          </p:sp>
          <p:sp>
            <p:nvSpPr>
              <p:cNvPr id="14" name="TextBox 28"/>
              <p:cNvSpPr txBox="1"/>
              <p:nvPr/>
            </p:nvSpPr>
            <p:spPr>
              <a:xfrm>
                <a:off x="9901238" y="9227"/>
                <a:ext cx="2131621" cy="3683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COMMUNICATION</a:t>
                </a:r>
              </a:p>
            </p:txBody>
          </p:sp>
        </p:grpSp>
        <p:sp>
          <p:nvSpPr>
            <p:cNvPr id="34" name="TextBox 27"/>
            <p:cNvSpPr txBox="1"/>
            <p:nvPr/>
          </p:nvSpPr>
          <p:spPr>
            <a:xfrm>
              <a:off x="5846" y="44"/>
              <a:ext cx="7695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WE</a:t>
              </a: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’</a:t>
              </a: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RE GOING TO VOLUNTEER!</a:t>
              </a:r>
            </a:p>
          </p:txBody>
        </p:sp>
      </p:grpSp>
      <p:pic>
        <p:nvPicPr>
          <p:cNvPr id="6" name="Picture 5" descr="VN EE G7 SB_U12-6.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15" y="4642485"/>
            <a:ext cx="6313805" cy="1176020"/>
          </a:xfrm>
          <a:prstGeom prst="rect">
            <a:avLst/>
          </a:prstGeom>
        </p:spPr>
      </p:pic>
      <p:pic>
        <p:nvPicPr>
          <p:cNvPr id="7" name="Picture 6" descr="VN EE G7 SB_U12-6.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820" y="5134610"/>
            <a:ext cx="5753100" cy="9296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40627" y="2356122"/>
            <a:ext cx="2214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plan the entertainment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23875" y="2356174"/>
            <a:ext cx="2214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plan the poster design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40627" y="3109030"/>
            <a:ext cx="2214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buy balloons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84527" y="3086734"/>
            <a:ext cx="2214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make posters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40627" y="3489467"/>
            <a:ext cx="2214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put up </a:t>
            </a:r>
            <a:b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decorations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39557" y="3493350"/>
            <a:ext cx="2214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choose </a:t>
            </a:r>
            <a:b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the music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40627" y="4125603"/>
            <a:ext cx="2214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make </a:t>
            </a:r>
            <a:b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sandwiches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39557" y="4125603"/>
            <a:ext cx="2214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sell </a:t>
            </a:r>
            <a:b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sandwiches</a:t>
            </a:r>
          </a:p>
        </p:txBody>
      </p:sp>
    </p:spTree>
    <p:extLst>
      <p:ext uri="{BB962C8B-B14F-4D97-AF65-F5344CB8AC3E}">
        <p14:creationId xmlns:p14="http://schemas.microsoft.com/office/powerpoint/2010/main" val="25619079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5080" y="-2290"/>
            <a:ext cx="12192000" cy="461645"/>
            <a:chOff x="0" y="-21"/>
            <a:chExt cx="19200" cy="727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-21"/>
              <a:ext cx="19200" cy="727"/>
              <a:chOff x="0" y="-13062"/>
              <a:chExt cx="12192000" cy="461665"/>
            </a:xfrm>
          </p:grpSpPr>
          <p:sp>
            <p:nvSpPr>
              <p:cNvPr id="3" name="Rectangle 25"/>
              <p:cNvSpPr/>
              <p:nvPr/>
            </p:nvSpPr>
            <p:spPr>
              <a:xfrm>
                <a:off x="0" y="-13062"/>
                <a:ext cx="12192000" cy="461665"/>
              </a:xfrm>
              <a:prstGeom prst="rect">
                <a:avLst/>
              </a:prstGeom>
              <a:solidFill>
                <a:srgbClr val="33B8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26"/>
              <p:cNvSpPr txBox="1"/>
              <p:nvPr/>
            </p:nvSpPr>
            <p:spPr>
              <a:xfrm>
                <a:off x="137907" y="27710"/>
                <a:ext cx="131682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UNIT 12</a:t>
                </a:r>
              </a:p>
            </p:txBody>
          </p:sp>
          <p:sp>
            <p:nvSpPr>
              <p:cNvPr id="14" name="TextBox 28"/>
              <p:cNvSpPr txBox="1"/>
              <p:nvPr/>
            </p:nvSpPr>
            <p:spPr>
              <a:xfrm>
                <a:off x="9901238" y="9227"/>
                <a:ext cx="2131621" cy="3683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COMMUNICATION</a:t>
                </a:r>
              </a:p>
            </p:txBody>
          </p:sp>
        </p:grpSp>
        <p:sp>
          <p:nvSpPr>
            <p:cNvPr id="34" name="TextBox 27"/>
            <p:cNvSpPr txBox="1"/>
            <p:nvPr/>
          </p:nvSpPr>
          <p:spPr>
            <a:xfrm>
              <a:off x="5846" y="44"/>
              <a:ext cx="7695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WE</a:t>
              </a: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’</a:t>
              </a: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RE GOING TO VOLUNTEER!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48"/>
          <a:stretch/>
        </p:blipFill>
        <p:spPr>
          <a:xfrm>
            <a:off x="565878" y="508111"/>
            <a:ext cx="10396090" cy="3004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46"/>
          <a:stretch/>
        </p:blipFill>
        <p:spPr>
          <a:xfrm>
            <a:off x="565878" y="3330066"/>
            <a:ext cx="10032105" cy="299767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93276" y="4304753"/>
            <a:ext cx="2214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design a  T-shirt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17954" y="4664956"/>
            <a:ext cx="2214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make decorations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93276" y="5120826"/>
            <a:ext cx="252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buy plates and cups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62936" y="5620031"/>
            <a:ext cx="252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sell the drinks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252700" y="1383977"/>
            <a:ext cx="2649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plan the poster design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470347" y="1864250"/>
            <a:ext cx="2214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make posters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470347" y="2344523"/>
            <a:ext cx="2214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choose  the music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428026" y="2810143"/>
            <a:ext cx="2214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sell sandwiches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44092" y="4271411"/>
            <a:ext cx="2826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plan the entertainment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817532" y="4737314"/>
            <a:ext cx="2214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buy balloons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708060" y="5193184"/>
            <a:ext cx="2433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put up decorations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17532" y="5597305"/>
            <a:ext cx="2214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make sandwiches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474620" y="1380569"/>
            <a:ext cx="2214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design a  T-shirt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599298" y="1836439"/>
            <a:ext cx="2214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make decorations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474620" y="2292309"/>
            <a:ext cx="252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buy plates and cups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444280" y="2791514"/>
            <a:ext cx="252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sell the drinks</a:t>
            </a:r>
          </a:p>
        </p:txBody>
      </p:sp>
    </p:spTree>
    <p:extLst>
      <p:ext uri="{BB962C8B-B14F-4D97-AF65-F5344CB8AC3E}">
        <p14:creationId xmlns:p14="http://schemas.microsoft.com/office/powerpoint/2010/main" val="2816494275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44378"/>
            <a:ext cx="12185939" cy="7361194"/>
            <a:chOff x="6061" y="-45994"/>
            <a:chExt cx="12185939" cy="7804150"/>
          </a:xfrm>
        </p:grpSpPr>
        <p:pic>
          <p:nvPicPr>
            <p:cNvPr id="3" name="Picture 2" descr="C:\Users\ASUS\Desktop\ANPJ\Lop 7\G7 U12 Pic\VN EE G7 SB_U12-1.pngVN EE G7 SB_U12-1"/>
            <p:cNvPicPr>
              <a:picLocks noChangeAspect="1"/>
            </p:cNvPicPr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6061" y="-45994"/>
              <a:ext cx="6099049" cy="7804150"/>
            </a:xfrm>
            <a:prstGeom prst="rect">
              <a:avLst/>
            </a:prstGeom>
          </p:spPr>
        </p:pic>
        <p:pic>
          <p:nvPicPr>
            <p:cNvPr id="8" name="Picture 7" descr="C:\Users\ASUS\Desktop\ANPJ\Lop 7\G7 U12 Pic\VN EE G7 SB_U12-2.pngVN EE G7 SB_U12-2"/>
            <p:cNvPicPr>
              <a:picLocks noChangeAspect="1"/>
            </p:cNvPicPr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6096000" y="-44087"/>
              <a:ext cx="6096000" cy="7800340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EBC3557-4BC5-4283-E8F1-57405C1F9C0A}"/>
              </a:ext>
            </a:extLst>
          </p:cNvPr>
          <p:cNvSpPr/>
          <p:nvPr/>
        </p:nvSpPr>
        <p:spPr>
          <a:xfrm>
            <a:off x="1" y="6721475"/>
            <a:ext cx="12191366" cy="514396"/>
          </a:xfrm>
          <a:prstGeom prst="rect">
            <a:avLst/>
          </a:prstGeom>
          <a:solidFill>
            <a:srgbClr val="100E1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08DF9C-BE8C-CD5A-8C14-34CCB661D126}"/>
              </a:ext>
            </a:extLst>
          </p:cNvPr>
          <p:cNvSpPr/>
          <p:nvPr/>
        </p:nvSpPr>
        <p:spPr>
          <a:xfrm>
            <a:off x="363389" y="6655486"/>
            <a:ext cx="1160473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ea typeface="DengXian"/>
                <a:cs typeface="Segoe UI" panose="020B0502040204020203" pitchFamily="34" charset="0"/>
              </a:rPr>
              <a:t>National Geographic Learning, a Cengage Company © 2022 Cengage Learning, Inc. ALL RIGHTS RESERVED. This presentation tool is intended for teaching purposes only and may not be scanned, copied, duplicated, or posted to a publicly accessible platform in whole or in part.</a:t>
            </a:r>
            <a:endParaRPr lang="en-US" sz="8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9B4F07-5864-EA87-DEC4-5B674337DB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48" y="-667593"/>
            <a:ext cx="1460451" cy="1949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286A7C-D3E7-8748-DA43-27BB24C856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39" y="45547"/>
            <a:ext cx="1304700" cy="52355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5019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0" y="273"/>
            <a:ext cx="12192000" cy="461665"/>
            <a:chOff x="0" y="-13062"/>
            <a:chExt cx="12192000" cy="461665"/>
          </a:xfrm>
        </p:grpSpPr>
        <p:sp>
          <p:nvSpPr>
            <p:cNvPr id="26" name="Rectangle 25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12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713018" y="20204"/>
              <a:ext cx="48860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WE</a:t>
              </a: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’</a:t>
              </a: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RE GOING TO VOLUNTEER!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PREVIEW</a:t>
              </a:r>
            </a:p>
          </p:txBody>
        </p:sp>
      </p:grpSp>
      <p:pic>
        <p:nvPicPr>
          <p:cNvPr id="4" name="Picture 3" descr="VN EE G7 SB_U12-1.1"/>
          <p:cNvPicPr>
            <a:picLocks noChangeAspect="1"/>
          </p:cNvPicPr>
          <p:nvPr/>
        </p:nvPicPr>
        <p:blipFill>
          <a:blip r:embed="rId2"/>
          <a:srcRect b="61620"/>
          <a:stretch>
            <a:fillRect/>
          </a:stretch>
        </p:blipFill>
        <p:spPr>
          <a:xfrm>
            <a:off x="0" y="1431925"/>
            <a:ext cx="12192000" cy="342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051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273"/>
            <a:ext cx="12192000" cy="710374"/>
            <a:chOff x="0" y="-13062"/>
            <a:chExt cx="12192000" cy="710374"/>
          </a:xfrm>
        </p:grpSpPr>
        <p:sp>
          <p:nvSpPr>
            <p:cNvPr id="32" name="Rectangle 25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26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12</a:t>
              </a:r>
            </a:p>
          </p:txBody>
        </p:sp>
        <p:sp>
          <p:nvSpPr>
            <p:cNvPr id="34" name="TextBox 27"/>
            <p:cNvSpPr txBox="1"/>
            <p:nvPr/>
          </p:nvSpPr>
          <p:spPr>
            <a:xfrm>
              <a:off x="3713018" y="20204"/>
              <a:ext cx="488605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WE</a:t>
              </a: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’</a:t>
              </a: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RE GOING TO VOLUNTEER!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</a:endParaRPr>
            </a:p>
          </p:txBody>
        </p:sp>
        <p:sp>
          <p:nvSpPr>
            <p:cNvPr id="35" name="TextBox 28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PREVIEW</a:t>
              </a:r>
            </a:p>
          </p:txBody>
        </p:sp>
      </p:grpSp>
      <p:pic>
        <p:nvPicPr>
          <p:cNvPr id="36" name="Picture 35" descr="VN EE G7 SB_U12-1.1"/>
          <p:cNvPicPr>
            <a:picLocks noChangeAspect="1"/>
          </p:cNvPicPr>
          <p:nvPr/>
        </p:nvPicPr>
        <p:blipFill>
          <a:blip r:embed="rId4"/>
          <a:srcRect t="37352" b="32935"/>
          <a:stretch>
            <a:fillRect/>
          </a:stretch>
        </p:blipFill>
        <p:spPr>
          <a:xfrm>
            <a:off x="6350" y="1805940"/>
            <a:ext cx="12185650" cy="265239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927735" y="3169650"/>
            <a:ext cx="5022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charset="0"/>
              </a:rPr>
              <a:t>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941705" y="3807190"/>
            <a:ext cx="5022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charset="0"/>
              </a:rPr>
              <a:t>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173855" y="3785600"/>
            <a:ext cx="5022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charset="0"/>
              </a:rPr>
              <a:t>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431530" y="3785600"/>
            <a:ext cx="5022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charset="0"/>
              </a:rPr>
              <a:t></a:t>
            </a:r>
          </a:p>
        </p:txBody>
      </p:sp>
      <p:pic>
        <p:nvPicPr>
          <p:cNvPr id="7" name="EE_G7_2-4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5459" y="1071393"/>
            <a:ext cx="949268" cy="81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43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8" dur="744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</p:grpSpPr>
        <p:sp>
          <p:nvSpPr>
            <p:cNvPr id="26" name="Rectangle 25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PREVIEW</a:t>
              </a:r>
            </a:p>
          </p:txBody>
        </p:sp>
      </p:grpSp>
      <p:pic>
        <p:nvPicPr>
          <p:cNvPr id="2" name="Picture 1" descr="VN EE G7 SB_U12-1.1"/>
          <p:cNvPicPr>
            <a:picLocks noChangeAspect="1"/>
          </p:cNvPicPr>
          <p:nvPr/>
        </p:nvPicPr>
        <p:blipFill>
          <a:blip r:embed="rId2"/>
          <a:srcRect t="66667"/>
          <a:stretch>
            <a:fillRect/>
          </a:stretch>
        </p:blipFill>
        <p:spPr>
          <a:xfrm>
            <a:off x="3810" y="1847850"/>
            <a:ext cx="12188190" cy="2976245"/>
          </a:xfrm>
          <a:prstGeom prst="rect">
            <a:avLst/>
          </a:prstGeom>
        </p:spPr>
      </p:pic>
      <p:sp>
        <p:nvSpPr>
          <p:cNvPr id="3" name="TextBox 27"/>
          <p:cNvSpPr txBox="1"/>
          <p:nvPr/>
        </p:nvSpPr>
        <p:spPr>
          <a:xfrm>
            <a:off x="3713018" y="33539"/>
            <a:ext cx="4886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b="1" dirty="0">
                <a:solidFill>
                  <a:prstClr val="white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WE</a:t>
            </a:r>
            <a:r>
              <a:rPr lang="en-US" sz="2000" b="1" dirty="0">
                <a:solidFill>
                  <a:prstClr val="white"/>
                </a:solidFill>
                <a:ea typeface="Adobe Gothic Std B" panose="020B0800000000000000" pitchFamily="34" charset="-128"/>
              </a:rPr>
              <a:t>’</a:t>
            </a:r>
            <a:r>
              <a:rPr lang="en-US" b="1" dirty="0">
                <a:solidFill>
                  <a:prstClr val="white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RE GOING TO VOLUNTEER!</a:t>
            </a:r>
          </a:p>
        </p:txBody>
      </p:sp>
    </p:spTree>
    <p:extLst>
      <p:ext uri="{BB962C8B-B14F-4D97-AF65-F5344CB8AC3E}">
        <p14:creationId xmlns:p14="http://schemas.microsoft.com/office/powerpoint/2010/main" val="28716639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SUS\Desktop\ANPJ\Lop 7\G7 U12 Pic\VN EE G7 SB_U12-3.2.pngVN EE G7 SB_U12-3.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37907" y="550022"/>
            <a:ext cx="6974205" cy="793115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</p:grpSpPr>
        <p:sp>
          <p:nvSpPr>
            <p:cNvPr id="26" name="Rectangle 25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901238" y="2370"/>
              <a:ext cx="2131621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LANGUAGE FOCUS</a:t>
              </a:r>
            </a:p>
          </p:txBody>
        </p:sp>
      </p:grpSp>
      <p:pic>
        <p:nvPicPr>
          <p:cNvPr id="3" name="Picture 2" descr="C:\Users\ASUS\Desktop\ANPJ\Lop 7\G7 U12 Pic\VN EE G7 SB_U12-3.4.pngVN EE G7 SB_U12-3.4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454727" y="1444556"/>
            <a:ext cx="7993854" cy="5214932"/>
          </a:xfrm>
          <a:prstGeom prst="rect">
            <a:avLst/>
          </a:prstGeom>
        </p:spPr>
      </p:pic>
      <p:pic>
        <p:nvPicPr>
          <p:cNvPr id="7" name="Picture 6" descr="C:\Users\ASUS\Desktop\ANPJ\Lop 7\G7 U12 Pic\VN EE G7 SB_U12-3.1.pngVN EE G7 SB_U12-3.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506287" y="437378"/>
            <a:ext cx="3433445" cy="1076960"/>
          </a:xfrm>
          <a:prstGeom prst="rect">
            <a:avLst/>
          </a:prstGeom>
        </p:spPr>
      </p:pic>
      <p:sp>
        <p:nvSpPr>
          <p:cNvPr id="34" name="TextBox 27"/>
          <p:cNvSpPr txBox="1"/>
          <p:nvPr/>
        </p:nvSpPr>
        <p:spPr>
          <a:xfrm>
            <a:off x="3713018" y="33539"/>
            <a:ext cx="4886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b="1" dirty="0">
                <a:solidFill>
                  <a:prstClr val="white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WE</a:t>
            </a:r>
            <a:r>
              <a:rPr lang="en-US" sz="2000" b="1" dirty="0">
                <a:solidFill>
                  <a:prstClr val="white"/>
                </a:solidFill>
                <a:ea typeface="Adobe Gothic Std B" panose="020B0800000000000000" pitchFamily="34" charset="-128"/>
              </a:rPr>
              <a:t>’</a:t>
            </a:r>
            <a:r>
              <a:rPr lang="en-US" b="1" dirty="0">
                <a:solidFill>
                  <a:prstClr val="white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RE GOING TO VOLUNTEER!</a:t>
            </a:r>
          </a:p>
        </p:txBody>
      </p:sp>
      <p:pic>
        <p:nvPicPr>
          <p:cNvPr id="2" name="EE_G7_2-4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5507" y="1343137"/>
            <a:ext cx="698655" cy="60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555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449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</p:grpSpPr>
        <p:sp>
          <p:nvSpPr>
            <p:cNvPr id="26" name="Rectangle 25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901238" y="2370"/>
              <a:ext cx="2131621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LANGUAGE FOCUS</a:t>
              </a:r>
            </a:p>
          </p:txBody>
        </p:sp>
      </p:grpSp>
      <p:pic>
        <p:nvPicPr>
          <p:cNvPr id="3" name="Picture 2" descr="C:\Users\ASUS\Desktop\ANPJ\Lop 7\G7 U12 Pic\VN EE G7 SB_U12-3.4.pngVN EE G7 SB_U12-3.4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319873" y="1143182"/>
            <a:ext cx="8411721" cy="5460663"/>
          </a:xfrm>
          <a:prstGeom prst="rect">
            <a:avLst/>
          </a:prstGeom>
        </p:spPr>
      </p:pic>
      <p:pic>
        <p:nvPicPr>
          <p:cNvPr id="12" name="Picture 11" descr="C:\Users\ASUS\Desktop\ANPJ\Lop 7\G7 U12 Pic\VN EE G7 SB_U12-3.3.pngVN EE G7 SB_U12-3.3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78607" y="560716"/>
            <a:ext cx="11234786" cy="582466"/>
          </a:xfrm>
          <a:prstGeom prst="rect">
            <a:avLst/>
          </a:prstGeom>
        </p:spPr>
      </p:pic>
      <p:sp>
        <p:nvSpPr>
          <p:cNvPr id="34" name="TextBox 27"/>
          <p:cNvSpPr txBox="1"/>
          <p:nvPr/>
        </p:nvSpPr>
        <p:spPr>
          <a:xfrm>
            <a:off x="3713018" y="33539"/>
            <a:ext cx="4886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b="1" dirty="0">
                <a:solidFill>
                  <a:prstClr val="white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WE</a:t>
            </a:r>
            <a:r>
              <a:rPr lang="en-US" sz="2000" b="1" dirty="0">
                <a:solidFill>
                  <a:prstClr val="white"/>
                </a:solidFill>
                <a:ea typeface="Adobe Gothic Std B" panose="020B0800000000000000" pitchFamily="34" charset="-128"/>
              </a:rPr>
              <a:t>’</a:t>
            </a:r>
            <a:r>
              <a:rPr lang="en-US" b="1" dirty="0">
                <a:solidFill>
                  <a:prstClr val="white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RE GOING TO VOLUNTEER!</a:t>
            </a:r>
          </a:p>
        </p:txBody>
      </p:sp>
    </p:spTree>
    <p:extLst>
      <p:ext uri="{BB962C8B-B14F-4D97-AF65-F5344CB8AC3E}">
        <p14:creationId xmlns:p14="http://schemas.microsoft.com/office/powerpoint/2010/main" val="33423242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"/>
          <a:stretch/>
        </p:blipFill>
        <p:spPr>
          <a:xfrm>
            <a:off x="245335" y="884420"/>
            <a:ext cx="11908339" cy="45683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</p:grpSpPr>
        <p:sp>
          <p:nvSpPr>
            <p:cNvPr id="10" name="Rectangle 25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26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12</a:t>
              </a:r>
            </a:p>
          </p:txBody>
        </p:sp>
        <p:sp>
          <p:nvSpPr>
            <p:cNvPr id="12" name="TextBox 28"/>
            <p:cNvSpPr txBox="1"/>
            <p:nvPr/>
          </p:nvSpPr>
          <p:spPr>
            <a:xfrm>
              <a:off x="9901238" y="2370"/>
              <a:ext cx="2131621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LANGUAGE FOCUS</a:t>
              </a:r>
            </a:p>
          </p:txBody>
        </p:sp>
      </p:grpSp>
      <p:sp>
        <p:nvSpPr>
          <p:cNvPr id="34" name="TextBox 27"/>
          <p:cNvSpPr txBox="1"/>
          <p:nvPr/>
        </p:nvSpPr>
        <p:spPr>
          <a:xfrm>
            <a:off x="3713018" y="33539"/>
            <a:ext cx="4886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b="1" dirty="0">
                <a:solidFill>
                  <a:prstClr val="white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WE</a:t>
            </a:r>
            <a:r>
              <a:rPr lang="en-US" sz="2000" b="1" dirty="0">
                <a:solidFill>
                  <a:prstClr val="white"/>
                </a:solidFill>
                <a:ea typeface="Adobe Gothic Std B" panose="020B0800000000000000" pitchFamily="34" charset="-128"/>
              </a:rPr>
              <a:t>’</a:t>
            </a:r>
            <a:r>
              <a:rPr lang="en-US" b="1" dirty="0">
                <a:solidFill>
                  <a:prstClr val="white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RE GOING TO VOLUNTEER!</a:t>
            </a:r>
          </a:p>
        </p:txBody>
      </p:sp>
      <p:pic>
        <p:nvPicPr>
          <p:cNvPr id="3" name="EE_G7_2-4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4201" y="766557"/>
            <a:ext cx="679492" cy="61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714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502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715" y="1905"/>
            <a:ext cx="12192000" cy="461645"/>
            <a:chOff x="0" y="-21"/>
            <a:chExt cx="19200" cy="727"/>
          </a:xfrm>
        </p:grpSpPr>
        <p:grpSp>
          <p:nvGrpSpPr>
            <p:cNvPr id="17" name="Group 16"/>
            <p:cNvGrpSpPr/>
            <p:nvPr/>
          </p:nvGrpSpPr>
          <p:grpSpPr>
            <a:xfrm>
              <a:off x="0" y="-21"/>
              <a:ext cx="19200" cy="727"/>
              <a:chOff x="0" y="-13062"/>
              <a:chExt cx="12192000" cy="461665"/>
            </a:xfrm>
          </p:grpSpPr>
          <p:sp>
            <p:nvSpPr>
              <p:cNvPr id="18" name="Rectangle 25"/>
              <p:cNvSpPr/>
              <p:nvPr/>
            </p:nvSpPr>
            <p:spPr>
              <a:xfrm>
                <a:off x="0" y="-13062"/>
                <a:ext cx="12192000" cy="461665"/>
              </a:xfrm>
              <a:prstGeom prst="rect">
                <a:avLst/>
              </a:prstGeom>
              <a:solidFill>
                <a:srgbClr val="33B8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26"/>
              <p:cNvSpPr txBox="1"/>
              <p:nvPr/>
            </p:nvSpPr>
            <p:spPr>
              <a:xfrm>
                <a:off x="137907" y="27710"/>
                <a:ext cx="131682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dobe Gothic Std B" panose="020B0800000000000000" pitchFamily="34" charset="-128"/>
                    <a:ea typeface="Adobe Gothic Std B" panose="020B0800000000000000" pitchFamily="34" charset="-128"/>
                    <a:cs typeface="+mn-cs"/>
                  </a:rPr>
                  <a:t>UNIT 12</a:t>
                </a:r>
              </a:p>
            </p:txBody>
          </p:sp>
          <p:sp>
            <p:nvSpPr>
              <p:cNvPr id="21" name="TextBox 28"/>
              <p:cNvSpPr txBox="1"/>
              <p:nvPr/>
            </p:nvSpPr>
            <p:spPr>
              <a:xfrm>
                <a:off x="9287510" y="9227"/>
                <a:ext cx="2745740" cy="3683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1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sym typeface="+mn-ea"/>
                  </a:rPr>
                  <a:t>GRAMMAR REFERENCE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endParaRPr>
              </a:p>
            </p:txBody>
          </p:sp>
        </p:grpSp>
        <p:sp>
          <p:nvSpPr>
            <p:cNvPr id="34" name="TextBox 27"/>
            <p:cNvSpPr txBox="1"/>
            <p:nvPr/>
          </p:nvSpPr>
          <p:spPr>
            <a:xfrm>
              <a:off x="5846" y="44"/>
              <a:ext cx="7695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WE</a:t>
              </a:r>
              <a:r>
                <a:rPr lang="en-US" sz="2000" b="1" dirty="0">
                  <a:solidFill>
                    <a:prstClr val="white"/>
                  </a:solidFill>
                  <a:ea typeface="Adobe Gothic Std B" panose="020B0800000000000000" pitchFamily="34" charset="-128"/>
                </a:rPr>
                <a:t>’</a:t>
              </a:r>
              <a:r>
                <a:rPr lang="en-US" b="1" dirty="0">
                  <a:solidFill>
                    <a:prstClr val="white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RE GOING TO VOLUNTEER!</a:t>
              </a:r>
            </a:p>
          </p:txBody>
        </p:sp>
      </p:grpSp>
      <p:pic>
        <p:nvPicPr>
          <p:cNvPr id="2" name="Picture 1" descr="VN EE G7 SB_U12-12.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63" y="633692"/>
            <a:ext cx="11011473" cy="2795308"/>
          </a:xfrm>
          <a:prstGeom prst="rect">
            <a:avLst/>
          </a:prstGeom>
        </p:spPr>
      </p:pic>
      <p:pic>
        <p:nvPicPr>
          <p:cNvPr id="4" name="Picture 3" descr="VN EE G7 SB_U12-12.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08" y="3302783"/>
            <a:ext cx="11334158" cy="270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55674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407</Words>
  <Application>Microsoft Office PowerPoint</Application>
  <PresentationFormat>Widescreen</PresentationFormat>
  <Paragraphs>105</Paragraphs>
  <Slides>19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Adobe Gothic Std B</vt:lpstr>
      <vt:lpstr>Arial</vt:lpstr>
      <vt:lpstr>Calibri</vt:lpstr>
      <vt:lpstr>Calibri Light</vt:lpstr>
      <vt:lpstr>DengXian</vt:lpstr>
      <vt:lpstr>Myriad Pro</vt:lpstr>
      <vt:lpstr>Segoe UI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2023-11-17T08:22:27Z</dcterms:created>
  <dcterms:modified xsi:type="dcterms:W3CDTF">2023-11-17T08:26:43Z</dcterms:modified>
</cp:coreProperties>
</file>