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7" r:id="rId2"/>
    <p:sldMasterId id="2147483699" r:id="rId3"/>
  </p:sldMasterIdLst>
  <p:sldIdLst>
    <p:sldId id="256" r:id="rId4"/>
    <p:sldId id="257" r:id="rId5"/>
    <p:sldId id="259" r:id="rId6"/>
    <p:sldId id="258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7" r:id="rId34"/>
    <p:sldId id="2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264" y="210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June 28,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0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9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2587-7DFA-BF23-27FD-491E31C48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2F19B-4B93-6B95-52B9-7706672C9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F2547-AA1A-2619-21A3-42B47C77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6D512-3C63-FE5B-A1AE-E3DD7518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CE64-AC46-5BC4-FDD2-195885C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25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50F8-0929-EA2D-02A2-226031D2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A33C8-A28B-BB21-3F2D-EEC1113EC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B7F1-8C3F-12B9-CDCE-0449E26D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503C8-7FBF-7249-FB89-F8C7CDF0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0CBC-A175-24B1-24FC-9D6F4DA4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6731-218F-2203-4C5F-2B995C9D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C9018-094F-A204-D7FE-0C60E9D04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5823-C861-78C7-48A0-02B57C1C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35475-5479-6D5C-0510-1DDF5789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0B091-F771-DC3F-124E-16BC87EB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23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6225-A16D-C3E7-43F2-699FD731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605C-D597-08D9-A5CA-4574DD201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E3FE2-6A1F-1A3C-3B85-5425604F6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54EC9-2CB4-705B-C759-75016274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7C3B2-B7AA-C055-F8C7-FC805047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C7E89-C255-133C-B053-50C1B071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96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8D41-BB79-FC39-9356-FB9D9DA3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7E9D8-C29E-51C6-7EB8-9758E4DC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97ADA-0F8F-CD1B-900C-DFD2FF6FC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0E07B-FAC3-0BFD-EAD4-B6B9BAEC7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33EF8-2644-1D9A-B121-7C0522C9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A09A7-CC80-990E-9514-350CE156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D8794-5839-10C7-6D9D-0CC2D492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4C684-1D09-142F-EECD-10576170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12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3B7A-9619-BCB3-8CE9-93F2838C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5494D-4A9D-FE61-D153-90F0A5C9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635E0-3407-BDFC-5366-1FF89283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366B8-BCD6-514B-FBDE-64891A85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5C265-066E-23F2-3141-5025BA4B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5E122-CCE4-5C4E-518F-C3B9665D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F666F-3093-280A-C08D-86CAE898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32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AFD5-D1FA-CBBF-423C-D4C41350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BBE97-29E6-5A4A-F076-13CCCDBB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B5902-25F9-48AD-AE91-39787630F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F55E0-1B4F-F5A5-2AE2-958DE589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21970-F4DE-0BC6-28CB-6AE4BFE6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282CB-FFD6-42B4-7E26-DF234E41F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4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June 28,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0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4CA3-3F4F-7F1B-4219-97C2B8FF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8B63B-EE88-7658-4E42-DF170F3E4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305A3-D049-1EF6-A3F3-67561D232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A4BF6-67DF-7F64-2EEF-FC73DF4D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17D3F-3E07-BF72-F8CA-58DC14DE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64381-9F32-3FB7-3164-01358031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7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1114-7590-AB3B-0212-590503E0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E46F7-DDC7-D493-7B88-1AE995C7D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1E460-F2B0-34F1-261D-A21D8BA4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2489F-E63A-0ABB-8C59-C612BA70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A1AE5-EB53-512E-F807-873E1AC9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5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5456B-BD00-F553-D247-63BE360B0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5049F-EE6E-BB9D-49A7-8D43F329D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E659C-9F0F-5E62-3B89-DA448350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A339E-1068-10DA-3F84-8A6BA3F9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CD4BE-2D2C-BC61-95D5-28A3F9EC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5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27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15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0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8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83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7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5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13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2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2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3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June 28,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June 28,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0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B6791-61CC-EBAF-C281-8D9B54FE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4C3B1-383E-7C60-7A27-C846DB86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D6A-0624-D5B4-E9EA-83D01344F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34C1-24BF-46D1-8919-6B1C547FABBA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75E9-90CC-ADC6-C195-FB692018E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0E40D-DEF2-AFFF-5CA3-BA49B1C98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81C17-B182-4B4E-83EE-C49859BC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0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6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3.gif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13.gif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13.gif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26" name="Freeform: Shape 22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 descr="Top view of wood desk with the plant, white keyboard, coffee in a white mug, notebook, and pen">
            <a:extLst>
              <a:ext uri="{FF2B5EF4-FFF2-40B4-BE49-F238E27FC236}">
                <a16:creationId xmlns:a16="http://schemas.microsoft.com/office/drawing/2014/main" id="{A19853EE-71F6-E07B-5FE4-4FAFFF69F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8" b="32423"/>
          <a:stretch/>
        </p:blipFill>
        <p:spPr>
          <a:xfrm>
            <a:off x="20" y="2124079"/>
            <a:ext cx="12191980" cy="4008527"/>
          </a:xfrm>
          <a:custGeom>
            <a:avLst/>
            <a:gdLst/>
            <a:ahLst/>
            <a:cxnLst/>
            <a:rect l="l" t="t" r="r" b="b"/>
            <a:pathLst>
              <a:path w="12192000" h="4008527">
                <a:moveTo>
                  <a:pt x="4189346" y="67"/>
                </a:moveTo>
                <a:cubicBezTo>
                  <a:pt x="6609616" y="-2813"/>
                  <a:pt x="11142685" y="89351"/>
                  <a:pt x="11767395" y="89351"/>
                </a:cubicBezTo>
                <a:cubicBezTo>
                  <a:pt x="11866707" y="89351"/>
                  <a:pt x="11953607" y="89351"/>
                  <a:pt x="12029645" y="89351"/>
                </a:cubicBezTo>
                <a:lnTo>
                  <a:pt x="12192000" y="89351"/>
                </a:lnTo>
                <a:lnTo>
                  <a:pt x="12192000" y="3985854"/>
                </a:lnTo>
                <a:lnTo>
                  <a:pt x="12191997" y="3985854"/>
                </a:lnTo>
                <a:lnTo>
                  <a:pt x="12191997" y="3974419"/>
                </a:lnTo>
                <a:lnTo>
                  <a:pt x="12184243" y="3974470"/>
                </a:lnTo>
                <a:cubicBezTo>
                  <a:pt x="11170126" y="3981070"/>
                  <a:pt x="9547540" y="3991630"/>
                  <a:pt x="6951408" y="4008527"/>
                </a:cubicBezTo>
                <a:cubicBezTo>
                  <a:pt x="6951408" y="4008527"/>
                  <a:pt x="6951408" y="4008527"/>
                  <a:pt x="3941397" y="3963467"/>
                </a:cubicBezTo>
                <a:cubicBezTo>
                  <a:pt x="3941397" y="3963467"/>
                  <a:pt x="3941397" y="3963467"/>
                  <a:pt x="1332721" y="3963467"/>
                </a:cubicBezTo>
                <a:cubicBezTo>
                  <a:pt x="1232387" y="3963467"/>
                  <a:pt x="831053" y="3963467"/>
                  <a:pt x="329384" y="3963467"/>
                </a:cubicBezTo>
                <a:lnTo>
                  <a:pt x="0" y="3969926"/>
                </a:lnTo>
                <a:lnTo>
                  <a:pt x="0" y="40691"/>
                </a:lnTo>
                <a:lnTo>
                  <a:pt x="20858" y="40713"/>
                </a:lnTo>
                <a:cubicBezTo>
                  <a:pt x="1271033" y="41633"/>
                  <a:pt x="2406326" y="39179"/>
                  <a:pt x="2925316" y="19546"/>
                </a:cubicBezTo>
                <a:cubicBezTo>
                  <a:pt x="3184813" y="6458"/>
                  <a:pt x="3630821" y="732"/>
                  <a:pt x="4189346" y="67"/>
                </a:cubicBezTo>
                <a:close/>
              </a:path>
            </a:pathLst>
          </a:cu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4DC563-54D4-ECA9-F0F5-376C27CB125F}"/>
              </a:ext>
            </a:extLst>
          </p:cNvPr>
          <p:cNvSpPr/>
          <p:nvPr/>
        </p:nvSpPr>
        <p:spPr>
          <a:xfrm>
            <a:off x="362888" y="663570"/>
            <a:ext cx="11438586" cy="4814520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951BC-9A26-53AC-AB8B-CB34BF1EDE91}"/>
              </a:ext>
            </a:extLst>
          </p:cNvPr>
          <p:cNvSpPr txBox="1"/>
          <p:nvPr/>
        </p:nvSpPr>
        <p:spPr>
          <a:xfrm>
            <a:off x="1377861" y="1633636"/>
            <a:ext cx="9423578" cy="3590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VIẾT BÀI VĂN NGHỊ LUẬN VỀ MỘT VẤN ĐỀ TRONG ĐỜI SỐNG</a:t>
            </a:r>
            <a:endParaRPr lang="en-US" sz="4000" dirty="0">
              <a:effectLst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(CON NGƯỜI TRONG MỐI QUAN HỆ VỚI CỘNG ĐỒNG, ĐẤT NƯỚC)</a:t>
            </a:r>
            <a:endParaRPr lang="en-US" sz="4000" dirty="0">
              <a:effectLst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Segoe Script" panose="030B05040200000000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000" dirty="0">
              <a:effectLst/>
              <a:latin typeface="Segoe Script" panose="030B05040200000000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90173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16640-DFF0-2FF9-458A-8B2943A8E525}"/>
              </a:ext>
            </a:extLst>
          </p:cNvPr>
          <p:cNvSpPr txBox="1"/>
          <p:nvPr/>
        </p:nvSpPr>
        <p:spPr>
          <a:xfrm>
            <a:off x="878967" y="221232"/>
            <a:ext cx="104340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cầu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đối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nghị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luận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vấn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đời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sống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B41C-C0A8-9311-5C16-06CE377CE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868" y="1291082"/>
            <a:ext cx="2724628" cy="5052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59DA50-E63D-070E-4008-3B6DF8C47F4D}"/>
              </a:ext>
            </a:extLst>
          </p:cNvPr>
          <p:cNvSpPr txBox="1"/>
          <p:nvPr/>
        </p:nvSpPr>
        <p:spPr>
          <a:xfrm>
            <a:off x="1617698" y="2018174"/>
            <a:ext cx="7476169" cy="4477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95C36-9A35-7AE3-47FC-4FA728FA1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67" y="2457199"/>
            <a:ext cx="560322" cy="560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349760-CCD3-97D3-242C-F197976C5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67" y="5081656"/>
            <a:ext cx="560322" cy="5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1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16640-DFF0-2FF9-458A-8B2943A8E525}"/>
              </a:ext>
            </a:extLst>
          </p:cNvPr>
          <p:cNvSpPr txBox="1"/>
          <p:nvPr/>
        </p:nvSpPr>
        <p:spPr>
          <a:xfrm>
            <a:off x="878967" y="221232"/>
            <a:ext cx="104340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cầu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đối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nghị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luận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vấn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đời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sống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B41C-C0A8-9311-5C16-06CE377CE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868" y="1291082"/>
            <a:ext cx="2724628" cy="5052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D0852-97ED-81C6-1066-44156F346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38" y="2849512"/>
            <a:ext cx="560322" cy="56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AFFB1-75E1-1552-DA6A-5BA03BD01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38" y="5124272"/>
            <a:ext cx="560322" cy="560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3B5DF2-5A4F-AA85-BDED-09BFDB4F2ACB}"/>
              </a:ext>
            </a:extLst>
          </p:cNvPr>
          <p:cNvSpPr txBox="1"/>
          <p:nvPr/>
        </p:nvSpPr>
        <p:spPr>
          <a:xfrm>
            <a:off x="1769364" y="2196790"/>
            <a:ext cx="7146094" cy="3776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52905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73B05-E213-90CA-ACB3-097BCA71C20E}"/>
              </a:ext>
            </a:extLst>
          </p:cNvPr>
          <p:cNvSpPr txBox="1"/>
          <p:nvPr/>
        </p:nvSpPr>
        <p:spPr>
          <a:xfrm>
            <a:off x="421767" y="71154"/>
            <a:ext cx="6820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tích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khảo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FEF26-30D9-2D46-9860-7ADC4B27F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214310"/>
            <a:ext cx="2569962" cy="491979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9866669-6B1A-F894-35DF-4034D9CF962E}"/>
              </a:ext>
            </a:extLst>
          </p:cNvPr>
          <p:cNvGraphicFramePr>
            <a:graphicFrameLocks noGrp="1"/>
          </p:cNvGraphicFramePr>
          <p:nvPr/>
        </p:nvGraphicFramePr>
        <p:xfrm>
          <a:off x="2569962" y="1129498"/>
          <a:ext cx="8948938" cy="5335842"/>
        </p:xfrm>
        <a:graphic>
          <a:graphicData uri="http://schemas.openxmlformats.org/drawingml/2006/table">
            <a:tbl>
              <a:tblPr firstRow="1" firstCol="1" bandRow="1"/>
              <a:tblGrid>
                <a:gridCol w="6277553">
                  <a:extLst>
                    <a:ext uri="{9D8B030D-6E8A-4147-A177-3AD203B41FA5}">
                      <a16:colId xmlns:a16="http://schemas.microsoft.com/office/drawing/2014/main" val="119657836"/>
                    </a:ext>
                  </a:extLst>
                </a:gridCol>
                <a:gridCol w="2671385">
                  <a:extLst>
                    <a:ext uri="{9D8B030D-6E8A-4147-A177-3AD203B41FA5}">
                      <a16:colId xmlns:a16="http://schemas.microsoft.com/office/drawing/2014/main" val="3299927220"/>
                    </a:ext>
                  </a:extLst>
                </a:gridCol>
              </a:tblGrid>
              <a:tr h="1958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858193"/>
                  </a:ext>
                </a:extLst>
              </a:tr>
              <a:tr h="195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 đề nào được bàn trong bài nghị luận?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597225"/>
                  </a:ext>
                </a:extLst>
              </a:tr>
              <a:tr h="4057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 đề ấy có tầm quan trọng như thế nào</a:t>
                      </a:r>
                      <a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Thể hiện qua những khía cạnh cơ bản nào?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81823"/>
                  </a:ext>
                </a:extLst>
              </a:tr>
              <a:tr h="18288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Lí lẽ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nào được người viết sử dụng để khẳng định sự đúng đắn của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 nay?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92630"/>
                  </a:ext>
                </a:extLst>
              </a:tr>
              <a:tr h="195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Sans Serif" panose="020B0604020202020204" pitchFamily="34" charset="0"/>
                          <a:cs typeface="Times New Roman" panose="02020603050405020304" pitchFamily="18" charset="0"/>
                        </a:rPr>
                        <a:t>Cần có hành động  gì sau khi nhận thức vấn đề ?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419140"/>
                  </a:ext>
                </a:extLst>
              </a:tr>
              <a:tr h="195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59740" algn="l"/>
                        </a:tabLst>
                      </a:pPr>
                      <a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thúc bài viết, người viết đã làm gì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55" marR="630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6712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DD265B-97D1-3196-30FC-1BCDE818EA64}"/>
              </a:ext>
            </a:extLst>
          </p:cNvPr>
          <p:cNvSpPr txBox="1"/>
          <p:nvPr/>
        </p:nvSpPr>
        <p:spPr>
          <a:xfrm>
            <a:off x="6649403" y="419560"/>
            <a:ext cx="37783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tập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01</a:t>
            </a:r>
          </a:p>
        </p:txBody>
      </p:sp>
    </p:spTree>
    <p:extLst>
      <p:ext uri="{BB962C8B-B14F-4D97-AF65-F5344CB8AC3E}">
        <p14:creationId xmlns:p14="http://schemas.microsoft.com/office/powerpoint/2010/main" val="4181946579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73B05-E213-90CA-ACB3-097BCA71C20E}"/>
              </a:ext>
            </a:extLst>
          </p:cNvPr>
          <p:cNvSpPr txBox="1"/>
          <p:nvPr/>
        </p:nvSpPr>
        <p:spPr>
          <a:xfrm>
            <a:off x="878967" y="221232"/>
            <a:ext cx="6820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70C0"/>
                </a:solidFill>
                <a:latin typeface="MTD PF DaVinci Script Pro Inked" panose="02000506060000020002" pitchFamily="50" charset="0"/>
                <a:ea typeface="Calibri" panose="020F0502020204030204" pitchFamily="34" charset="0"/>
              </a:rPr>
              <a:t>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tích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Calibri" panose="020F0502020204030204" pitchFamily="34" charset="0"/>
                <a:cs typeface="+mn-cs"/>
              </a:rPr>
              <a:t>khảo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4FBE3-A884-B67F-76E7-FAE18CA1632E}"/>
              </a:ext>
            </a:extLst>
          </p:cNvPr>
          <p:cNvSpPr txBox="1"/>
          <p:nvPr/>
        </p:nvSpPr>
        <p:spPr>
          <a:xfrm>
            <a:off x="878967" y="1212098"/>
            <a:ext cx="6099048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Mở bài: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5D74B-C3B8-F14D-C146-1587D6BB88F4}"/>
              </a:ext>
            </a:extLst>
          </p:cNvPr>
          <p:cNvSpPr txBox="1"/>
          <p:nvPr/>
        </p:nvSpPr>
        <p:spPr>
          <a:xfrm>
            <a:off x="1600200" y="2019740"/>
            <a:ext cx="9569196" cy="1110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viết nêu vấn đề: </a:t>
            </a:r>
            <a:r>
              <a:rPr lang="vi-VN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 quan trọng của việc cần thiết phải hiểu biết về lịch sử. 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7E511-0786-B1FF-779D-6F30BDB53A22}"/>
              </a:ext>
            </a:extLst>
          </p:cNvPr>
          <p:cNvSpPr txBox="1"/>
          <p:nvPr/>
        </p:nvSpPr>
        <p:spPr>
          <a:xfrm>
            <a:off x="878967" y="3292958"/>
            <a:ext cx="6099048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Thân bài: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450AA-965C-1B16-513C-5000C203B241}"/>
              </a:ext>
            </a:extLst>
          </p:cNvPr>
          <p:cNvSpPr txBox="1"/>
          <p:nvPr/>
        </p:nvSpPr>
        <p:spPr>
          <a:xfrm>
            <a:off x="1600200" y="4039237"/>
            <a:ext cx="9918700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C0EF3E-5899-7807-E8D9-AF2FFD18C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967" y="4637568"/>
            <a:ext cx="658525" cy="557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F7AD23-91B6-42C5-9F95-5E455E62C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43" y="2300203"/>
            <a:ext cx="658525" cy="5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784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4334573" y="576302"/>
            <a:ext cx="3510153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Bằng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chứng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FC050-6E5E-CB0A-2BA2-11F95342E973}"/>
              </a:ext>
            </a:extLst>
          </p:cNvPr>
          <p:cNvSpPr txBox="1"/>
          <p:nvPr/>
        </p:nvSpPr>
        <p:spPr>
          <a:xfrm>
            <a:off x="660400" y="3306723"/>
            <a:ext cx="31723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BDEFF1-05E4-D1CB-8856-3A0DD0847FCC}"/>
              </a:ext>
            </a:extLst>
          </p:cNvPr>
          <p:cNvSpPr txBox="1"/>
          <p:nvPr/>
        </p:nvSpPr>
        <p:spPr>
          <a:xfrm>
            <a:off x="4123071" y="3306723"/>
            <a:ext cx="31723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Lang,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566ADA-1F39-A28B-FE48-F4918BBADF77}"/>
              </a:ext>
            </a:extLst>
          </p:cNvPr>
          <p:cNvSpPr txBox="1"/>
          <p:nvPr/>
        </p:nvSpPr>
        <p:spPr>
          <a:xfrm>
            <a:off x="7585743" y="3306723"/>
            <a:ext cx="3794953" cy="32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thuở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AE0ED94E-6917-EC3C-53BC-9E11AB745A14}"/>
              </a:ext>
            </a:extLst>
          </p:cNvPr>
          <p:cNvSpPr/>
          <p:nvPr/>
        </p:nvSpPr>
        <p:spPr>
          <a:xfrm>
            <a:off x="1472797" y="1996659"/>
            <a:ext cx="1547604" cy="1253004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41245C2E-3B43-B591-77A1-292DF3B2DFDA}"/>
              </a:ext>
            </a:extLst>
          </p:cNvPr>
          <p:cNvSpPr/>
          <p:nvPr/>
        </p:nvSpPr>
        <p:spPr>
          <a:xfrm>
            <a:off x="8836370" y="1925109"/>
            <a:ext cx="1426463" cy="1324554"/>
          </a:xfrm>
          <a:custGeom>
            <a:avLst/>
            <a:gdLst/>
            <a:ahLst/>
            <a:cxnLst/>
            <a:rect l="l" t="t" r="r" b="b"/>
            <a:pathLst>
              <a:path w="4047467" h="4114800">
                <a:moveTo>
                  <a:pt x="0" y="0"/>
                </a:moveTo>
                <a:lnTo>
                  <a:pt x="4047467" y="0"/>
                </a:lnTo>
                <a:lnTo>
                  <a:pt x="404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F51CF9CD-7DA8-FC5F-C3EF-4822CE34E841}"/>
              </a:ext>
            </a:extLst>
          </p:cNvPr>
          <p:cNvSpPr/>
          <p:nvPr/>
        </p:nvSpPr>
        <p:spPr>
          <a:xfrm>
            <a:off x="4996038" y="1925109"/>
            <a:ext cx="1426464" cy="1324554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17C09-E0B7-0217-19AA-651DE7B01A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8651" y="5796749"/>
            <a:ext cx="228619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5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4334573" y="576302"/>
            <a:ext cx="3510153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Bằng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chứng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A2BDF-A674-47D3-2666-05937E860869}"/>
              </a:ext>
            </a:extLst>
          </p:cNvPr>
          <p:cNvSpPr txBox="1"/>
          <p:nvPr/>
        </p:nvSpPr>
        <p:spPr>
          <a:xfrm>
            <a:off x="1668526" y="3017255"/>
            <a:ext cx="3776472" cy="321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20: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Minh...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23C57-5B37-F1DD-DABD-7DD499673CD9}"/>
              </a:ext>
            </a:extLst>
          </p:cNvPr>
          <p:cNvSpPr txBox="1"/>
          <p:nvPr/>
        </p:nvSpPr>
        <p:spPr>
          <a:xfrm>
            <a:off x="6569710" y="3017255"/>
            <a:ext cx="3941064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3390" algn="l"/>
              </a:tabLs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D2D08D68-A313-6974-01C4-312C48C5E88E}"/>
              </a:ext>
            </a:extLst>
          </p:cNvPr>
          <p:cNvSpPr/>
          <p:nvPr/>
        </p:nvSpPr>
        <p:spPr>
          <a:xfrm>
            <a:off x="7889784" y="1922539"/>
            <a:ext cx="1300915" cy="1094716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235937B-D783-D366-3EA6-2D48501E9DC8}"/>
              </a:ext>
            </a:extLst>
          </p:cNvPr>
          <p:cNvSpPr/>
          <p:nvPr/>
        </p:nvSpPr>
        <p:spPr>
          <a:xfrm>
            <a:off x="2833301" y="1922539"/>
            <a:ext cx="1285817" cy="1094716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134EA-0E3B-374C-3748-AE8D63F89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447" y="5791886"/>
            <a:ext cx="228619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3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4340923" y="321548"/>
            <a:ext cx="351015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Lí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lẽ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861961" y="481342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D367B-C87F-ECCF-1016-F1717C32FCA7}"/>
              </a:ext>
            </a:extLst>
          </p:cNvPr>
          <p:cNvSpPr txBox="1"/>
          <p:nvPr/>
        </p:nvSpPr>
        <p:spPr>
          <a:xfrm>
            <a:off x="698059" y="2658675"/>
            <a:ext cx="3142488" cy="302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8FADC-7062-A28A-DD0B-888F06EA9A91}"/>
              </a:ext>
            </a:extLst>
          </p:cNvPr>
          <p:cNvSpPr txBox="1"/>
          <p:nvPr/>
        </p:nvSpPr>
        <p:spPr>
          <a:xfrm>
            <a:off x="4003237" y="2658675"/>
            <a:ext cx="3142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 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5AA9F5-89DA-BCB3-EFBC-EC2FA5A3365B}"/>
              </a:ext>
            </a:extLst>
          </p:cNvPr>
          <p:cNvSpPr txBox="1"/>
          <p:nvPr/>
        </p:nvSpPr>
        <p:spPr>
          <a:xfrm>
            <a:off x="7423634" y="2658675"/>
            <a:ext cx="4185527" cy="302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oanh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866" y="5695150"/>
            <a:ext cx="2286198" cy="877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E79144-33CF-2D45-6D0F-33F52062E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0272" y="1829705"/>
            <a:ext cx="969328" cy="83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8FC6D-1662-B858-EFFF-947ED048C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6899" y="1829705"/>
            <a:ext cx="969328" cy="8331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81468A-9686-1BC2-DC59-EA7B78E5A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190" y="1829705"/>
            <a:ext cx="969328" cy="8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49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3432178" y="321548"/>
            <a:ext cx="531494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Mặt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trái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hiện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nay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861961" y="481342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52" y="4941470"/>
            <a:ext cx="2736248" cy="10507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1B2AF6-CDAE-387A-C10D-E0F6779A1B0D}"/>
              </a:ext>
            </a:extLst>
          </p:cNvPr>
          <p:cNvSpPr/>
          <p:nvPr/>
        </p:nvSpPr>
        <p:spPr>
          <a:xfrm>
            <a:off x="833062" y="1810512"/>
            <a:ext cx="10685838" cy="9695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949F20-6871-0FD9-1005-4E7D4A2DF47C}"/>
              </a:ext>
            </a:extLst>
          </p:cNvPr>
          <p:cNvGrpSpPr/>
          <p:nvPr/>
        </p:nvGrpSpPr>
        <p:grpSpPr>
          <a:xfrm>
            <a:off x="1015747" y="3014484"/>
            <a:ext cx="10147807" cy="3342824"/>
            <a:chOff x="906016" y="2809937"/>
            <a:chExt cx="10147807" cy="3342824"/>
          </a:xfrm>
        </p:grpSpPr>
        <p:sp>
          <p:nvSpPr>
            <p:cNvPr id="13" name="Arrow: Notched Right 12">
              <a:extLst>
                <a:ext uri="{FF2B5EF4-FFF2-40B4-BE49-F238E27FC236}">
                  <a16:creationId xmlns:a16="http://schemas.microsoft.com/office/drawing/2014/main" id="{C1A9CC4B-8879-300E-41DE-B4CD2E20C86B}"/>
                </a:ext>
              </a:extLst>
            </p:cNvPr>
            <p:cNvSpPr/>
            <p:nvPr/>
          </p:nvSpPr>
          <p:spPr>
            <a:xfrm>
              <a:off x="906016" y="3831868"/>
              <a:ext cx="10147807" cy="1050720"/>
            </a:xfrm>
            <a:prstGeom prst="notchedRightArrow">
              <a:avLst/>
            </a:prstGeom>
            <a:solidFill>
              <a:srgbClr val="00B050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9F5D27-3C4E-D34A-31D6-2DB698D1746C}"/>
                </a:ext>
              </a:extLst>
            </p:cNvPr>
            <p:cNvSpPr/>
            <p:nvPr/>
          </p:nvSpPr>
          <p:spPr>
            <a:xfrm>
              <a:off x="910585" y="2809937"/>
              <a:ext cx="3010525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83FF00-B77A-D66C-B7DF-D0797BF37B7B}"/>
                </a:ext>
              </a:extLst>
            </p:cNvPr>
            <p:cNvSpPr/>
            <p:nvPr/>
          </p:nvSpPr>
          <p:spPr>
            <a:xfrm>
              <a:off x="1856578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AA595FF-4DDB-D570-5087-79050115A7B7}"/>
                </a:ext>
              </a:extLst>
            </p:cNvPr>
            <p:cNvSpPr/>
            <p:nvPr/>
          </p:nvSpPr>
          <p:spPr>
            <a:xfrm>
              <a:off x="2958427" y="4758602"/>
              <a:ext cx="3265736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khứ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7FB7EC-8AF5-E397-9EE1-EF424A553F99}"/>
                </a:ext>
              </a:extLst>
            </p:cNvPr>
            <p:cNvSpPr/>
            <p:nvPr/>
          </p:nvSpPr>
          <p:spPr>
            <a:xfrm>
              <a:off x="4165031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0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924C1E-8147-BAC8-8A31-5A4B448EA298}"/>
                </a:ext>
              </a:extLst>
            </p:cNvPr>
            <p:cNvSpPr/>
            <p:nvPr/>
          </p:nvSpPr>
          <p:spPr>
            <a:xfrm>
              <a:off x="5527490" y="2889130"/>
              <a:ext cx="3010525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b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Nhầm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2661CD-BF45-6217-C392-B45569BF77B1}"/>
                </a:ext>
              </a:extLst>
            </p:cNvPr>
            <p:cNvSpPr/>
            <p:nvPr/>
          </p:nvSpPr>
          <p:spPr>
            <a:xfrm>
              <a:off x="6473483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3121013"/>
                <a:satOff val="-3893"/>
                <a:lumOff val="915"/>
                <a:alphaOff val="0"/>
              </a:schemeClr>
            </a:fillRef>
            <a:effectRef idx="0">
              <a:schemeClr val="accent2">
                <a:hueOff val="3121013"/>
                <a:satOff val="-3893"/>
                <a:lumOff val="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70AD7DC-C787-4F65-77FA-D32B748C46F8}"/>
                </a:ext>
              </a:extLst>
            </p:cNvPr>
            <p:cNvSpPr/>
            <p:nvPr/>
          </p:nvSpPr>
          <p:spPr>
            <a:xfrm>
              <a:off x="7032753" y="4926588"/>
              <a:ext cx="3730348" cy="1226173"/>
            </a:xfrm>
            <a:custGeom>
              <a:avLst/>
              <a:gdLst>
                <a:gd name="connsiteX0" fmla="*/ 0 w 2198526"/>
                <a:gd name="connsiteY0" fmla="*/ 0 h 1226173"/>
                <a:gd name="connsiteX1" fmla="*/ 2198526 w 2198526"/>
                <a:gd name="connsiteY1" fmla="*/ 0 h 1226173"/>
                <a:gd name="connsiteX2" fmla="*/ 2198526 w 2198526"/>
                <a:gd name="connsiteY2" fmla="*/ 1226173 h 1226173"/>
                <a:gd name="connsiteX3" fmla="*/ 0 w 2198526"/>
                <a:gd name="connsiteY3" fmla="*/ 1226173 h 1226173"/>
                <a:gd name="connsiteX4" fmla="*/ 0 w 2198526"/>
                <a:gd name="connsiteY4" fmla="*/ 0 h 12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526" h="1226173">
                  <a:moveTo>
                    <a:pt x="0" y="0"/>
                  </a:moveTo>
                  <a:lnTo>
                    <a:pt x="2198526" y="0"/>
                  </a:lnTo>
                  <a:lnTo>
                    <a:pt x="2198526" y="1226173"/>
                  </a:lnTo>
                  <a:lnTo>
                    <a:pt x="0" y="12261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túng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ACE3663-00F4-3D12-925B-5DDB679FEC6D}"/>
                </a:ext>
              </a:extLst>
            </p:cNvPr>
            <p:cNvSpPr/>
            <p:nvPr/>
          </p:nvSpPr>
          <p:spPr>
            <a:xfrm>
              <a:off x="8781936" y="4189382"/>
              <a:ext cx="306543" cy="30654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687550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475C6-B64C-FBA1-690F-EF6C0AB981EA}"/>
              </a:ext>
            </a:extLst>
          </p:cNvPr>
          <p:cNvSpPr txBox="1"/>
          <p:nvPr/>
        </p:nvSpPr>
        <p:spPr>
          <a:xfrm>
            <a:off x="3432178" y="321548"/>
            <a:ext cx="531494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Nhiệm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vụ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861961" y="481342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3FA02-7DEA-3D51-3D19-CD7EE521D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7418" y="1843425"/>
            <a:ext cx="8284464" cy="38893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848A7E-5677-C664-EBD1-C1144AA8C62B}"/>
              </a:ext>
            </a:extLst>
          </p:cNvPr>
          <p:cNvSpPr txBox="1"/>
          <p:nvPr/>
        </p:nvSpPr>
        <p:spPr>
          <a:xfrm>
            <a:off x="3049524" y="3385032"/>
            <a:ext cx="6099048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9740" algn="l"/>
              </a:tabLst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087955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B24080-9517-F463-DD67-73E4736372FF}"/>
              </a:ext>
            </a:extLst>
          </p:cNvPr>
          <p:cNvSpPr txBox="1"/>
          <p:nvPr/>
        </p:nvSpPr>
        <p:spPr>
          <a:xfrm>
            <a:off x="1002003" y="804373"/>
            <a:ext cx="935484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Kết bài: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936AF-FB9E-08F0-83D9-564CBA428303}"/>
              </a:ext>
            </a:extLst>
          </p:cNvPr>
          <p:cNvSpPr txBox="1"/>
          <p:nvPr/>
        </p:nvSpPr>
        <p:spPr>
          <a:xfrm>
            <a:off x="1418576" y="1956804"/>
            <a:ext cx="9354847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 định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FDB52-46CA-0429-136A-504BB5BBE032}"/>
              </a:ext>
            </a:extLst>
          </p:cNvPr>
          <p:cNvSpPr txBox="1"/>
          <p:nvPr/>
        </p:nvSpPr>
        <p:spPr>
          <a:xfrm>
            <a:off x="2385794" y="4920308"/>
            <a:ext cx="9354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gỡ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8C204-70BB-F82A-D443-65CF5F98CE61}"/>
              </a:ext>
            </a:extLst>
          </p:cNvPr>
          <p:cNvSpPr txBox="1"/>
          <p:nvPr/>
        </p:nvSpPr>
        <p:spPr>
          <a:xfrm>
            <a:off x="2385794" y="3767877"/>
            <a:ext cx="9354847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780B7E-54C2-6F73-B121-56C65D6D1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0" y="2247733"/>
            <a:ext cx="658425" cy="560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D5AA1F-58F8-17BA-DC61-B1376E403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268" y="3727418"/>
            <a:ext cx="902286" cy="90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35A776-9B54-E381-4677-9D666AD43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7268" y="4871099"/>
            <a:ext cx="902286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41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7"/>
            <a:ext cx="5362150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565828" y="1508760"/>
            <a:ext cx="537209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11500" dirty="0" err="1">
                <a:solidFill>
                  <a:schemeClr val="bg1"/>
                </a:solidFill>
                <a:latin typeface="MTD Acryle Script Personal Use" pitchFamily="50" charset="0"/>
              </a:rPr>
              <a:t>Khởi</a:t>
            </a:r>
            <a:r>
              <a:rPr lang="en-US" sz="11500" dirty="0">
                <a:solidFill>
                  <a:schemeClr val="bg1"/>
                </a:solidFill>
                <a:latin typeface="MTD Acryle Script Personal Use" pitchFamily="50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MTD Acryle Script Personal Use" pitchFamily="50" charset="0"/>
              </a:rPr>
              <a:t>Động</a:t>
            </a:r>
            <a:endParaRPr lang="en-US" sz="11500" dirty="0">
              <a:solidFill>
                <a:schemeClr val="bg1"/>
              </a:solidFill>
              <a:latin typeface="MTD Acryle Script Personal Use" pitchFamily="50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1BDE54F3-35A2-4127-B013-CA1CF568F404}"/>
              </a:ext>
            </a:extLst>
          </p:cNvPr>
          <p:cNvSpPr/>
          <p:nvPr/>
        </p:nvSpPr>
        <p:spPr>
          <a:xfrm>
            <a:off x="2627102" y="439928"/>
            <a:ext cx="1893812" cy="1466496"/>
          </a:xfrm>
          <a:custGeom>
            <a:avLst/>
            <a:gdLst/>
            <a:ahLst/>
            <a:cxnLst/>
            <a:rect l="l" t="t" r="r" b="b"/>
            <a:pathLst>
              <a:path w="3589628" h="2660812">
                <a:moveTo>
                  <a:pt x="0" y="0"/>
                </a:moveTo>
                <a:lnTo>
                  <a:pt x="3589628" y="0"/>
                </a:lnTo>
                <a:lnTo>
                  <a:pt x="3589628" y="2660812"/>
                </a:lnTo>
                <a:lnTo>
                  <a:pt x="0" y="2660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56948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6"/>
            <a:ext cx="5362150" cy="573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637879" y="1367086"/>
            <a:ext cx="537209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Luyện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tập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48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471BC-4703-7C11-988F-8C9EE0C8232B}"/>
              </a:ext>
            </a:extLst>
          </p:cNvPr>
          <p:cNvSpPr txBox="1"/>
          <p:nvPr/>
        </p:nvSpPr>
        <p:spPr>
          <a:xfrm>
            <a:off x="598805" y="1130300"/>
            <a:ext cx="10858500" cy="468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Trước khi viết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mục đích viết: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rõ quan hệ giữa con người với cộng đồng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đất nước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từ đó góp phần nâng cao ý thức trách nhiệm của mỗi cá nhân đối với công việc chung. 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đọc: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người quan tâm đến vấn đề trách nhiệm của cá nhân với cộng đồng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đất nước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42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C1C9B-1143-6E4B-4F29-20612BB05D76}"/>
              </a:ext>
            </a:extLst>
          </p:cNvPr>
          <p:cNvSpPr txBox="1"/>
          <p:nvPr/>
        </p:nvSpPr>
        <p:spPr>
          <a:xfrm>
            <a:off x="1030732" y="1174184"/>
            <a:ext cx="10117836" cy="450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Lựa chọn đề tài: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6565" algn="l"/>
              </a:tabLst>
            </a:pP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tài được chọn phải là vấn đề mình thực sự quan tâm và hiểu biết; 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6565" algn="l"/>
              </a:tabLst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6565" algn="l"/>
              </a:tabLst>
            </a:pPr>
            <a:r>
              <a:rPr lang="vi-VN" sz="3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VD: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764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816" y="5608740"/>
            <a:ext cx="2736248" cy="105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3616BF-DA12-7C96-426A-28B4BBBC86CB}"/>
              </a:ext>
            </a:extLst>
          </p:cNvPr>
          <p:cNvSpPr txBox="1"/>
          <p:nvPr/>
        </p:nvSpPr>
        <p:spPr>
          <a:xfrm>
            <a:off x="1118697" y="645541"/>
            <a:ext cx="10099548" cy="579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Tìm ý: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 đề đời sống được bàn luận:</a:t>
            </a:r>
            <a:r>
              <a:rPr lang="vi-VN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143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84" y="5735146"/>
            <a:ext cx="2077880" cy="79790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347C2-9750-A48D-F5F4-1DBF0C8F3A49}"/>
              </a:ext>
            </a:extLst>
          </p:cNvPr>
          <p:cNvSpPr/>
          <p:nvPr/>
        </p:nvSpPr>
        <p:spPr>
          <a:xfrm>
            <a:off x="1219455" y="475488"/>
            <a:ext cx="9753092" cy="12618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vi-VN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lí lẽ và bằng chứng cho thấy</a:t>
            </a:r>
            <a:r>
              <a:rPr lang="en-US" sz="36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cần giữ gìn sự trong sáng của tiếng Việt.</a:t>
            </a:r>
            <a:endParaRPr lang="en-US" sz="36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778946" y="3419856"/>
            <a:ext cx="183873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Lí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lẽ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C8BF4E-FAA7-607B-8257-D29D6810E14E}"/>
              </a:ext>
            </a:extLst>
          </p:cNvPr>
          <p:cNvGrpSpPr/>
          <p:nvPr/>
        </p:nvGrpSpPr>
        <p:grpSpPr>
          <a:xfrm>
            <a:off x="2617679" y="1976658"/>
            <a:ext cx="7332831" cy="4372580"/>
            <a:chOff x="4138221" y="2009932"/>
            <a:chExt cx="4684288" cy="437258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8F59BD-0331-583A-0968-306E84D1C5A4}"/>
                </a:ext>
              </a:extLst>
            </p:cNvPr>
            <p:cNvSpPr/>
            <p:nvPr/>
          </p:nvSpPr>
          <p:spPr>
            <a:xfrm>
              <a:off x="5098778" y="2009932"/>
              <a:ext cx="2747692" cy="2526486"/>
            </a:xfrm>
            <a:custGeom>
              <a:avLst/>
              <a:gdLst>
                <a:gd name="connsiteX0" fmla="*/ 0 w 2526487"/>
                <a:gd name="connsiteY0" fmla="*/ 1263244 h 2526487"/>
                <a:gd name="connsiteX1" fmla="*/ 1263244 w 2526487"/>
                <a:gd name="connsiteY1" fmla="*/ 0 h 2526487"/>
                <a:gd name="connsiteX2" fmla="*/ 2526488 w 2526487"/>
                <a:gd name="connsiteY2" fmla="*/ 1263244 h 2526487"/>
                <a:gd name="connsiteX3" fmla="*/ 1263244 w 2526487"/>
                <a:gd name="connsiteY3" fmla="*/ 2526488 h 2526487"/>
                <a:gd name="connsiteX4" fmla="*/ 0 w 2526487"/>
                <a:gd name="connsiteY4" fmla="*/ 1263244 h 25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487" h="2526487">
                  <a:moveTo>
                    <a:pt x="0" y="1263244"/>
                  </a:moveTo>
                  <a:cubicBezTo>
                    <a:pt x="0" y="565574"/>
                    <a:pt x="565574" y="0"/>
                    <a:pt x="1263244" y="0"/>
                  </a:cubicBezTo>
                  <a:cubicBezTo>
                    <a:pt x="1960914" y="0"/>
                    <a:pt x="2526488" y="565574"/>
                    <a:pt x="2526488" y="1263244"/>
                  </a:cubicBezTo>
                  <a:cubicBezTo>
                    <a:pt x="2526488" y="1960914"/>
                    <a:pt x="1960914" y="2526488"/>
                    <a:pt x="1263244" y="2526488"/>
                  </a:cubicBezTo>
                  <a:cubicBezTo>
                    <a:pt x="565574" y="2526488"/>
                    <a:pt x="0" y="1960914"/>
                    <a:pt x="0" y="12632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36865" tIns="442135" rIns="336865" bIns="94743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C47468-EC2D-E8BC-FC1A-0FC861C7CA2A}"/>
                </a:ext>
              </a:extLst>
            </p:cNvPr>
            <p:cNvSpPr/>
            <p:nvPr/>
          </p:nvSpPr>
          <p:spPr>
            <a:xfrm>
              <a:off x="6296022" y="3856025"/>
              <a:ext cx="2526487" cy="2526487"/>
            </a:xfrm>
            <a:custGeom>
              <a:avLst/>
              <a:gdLst>
                <a:gd name="connsiteX0" fmla="*/ 0 w 2526487"/>
                <a:gd name="connsiteY0" fmla="*/ 1263244 h 2526487"/>
                <a:gd name="connsiteX1" fmla="*/ 1263244 w 2526487"/>
                <a:gd name="connsiteY1" fmla="*/ 0 h 2526487"/>
                <a:gd name="connsiteX2" fmla="*/ 2526488 w 2526487"/>
                <a:gd name="connsiteY2" fmla="*/ 1263244 h 2526487"/>
                <a:gd name="connsiteX3" fmla="*/ 1263244 w 2526487"/>
                <a:gd name="connsiteY3" fmla="*/ 2526488 h 2526487"/>
                <a:gd name="connsiteX4" fmla="*/ 0 w 2526487"/>
                <a:gd name="connsiteY4" fmla="*/ 1263244 h 25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487" h="2526487">
                  <a:moveTo>
                    <a:pt x="0" y="1263244"/>
                  </a:moveTo>
                  <a:cubicBezTo>
                    <a:pt x="0" y="565574"/>
                    <a:pt x="565574" y="0"/>
                    <a:pt x="1263244" y="0"/>
                  </a:cubicBezTo>
                  <a:cubicBezTo>
                    <a:pt x="1960914" y="0"/>
                    <a:pt x="2526488" y="565574"/>
                    <a:pt x="2526488" y="1263244"/>
                  </a:cubicBezTo>
                  <a:cubicBezTo>
                    <a:pt x="2526488" y="1960914"/>
                    <a:pt x="1960914" y="2526488"/>
                    <a:pt x="1263244" y="2526488"/>
                  </a:cubicBezTo>
                  <a:cubicBezTo>
                    <a:pt x="565574" y="2526488"/>
                    <a:pt x="0" y="1960914"/>
                    <a:pt x="0" y="12632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alpha val="50000"/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72684" tIns="652676" rIns="237911" bIns="48424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E9155AC-D496-F540-1AA8-F77EE443F2F8}"/>
                </a:ext>
              </a:extLst>
            </p:cNvPr>
            <p:cNvSpPr/>
            <p:nvPr/>
          </p:nvSpPr>
          <p:spPr>
            <a:xfrm>
              <a:off x="4138221" y="3856025"/>
              <a:ext cx="2526487" cy="2526487"/>
            </a:xfrm>
            <a:custGeom>
              <a:avLst/>
              <a:gdLst>
                <a:gd name="connsiteX0" fmla="*/ 0 w 2526487"/>
                <a:gd name="connsiteY0" fmla="*/ 1263244 h 2526487"/>
                <a:gd name="connsiteX1" fmla="*/ 1263244 w 2526487"/>
                <a:gd name="connsiteY1" fmla="*/ 0 h 2526487"/>
                <a:gd name="connsiteX2" fmla="*/ 2526488 w 2526487"/>
                <a:gd name="connsiteY2" fmla="*/ 1263244 h 2526487"/>
                <a:gd name="connsiteX3" fmla="*/ 1263244 w 2526487"/>
                <a:gd name="connsiteY3" fmla="*/ 2526488 h 2526487"/>
                <a:gd name="connsiteX4" fmla="*/ 0 w 2526487"/>
                <a:gd name="connsiteY4" fmla="*/ 1263244 h 25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6487" h="2526487">
                  <a:moveTo>
                    <a:pt x="0" y="1263244"/>
                  </a:moveTo>
                  <a:cubicBezTo>
                    <a:pt x="0" y="565574"/>
                    <a:pt x="565574" y="0"/>
                    <a:pt x="1263244" y="0"/>
                  </a:cubicBezTo>
                  <a:cubicBezTo>
                    <a:pt x="1960914" y="0"/>
                    <a:pt x="2526488" y="565574"/>
                    <a:pt x="2526488" y="1263244"/>
                  </a:cubicBezTo>
                  <a:cubicBezTo>
                    <a:pt x="2526488" y="1960914"/>
                    <a:pt x="1960914" y="2526488"/>
                    <a:pt x="1263244" y="2526488"/>
                  </a:cubicBezTo>
                  <a:cubicBezTo>
                    <a:pt x="565574" y="2526488"/>
                    <a:pt x="0" y="1960914"/>
                    <a:pt x="0" y="126324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alpha val="50000"/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7910" tIns="652676" rIns="772685" bIns="48424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8928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84" y="5735146"/>
            <a:ext cx="2077880" cy="79790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347C2-9750-A48D-F5F4-1DBF0C8F3A49}"/>
              </a:ext>
            </a:extLst>
          </p:cNvPr>
          <p:cNvSpPr/>
          <p:nvPr/>
        </p:nvSpPr>
        <p:spPr>
          <a:xfrm>
            <a:off x="1219455" y="475488"/>
            <a:ext cx="9753092" cy="12618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400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lí lẽ và bằng chứng cho 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660400" y="2580142"/>
            <a:ext cx="183873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Bằng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chứng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A2E06F-AA9D-94BD-BF21-FFF65251EEED}"/>
              </a:ext>
            </a:extLst>
          </p:cNvPr>
          <p:cNvGrpSpPr/>
          <p:nvPr/>
        </p:nvGrpSpPr>
        <p:grpSpPr>
          <a:xfrm>
            <a:off x="2829263" y="2812318"/>
            <a:ext cx="649664" cy="645546"/>
            <a:chOff x="2829263" y="2812318"/>
            <a:chExt cx="649664" cy="64554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D61B95-0BB6-B220-8D5F-74D7AC525F7E}"/>
                </a:ext>
              </a:extLst>
            </p:cNvPr>
            <p:cNvSpPr/>
            <p:nvPr/>
          </p:nvSpPr>
          <p:spPr>
            <a:xfrm>
              <a:off x="2829263" y="2812318"/>
              <a:ext cx="649664" cy="645546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hord 17">
              <a:extLst>
                <a:ext uri="{FF2B5EF4-FFF2-40B4-BE49-F238E27FC236}">
                  <a16:creationId xmlns:a16="http://schemas.microsoft.com/office/drawing/2014/main" id="{A01005C7-34CC-E44A-17A0-3290CC617EB1}"/>
                </a:ext>
              </a:extLst>
            </p:cNvPr>
            <p:cNvSpPr/>
            <p:nvPr/>
          </p:nvSpPr>
          <p:spPr>
            <a:xfrm>
              <a:off x="2894230" y="2876873"/>
              <a:ext cx="519732" cy="516437"/>
            </a:xfrm>
            <a:prstGeom prst="chord">
              <a:avLst>
                <a:gd name="adj1" fmla="val 1168272"/>
                <a:gd name="adj2" fmla="val 9631728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C85AB9A-3F94-B3D9-D75B-76EAAA03CB48}"/>
              </a:ext>
            </a:extLst>
          </p:cNvPr>
          <p:cNvSpPr/>
          <p:nvPr/>
        </p:nvSpPr>
        <p:spPr>
          <a:xfrm>
            <a:off x="3614276" y="2812317"/>
            <a:ext cx="1714120" cy="2308326"/>
          </a:xfrm>
          <a:custGeom>
            <a:avLst/>
            <a:gdLst>
              <a:gd name="connsiteX0" fmla="*/ 0 w 1500623"/>
              <a:gd name="connsiteY0" fmla="*/ 0 h 507252"/>
              <a:gd name="connsiteX1" fmla="*/ 1500623 w 1500623"/>
              <a:gd name="connsiteY1" fmla="*/ 0 h 507252"/>
              <a:gd name="connsiteX2" fmla="*/ 1500623 w 1500623"/>
              <a:gd name="connsiteY2" fmla="*/ 507252 h 507252"/>
              <a:gd name="connsiteX3" fmla="*/ 0 w 1500623"/>
              <a:gd name="connsiteY3" fmla="*/ 507252 h 507252"/>
              <a:gd name="connsiteX4" fmla="*/ 0 w 1500623"/>
              <a:gd name="connsiteY4" fmla="*/ 0 h 5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623" h="507252">
                <a:moveTo>
                  <a:pt x="0" y="0"/>
                </a:moveTo>
                <a:lnTo>
                  <a:pt x="1500623" y="0"/>
                </a:lnTo>
                <a:lnTo>
                  <a:pt x="1500623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b" anchorCtr="0">
            <a:noAutofit/>
          </a:bodyPr>
          <a:lstStyle/>
          <a:p>
            <a:pPr marL="0" lvl="0" indent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199F60-3997-BEDF-8B7A-BA4507CB1BE5}"/>
              </a:ext>
            </a:extLst>
          </p:cNvPr>
          <p:cNvGrpSpPr/>
          <p:nvPr/>
        </p:nvGrpSpPr>
        <p:grpSpPr>
          <a:xfrm>
            <a:off x="5671549" y="2812318"/>
            <a:ext cx="649664" cy="645546"/>
            <a:chOff x="5671549" y="2812318"/>
            <a:chExt cx="649664" cy="6455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3B46B8-8730-AFF6-90CB-2682A1202732}"/>
                </a:ext>
              </a:extLst>
            </p:cNvPr>
            <p:cNvSpPr/>
            <p:nvPr/>
          </p:nvSpPr>
          <p:spPr>
            <a:xfrm>
              <a:off x="5671549" y="2812318"/>
              <a:ext cx="649664" cy="645546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0B31DA0F-063C-DA08-218D-4FD034EAE10D}"/>
                </a:ext>
              </a:extLst>
            </p:cNvPr>
            <p:cNvSpPr/>
            <p:nvPr/>
          </p:nvSpPr>
          <p:spPr>
            <a:xfrm>
              <a:off x="5736515" y="2876873"/>
              <a:ext cx="519732" cy="516437"/>
            </a:xfrm>
            <a:prstGeom prst="chord">
              <a:avLst>
                <a:gd name="adj1" fmla="val 20431728"/>
                <a:gd name="adj2" fmla="val 11968272"/>
              </a:avLst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005179-78F0-83E4-CF09-741D8E2151A1}"/>
              </a:ext>
            </a:extLst>
          </p:cNvPr>
          <p:cNvSpPr/>
          <p:nvPr/>
        </p:nvSpPr>
        <p:spPr>
          <a:xfrm>
            <a:off x="6456561" y="2812318"/>
            <a:ext cx="1921926" cy="3072074"/>
          </a:xfrm>
          <a:custGeom>
            <a:avLst/>
            <a:gdLst>
              <a:gd name="connsiteX0" fmla="*/ 0 w 1500623"/>
              <a:gd name="connsiteY0" fmla="*/ 0 h 507252"/>
              <a:gd name="connsiteX1" fmla="*/ 1500623 w 1500623"/>
              <a:gd name="connsiteY1" fmla="*/ 0 h 507252"/>
              <a:gd name="connsiteX2" fmla="*/ 1500623 w 1500623"/>
              <a:gd name="connsiteY2" fmla="*/ 507252 h 507252"/>
              <a:gd name="connsiteX3" fmla="*/ 0 w 1500623"/>
              <a:gd name="connsiteY3" fmla="*/ 507252 h 507252"/>
              <a:gd name="connsiteX4" fmla="*/ 0 w 1500623"/>
              <a:gd name="connsiteY4" fmla="*/ 0 h 5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623" h="507252">
                <a:moveTo>
                  <a:pt x="0" y="0"/>
                </a:moveTo>
                <a:lnTo>
                  <a:pt x="1500623" y="0"/>
                </a:lnTo>
                <a:lnTo>
                  <a:pt x="1500623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b" anchorCtr="0">
            <a:noAutofit/>
          </a:bodyPr>
          <a:lstStyle/>
          <a:p>
            <a:pPr marL="0" lvl="0" indent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88418B-67BB-B749-C3FE-71D6F5C12815}"/>
              </a:ext>
            </a:extLst>
          </p:cNvPr>
          <p:cNvGrpSpPr/>
          <p:nvPr/>
        </p:nvGrpSpPr>
        <p:grpSpPr>
          <a:xfrm>
            <a:off x="8513834" y="2812318"/>
            <a:ext cx="649664" cy="645546"/>
            <a:chOff x="8513834" y="2812318"/>
            <a:chExt cx="649664" cy="64554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1372DD-5589-CE30-C074-D77F11E4617B}"/>
                </a:ext>
              </a:extLst>
            </p:cNvPr>
            <p:cNvSpPr/>
            <p:nvPr/>
          </p:nvSpPr>
          <p:spPr>
            <a:xfrm>
              <a:off x="8513834" y="2812318"/>
              <a:ext cx="649664" cy="645546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3D6C861A-869C-3BD0-D892-B48FE6CB8E2E}"/>
                </a:ext>
              </a:extLst>
            </p:cNvPr>
            <p:cNvSpPr/>
            <p:nvPr/>
          </p:nvSpPr>
          <p:spPr>
            <a:xfrm>
              <a:off x="8578800" y="2876873"/>
              <a:ext cx="519732" cy="516437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6791870-FEEF-985C-BD61-BF2CA42E86A5}"/>
              </a:ext>
            </a:extLst>
          </p:cNvPr>
          <p:cNvSpPr/>
          <p:nvPr/>
        </p:nvSpPr>
        <p:spPr>
          <a:xfrm>
            <a:off x="9298847" y="2812318"/>
            <a:ext cx="1921926" cy="2762109"/>
          </a:xfrm>
          <a:custGeom>
            <a:avLst/>
            <a:gdLst>
              <a:gd name="connsiteX0" fmla="*/ 0 w 1500623"/>
              <a:gd name="connsiteY0" fmla="*/ 0 h 507252"/>
              <a:gd name="connsiteX1" fmla="*/ 1500623 w 1500623"/>
              <a:gd name="connsiteY1" fmla="*/ 0 h 507252"/>
              <a:gd name="connsiteX2" fmla="*/ 1500623 w 1500623"/>
              <a:gd name="connsiteY2" fmla="*/ 507252 h 507252"/>
              <a:gd name="connsiteX3" fmla="*/ 0 w 1500623"/>
              <a:gd name="connsiteY3" fmla="*/ 507252 h 507252"/>
              <a:gd name="connsiteX4" fmla="*/ 0 w 1500623"/>
              <a:gd name="connsiteY4" fmla="*/ 0 h 50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623" h="507252">
                <a:moveTo>
                  <a:pt x="0" y="0"/>
                </a:moveTo>
                <a:lnTo>
                  <a:pt x="1500623" y="0"/>
                </a:lnTo>
                <a:lnTo>
                  <a:pt x="1500623" y="507252"/>
                </a:lnTo>
                <a:lnTo>
                  <a:pt x="0" y="5072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b" anchorCtr="0">
            <a:noAutofit/>
          </a:bodyPr>
          <a:lstStyle/>
          <a:p>
            <a:pPr marL="0" lvl="0" indent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5557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84" y="5735146"/>
            <a:ext cx="2077880" cy="797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4550905" y="428535"/>
            <a:ext cx="309019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Thực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tể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FAD154-BF65-B12B-42D2-6F0F058DE721}"/>
              </a:ext>
            </a:extLst>
          </p:cNvPr>
          <p:cNvSpPr/>
          <p:nvPr/>
        </p:nvSpPr>
        <p:spPr>
          <a:xfrm>
            <a:off x="946277" y="1838118"/>
            <a:ext cx="10299446" cy="9695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400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09A32E-380D-F5FF-B559-C0E366022460}"/>
              </a:ext>
            </a:extLst>
          </p:cNvPr>
          <p:cNvGrpSpPr/>
          <p:nvPr/>
        </p:nvGrpSpPr>
        <p:grpSpPr>
          <a:xfrm>
            <a:off x="2364285" y="3043411"/>
            <a:ext cx="3183969" cy="3043351"/>
            <a:chOff x="1330660" y="3043411"/>
            <a:chExt cx="3183969" cy="30433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8EDFD4-62FB-68F0-DD62-429E04DCE0B7}"/>
                </a:ext>
              </a:extLst>
            </p:cNvPr>
            <p:cNvSpPr/>
            <p:nvPr/>
          </p:nvSpPr>
          <p:spPr>
            <a:xfrm>
              <a:off x="1330660" y="3043411"/>
              <a:ext cx="3031569" cy="28909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CCFF51-BB9F-E1D5-84D3-537643908715}"/>
                </a:ext>
              </a:extLst>
            </p:cNvPr>
            <p:cNvSpPr/>
            <p:nvPr/>
          </p:nvSpPr>
          <p:spPr>
            <a:xfrm>
              <a:off x="1483060" y="3195811"/>
              <a:ext cx="3031569" cy="28909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Lạm dụng tiếng nước ngoài</a:t>
              </a:r>
              <a:endParaRPr lang="en-US" sz="32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78B4CB-FF10-B70F-0468-6B5366A73C12}"/>
              </a:ext>
            </a:extLst>
          </p:cNvPr>
          <p:cNvGrpSpPr/>
          <p:nvPr/>
        </p:nvGrpSpPr>
        <p:grpSpPr>
          <a:xfrm>
            <a:off x="6631046" y="3043411"/>
            <a:ext cx="3183969" cy="3043351"/>
            <a:chOff x="5597422" y="3119610"/>
            <a:chExt cx="3183969" cy="30433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7A182B8-C07F-31AA-46ED-44D7F87050FC}"/>
                </a:ext>
              </a:extLst>
            </p:cNvPr>
            <p:cNvGrpSpPr/>
            <p:nvPr/>
          </p:nvGrpSpPr>
          <p:grpSpPr>
            <a:xfrm>
              <a:off x="5597422" y="3119610"/>
              <a:ext cx="3183969" cy="3043351"/>
              <a:chOff x="1330660" y="3043411"/>
              <a:chExt cx="3183969" cy="304335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983A15A-6E13-8B79-BACD-8D65406CE811}"/>
                  </a:ext>
                </a:extLst>
              </p:cNvPr>
              <p:cNvSpPr/>
              <p:nvPr/>
            </p:nvSpPr>
            <p:spPr>
              <a:xfrm>
                <a:off x="1330660" y="3043411"/>
                <a:ext cx="3031569" cy="289095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9E01AC1-8E24-236B-BA99-1400879993AE}"/>
                  </a:ext>
                </a:extLst>
              </p:cNvPr>
              <p:cNvSpPr/>
              <p:nvPr/>
            </p:nvSpPr>
            <p:spPr>
              <a:xfrm>
                <a:off x="1483060" y="3195811"/>
                <a:ext cx="3031569" cy="28909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8C840B-AEA0-3A55-0982-92D279FD3531}"/>
                </a:ext>
              </a:extLst>
            </p:cNvPr>
            <p:cNvSpPr txBox="1"/>
            <p:nvPr/>
          </p:nvSpPr>
          <p:spPr>
            <a:xfrm>
              <a:off x="6203331" y="3834773"/>
              <a:ext cx="212454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lệch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chuẩn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089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726" y="4907636"/>
            <a:ext cx="3160477" cy="121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549F0-2FFE-2BCA-3F13-04581686E894}"/>
              </a:ext>
            </a:extLst>
          </p:cNvPr>
          <p:cNvSpPr txBox="1"/>
          <p:nvPr/>
        </p:nvSpPr>
        <p:spPr>
          <a:xfrm>
            <a:off x="3543514" y="307472"/>
            <a:ext cx="48100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Nhận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TD PF DaVinci Script Pro Inked" panose="02000506060000020002" pitchFamily="50" charset="0"/>
                <a:ea typeface="+mn-ea"/>
                <a:cs typeface="+mn-cs"/>
              </a:rPr>
              <a:t>thức</a:t>
            </a:r>
            <a:r>
              <a:rPr lang="en-US" sz="7200" dirty="0">
                <a:solidFill>
                  <a:srgbClr val="FF0000"/>
                </a:solidFill>
                <a:latin typeface="MTD PF DaVinci Script Pro Inked" panose="02000506060000020002" pitchFamily="50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MTD PF DaVinci Script Pro Inked" panose="02000506060000020002" pitchFamily="50" charset="0"/>
              </a:rPr>
              <a:t>hành</a:t>
            </a:r>
            <a:r>
              <a:rPr lang="en-US" sz="7200" dirty="0">
                <a:solidFill>
                  <a:srgbClr val="FF0000"/>
                </a:solidFill>
                <a:latin typeface="MTD PF DaVinci Script Pro Inked" panose="02000506060000020002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MTD PF DaVinci Script Pro Inked" panose="02000506060000020002" pitchFamily="50" charset="0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TD PF DaVinci Script Pro Inked" panose="02000506060000020002" pitchFamily="50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59CE13E-1F78-7ED4-9CB7-332F18EAF191}"/>
              </a:ext>
            </a:extLst>
          </p:cNvPr>
          <p:cNvSpPr/>
          <p:nvPr/>
        </p:nvSpPr>
        <p:spPr>
          <a:xfrm>
            <a:off x="2214146" y="4565286"/>
            <a:ext cx="211597" cy="2064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A7D16A-28D5-FB19-97A2-C6B852F7A490}"/>
              </a:ext>
            </a:extLst>
          </p:cNvPr>
          <p:cNvSpPr/>
          <p:nvPr/>
        </p:nvSpPr>
        <p:spPr>
          <a:xfrm>
            <a:off x="1148649" y="5022075"/>
            <a:ext cx="3029107" cy="1213625"/>
          </a:xfrm>
          <a:custGeom>
            <a:avLst/>
            <a:gdLst>
              <a:gd name="connsiteX0" fmla="*/ 0 w 1012218"/>
              <a:gd name="connsiteY0" fmla="*/ 0 h 880511"/>
              <a:gd name="connsiteX1" fmla="*/ 1012218 w 1012218"/>
              <a:gd name="connsiteY1" fmla="*/ 0 h 880511"/>
              <a:gd name="connsiteX2" fmla="*/ 1012218 w 1012218"/>
              <a:gd name="connsiteY2" fmla="*/ 880511 h 880511"/>
              <a:gd name="connsiteX3" fmla="*/ 0 w 1012218"/>
              <a:gd name="connsiteY3" fmla="*/ 880511 h 880511"/>
              <a:gd name="connsiteX4" fmla="*/ 0 w 1012218"/>
              <a:gd name="connsiteY4" fmla="*/ 0 h 88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218" h="880511">
                <a:moveTo>
                  <a:pt x="0" y="0"/>
                </a:moveTo>
                <a:lnTo>
                  <a:pt x="1012218" y="0"/>
                </a:lnTo>
                <a:lnTo>
                  <a:pt x="1012218" y="880511"/>
                </a:lnTo>
                <a:lnTo>
                  <a:pt x="0" y="8805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141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7C9ED1-60FF-EBA4-F4E5-1656CB60FE0D}"/>
              </a:ext>
            </a:extLst>
          </p:cNvPr>
          <p:cNvSpPr/>
          <p:nvPr/>
        </p:nvSpPr>
        <p:spPr>
          <a:xfrm>
            <a:off x="4177756" y="3154437"/>
            <a:ext cx="367995" cy="3263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560506"/>
              <a:satOff val="-1946"/>
              <a:lumOff val="458"/>
              <a:alphaOff val="0"/>
            </a:schemeClr>
          </a:fillRef>
          <a:effectRef idx="0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94A7BAC-7066-B838-1A12-D54D5D71A23A}"/>
              </a:ext>
            </a:extLst>
          </p:cNvPr>
          <p:cNvSpPr/>
          <p:nvPr/>
        </p:nvSpPr>
        <p:spPr>
          <a:xfrm>
            <a:off x="3135095" y="3597509"/>
            <a:ext cx="2790890" cy="1287129"/>
          </a:xfrm>
          <a:custGeom>
            <a:avLst/>
            <a:gdLst>
              <a:gd name="connsiteX0" fmla="*/ 0 w 1243075"/>
              <a:gd name="connsiteY0" fmla="*/ 0 h 1690730"/>
              <a:gd name="connsiteX1" fmla="*/ 1243075 w 1243075"/>
              <a:gd name="connsiteY1" fmla="*/ 0 h 1690730"/>
              <a:gd name="connsiteX2" fmla="*/ 1243075 w 1243075"/>
              <a:gd name="connsiteY2" fmla="*/ 1690730 h 1690730"/>
              <a:gd name="connsiteX3" fmla="*/ 0 w 1243075"/>
              <a:gd name="connsiteY3" fmla="*/ 1690730 h 1690730"/>
              <a:gd name="connsiteX4" fmla="*/ 0 w 1243075"/>
              <a:gd name="connsiteY4" fmla="*/ 0 h 169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75" h="1690730">
                <a:moveTo>
                  <a:pt x="0" y="0"/>
                </a:moveTo>
                <a:lnTo>
                  <a:pt x="1243075" y="0"/>
                </a:lnTo>
                <a:lnTo>
                  <a:pt x="1243075" y="1690730"/>
                </a:lnTo>
                <a:lnTo>
                  <a:pt x="0" y="16907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463" tIns="0" rIns="0" bIns="0" numCol="1" spcCol="1270" anchor="t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C550A0-DA04-AFA5-CF6D-5D44E707C534}"/>
              </a:ext>
            </a:extLst>
          </p:cNvPr>
          <p:cNvSpPr/>
          <p:nvPr/>
        </p:nvSpPr>
        <p:spPr>
          <a:xfrm>
            <a:off x="6740837" y="2284272"/>
            <a:ext cx="487594" cy="43241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3121013"/>
              <a:satOff val="-3893"/>
              <a:lumOff val="915"/>
              <a:alphaOff val="0"/>
            </a:schemeClr>
          </a:fillRef>
          <a:effectRef idx="0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0914C6-1189-D93F-AD4F-2B12D1D7022F}"/>
              </a:ext>
            </a:extLst>
          </p:cNvPr>
          <p:cNvSpPr/>
          <p:nvPr/>
        </p:nvSpPr>
        <p:spPr>
          <a:xfrm>
            <a:off x="5768078" y="2912563"/>
            <a:ext cx="2736658" cy="1263694"/>
          </a:xfrm>
          <a:custGeom>
            <a:avLst/>
            <a:gdLst>
              <a:gd name="connsiteX0" fmla="*/ 0 w 1243075"/>
              <a:gd name="connsiteY0" fmla="*/ 0 h 2286370"/>
              <a:gd name="connsiteX1" fmla="*/ 1243075 w 1243075"/>
              <a:gd name="connsiteY1" fmla="*/ 0 h 2286370"/>
              <a:gd name="connsiteX2" fmla="*/ 1243075 w 1243075"/>
              <a:gd name="connsiteY2" fmla="*/ 2286370 h 2286370"/>
              <a:gd name="connsiteX3" fmla="*/ 0 w 1243075"/>
              <a:gd name="connsiteY3" fmla="*/ 2286370 h 2286370"/>
              <a:gd name="connsiteX4" fmla="*/ 0 w 1243075"/>
              <a:gd name="connsiteY4" fmla="*/ 0 h 228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75" h="2286370">
                <a:moveTo>
                  <a:pt x="0" y="0"/>
                </a:moveTo>
                <a:lnTo>
                  <a:pt x="1243075" y="0"/>
                </a:lnTo>
                <a:lnTo>
                  <a:pt x="1243075" y="2286370"/>
                </a:lnTo>
                <a:lnTo>
                  <a:pt x="0" y="228637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6238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98B126-B456-874E-75DE-951A3EAB46A9}"/>
              </a:ext>
            </a:extLst>
          </p:cNvPr>
          <p:cNvSpPr/>
          <p:nvPr/>
        </p:nvSpPr>
        <p:spPr>
          <a:xfrm>
            <a:off x="9384028" y="1770059"/>
            <a:ext cx="653191" cy="5792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424B27D-40C5-B475-C7B6-50F0F206CC4B}"/>
              </a:ext>
            </a:extLst>
          </p:cNvPr>
          <p:cNvSpPr/>
          <p:nvPr/>
        </p:nvSpPr>
        <p:spPr>
          <a:xfrm>
            <a:off x="8662644" y="2558301"/>
            <a:ext cx="2749150" cy="1282102"/>
          </a:xfrm>
          <a:custGeom>
            <a:avLst/>
            <a:gdLst>
              <a:gd name="connsiteX0" fmla="*/ 0 w 1243075"/>
              <a:gd name="connsiteY0" fmla="*/ 0 h 2652633"/>
              <a:gd name="connsiteX1" fmla="*/ 1243075 w 1243075"/>
              <a:gd name="connsiteY1" fmla="*/ 0 h 2652633"/>
              <a:gd name="connsiteX2" fmla="*/ 1243075 w 1243075"/>
              <a:gd name="connsiteY2" fmla="*/ 2652633 h 2652633"/>
              <a:gd name="connsiteX3" fmla="*/ 0 w 1243075"/>
              <a:gd name="connsiteY3" fmla="*/ 2652633 h 2652633"/>
              <a:gd name="connsiteX4" fmla="*/ 0 w 1243075"/>
              <a:gd name="connsiteY4" fmla="*/ 0 h 265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75" h="2652633">
                <a:moveTo>
                  <a:pt x="0" y="0"/>
                </a:moveTo>
                <a:lnTo>
                  <a:pt x="1243075" y="0"/>
                </a:lnTo>
                <a:lnTo>
                  <a:pt x="1243075" y="2652633"/>
                </a:lnTo>
                <a:lnTo>
                  <a:pt x="0" y="26526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2697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858FBD-9A3E-CDE4-55A8-8A7D247EA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042" y="1663292"/>
            <a:ext cx="2188194" cy="18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68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E82B1-910B-D652-BDF7-5D52A2C1DAC0}"/>
              </a:ext>
            </a:extLst>
          </p:cNvPr>
          <p:cNvSpPr txBox="1"/>
          <p:nvPr/>
        </p:nvSpPr>
        <p:spPr>
          <a:xfrm>
            <a:off x="660400" y="718938"/>
            <a:ext cx="10858500" cy="405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Lập dàn ý: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 bài: </a:t>
            </a:r>
            <a:r>
              <a:rPr lang="vi-VN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vấn đề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 bài: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CBEA3-1F06-3F34-DC4E-E34A42CDB8FA}"/>
              </a:ext>
            </a:extLst>
          </p:cNvPr>
          <p:cNvSpPr txBox="1"/>
          <p:nvPr/>
        </p:nvSpPr>
        <p:spPr>
          <a:xfrm>
            <a:off x="703103" y="4911280"/>
            <a:ext cx="9243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 bài:</a:t>
            </a: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79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3420F-32E5-A7C0-4015-A7574FEFF215}"/>
              </a:ext>
            </a:extLst>
          </p:cNvPr>
          <p:cNvSpPr txBox="1"/>
          <p:nvPr/>
        </p:nvSpPr>
        <p:spPr>
          <a:xfrm>
            <a:off x="808849" y="565911"/>
            <a:ext cx="10858500" cy="5389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Viết bài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 khai đầy đủ các ý trong dàn bài.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 dụng lý lẽ, bằng chứng phù hợp, thuyết phục.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 các câu trong đoạn, giữa các đoạn trong bài cần có sự liên kết chặt chẽ. 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097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19DAA-4B4E-38B7-A808-8ADEE7BB1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925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429EF-F7A2-7726-4800-5125A1FAE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" b="3164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FA0720-CC65-CBBC-3D48-11E16D066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71" r="20025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3888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B9828-74A9-1A0C-51FB-F86DB16B9ACE}"/>
              </a:ext>
            </a:extLst>
          </p:cNvPr>
          <p:cNvSpPr txBox="1"/>
          <p:nvPr/>
        </p:nvSpPr>
        <p:spPr>
          <a:xfrm>
            <a:off x="660400" y="546550"/>
            <a:ext cx="6592807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hỉnh sửa bài viết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5E0296-130E-F612-A80B-DD55B094C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176264"/>
              </p:ext>
            </p:extLst>
          </p:nvPr>
        </p:nvGraphicFramePr>
        <p:xfrm>
          <a:off x="660400" y="1496107"/>
          <a:ext cx="10858500" cy="4034028"/>
        </p:xfrm>
        <a:graphic>
          <a:graphicData uri="http://schemas.openxmlformats.org/drawingml/2006/table">
            <a:tbl>
              <a:tblPr firstRow="1" firstCol="1" bandRow="1"/>
              <a:tblGrid>
                <a:gridCol w="5195536">
                  <a:extLst>
                    <a:ext uri="{9D8B030D-6E8A-4147-A177-3AD203B41FA5}">
                      <a16:colId xmlns:a16="http://schemas.microsoft.com/office/drawing/2014/main" val="3028853931"/>
                    </a:ext>
                  </a:extLst>
                </a:gridCol>
                <a:gridCol w="5662964">
                  <a:extLst>
                    <a:ext uri="{9D8B030D-6E8A-4147-A177-3AD203B41FA5}">
                      <a16:colId xmlns:a16="http://schemas.microsoft.com/office/drawing/2014/main" val="319175098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rà soát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 dẫn chỉnh sửa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06600"/>
                  </a:ext>
                </a:extLst>
              </a:tr>
              <a:tr h="754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 bài viết chưa 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đảm bảo thì điều chỉnh.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35286353"/>
                  </a:ext>
                </a:extLst>
              </a:tr>
              <a:tr h="754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22337445"/>
                  </a:ext>
                </a:extLst>
              </a:tr>
              <a:tr h="1138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luận điểm ở mỗi đoạn đã hợp lí chưa? Lí lẽ, bằng chứng đã thuyết phục chưa?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 bài viết chưa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629" marR="576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9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64576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808285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6"/>
            <a:ext cx="5362150" cy="573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637879" y="1367086"/>
            <a:ext cx="537209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Vận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dụng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6594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3" name="Freeform 11">
            <a:extLst>
              <a:ext uri="{FF2B5EF4-FFF2-40B4-BE49-F238E27FC236}">
                <a16:creationId xmlns:a16="http://schemas.microsoft.com/office/drawing/2014/main" id="{48F2454C-D62E-003B-75E7-90DFD4DB3D92}"/>
              </a:ext>
            </a:extLst>
          </p:cNvPr>
          <p:cNvSpPr/>
          <p:nvPr/>
        </p:nvSpPr>
        <p:spPr>
          <a:xfrm>
            <a:off x="249936" y="41148"/>
            <a:ext cx="1058020" cy="1094716"/>
          </a:xfrm>
          <a:custGeom>
            <a:avLst/>
            <a:gdLst/>
            <a:ahLst/>
            <a:cxnLst/>
            <a:rect l="l" t="t" r="r" b="b"/>
            <a:pathLst>
              <a:path w="3778135" h="4114800">
                <a:moveTo>
                  <a:pt x="0" y="0"/>
                </a:moveTo>
                <a:lnTo>
                  <a:pt x="3778134" y="0"/>
                </a:lnTo>
                <a:lnTo>
                  <a:pt x="377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C76886-B514-2070-78A0-B96DD3671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1523" y="5644375"/>
            <a:ext cx="3160477" cy="1213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0CC6C-324C-E1D0-67B6-EB4FB683D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" y="0"/>
            <a:ext cx="12192002" cy="69053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7726AE-821D-3A30-20B5-6FD2F7CAE793}"/>
              </a:ext>
            </a:extLst>
          </p:cNvPr>
          <p:cNvGrpSpPr/>
          <p:nvPr/>
        </p:nvGrpSpPr>
        <p:grpSpPr>
          <a:xfrm>
            <a:off x="6719309" y="3495806"/>
            <a:ext cx="5353871" cy="3043351"/>
            <a:chOff x="1330660" y="3043411"/>
            <a:chExt cx="3183969" cy="304335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6A54AC-4789-764E-DB76-02DA7742252B}"/>
                </a:ext>
              </a:extLst>
            </p:cNvPr>
            <p:cNvSpPr/>
            <p:nvPr/>
          </p:nvSpPr>
          <p:spPr>
            <a:xfrm>
              <a:off x="1330660" y="3043411"/>
              <a:ext cx="3031569" cy="28909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741F48-501C-CAF8-0E93-8B72FD909572}"/>
                </a:ext>
              </a:extLst>
            </p:cNvPr>
            <p:cNvSpPr/>
            <p:nvPr/>
          </p:nvSpPr>
          <p:spPr>
            <a:xfrm>
              <a:off x="1483060" y="3195811"/>
              <a:ext cx="3031569" cy="28909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FC946D-5CC9-7369-991E-A7B463040FD8}"/>
              </a:ext>
            </a:extLst>
          </p:cNvPr>
          <p:cNvSpPr txBox="1"/>
          <p:nvPr/>
        </p:nvSpPr>
        <p:spPr>
          <a:xfrm>
            <a:off x="7534113" y="4080807"/>
            <a:ext cx="3980523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426464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5070EA-CD82-ABEB-FD05-1A73C5E2B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019" y="384048"/>
            <a:ext cx="4789703" cy="3044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96CD59-5569-A82B-3895-30361A2E1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636" y="3619368"/>
            <a:ext cx="4791871" cy="3048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16528-96AD-6232-EA8D-7169D0BBD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578" y="566928"/>
            <a:ext cx="4789703" cy="6100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3677E5-96D1-86C1-5090-21E8A6B04F99}"/>
              </a:ext>
            </a:extLst>
          </p:cNvPr>
          <p:cNvSpPr txBox="1"/>
          <p:nvPr/>
        </p:nvSpPr>
        <p:spPr>
          <a:xfrm>
            <a:off x="1409135" y="718693"/>
            <a:ext cx="4199470" cy="216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bức tranh sau đây gợi cho ra những vấn đề gì trong đời sống của chúng ta?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4A548-15D2-1965-35B9-962C1FDF8A92}"/>
              </a:ext>
            </a:extLst>
          </p:cNvPr>
          <p:cNvSpPr txBox="1"/>
          <p:nvPr/>
        </p:nvSpPr>
        <p:spPr>
          <a:xfrm>
            <a:off x="1524986" y="3878812"/>
            <a:ext cx="4083619" cy="236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Theo ý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C53D3-21EA-2EA3-7F9E-0ABF1514647D}"/>
              </a:ext>
            </a:extLst>
          </p:cNvPr>
          <p:cNvSpPr txBox="1"/>
          <p:nvPr/>
        </p:nvSpPr>
        <p:spPr>
          <a:xfrm>
            <a:off x="6754393" y="911333"/>
            <a:ext cx="3968217" cy="4799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5707" y="5471787"/>
            <a:ext cx="3306293" cy="126254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426464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9D152-6388-D2DD-BD8A-C0FDA2377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357"/>
          <a:stretch>
            <a:fillRect/>
          </a:stretch>
        </p:blipFill>
        <p:spPr>
          <a:xfrm>
            <a:off x="660400" y="0"/>
            <a:ext cx="5574018" cy="6858000"/>
          </a:xfrm>
          <a:custGeom>
            <a:avLst/>
            <a:gdLst>
              <a:gd name="connsiteX0" fmla="*/ 950125 w 5574018"/>
              <a:gd name="connsiteY0" fmla="*/ 0 h 6858000"/>
              <a:gd name="connsiteX1" fmla="*/ 4749484 w 5574018"/>
              <a:gd name="connsiteY1" fmla="*/ 0 h 6858000"/>
              <a:gd name="connsiteX2" fmla="*/ 5553048 w 5574018"/>
              <a:gd name="connsiteY2" fmla="*/ 1598360 h 6858000"/>
              <a:gd name="connsiteX3" fmla="*/ 5574018 w 5574018"/>
              <a:gd name="connsiteY3" fmla="*/ 1730958 h 6858000"/>
              <a:gd name="connsiteX4" fmla="*/ 5574018 w 5574018"/>
              <a:gd name="connsiteY4" fmla="*/ 5128434 h 6858000"/>
              <a:gd name="connsiteX5" fmla="*/ 5537394 w 5574018"/>
              <a:gd name="connsiteY5" fmla="*/ 5346059 h 6858000"/>
              <a:gd name="connsiteX6" fmla="*/ 4749484 w 5574018"/>
              <a:gd name="connsiteY6" fmla="*/ 6858000 h 6858000"/>
              <a:gd name="connsiteX7" fmla="*/ 950125 w 5574018"/>
              <a:gd name="connsiteY7" fmla="*/ 6858000 h 6858000"/>
              <a:gd name="connsiteX8" fmla="*/ 0 w 5574018"/>
              <a:gd name="connsiteY8" fmla="*/ 3429000 h 6858000"/>
              <a:gd name="connsiteX9" fmla="*/ 950125 w 5574018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4018" h="6858000">
                <a:moveTo>
                  <a:pt x="950125" y="0"/>
                </a:moveTo>
                <a:lnTo>
                  <a:pt x="4749484" y="0"/>
                </a:lnTo>
                <a:cubicBezTo>
                  <a:pt x="5087821" y="0"/>
                  <a:pt x="5384722" y="637881"/>
                  <a:pt x="5553048" y="1598360"/>
                </a:cubicBezTo>
                <a:lnTo>
                  <a:pt x="5574018" y="1730958"/>
                </a:lnTo>
                <a:lnTo>
                  <a:pt x="5574018" y="5128434"/>
                </a:lnTo>
                <a:lnTo>
                  <a:pt x="5537394" y="5346059"/>
                </a:lnTo>
                <a:cubicBezTo>
                  <a:pt x="5366690" y="6258193"/>
                  <a:pt x="5077568" y="6858000"/>
                  <a:pt x="4749484" y="6858000"/>
                </a:cubicBezTo>
                <a:lnTo>
                  <a:pt x="950125" y="6858000"/>
                </a:lnTo>
                <a:cubicBezTo>
                  <a:pt x="425191" y="6858000"/>
                  <a:pt x="0" y="5322494"/>
                  <a:pt x="0" y="3429000"/>
                </a:cubicBezTo>
                <a:cubicBezTo>
                  <a:pt x="0" y="1535507"/>
                  <a:pt x="425191" y="0"/>
                  <a:pt x="950125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734AB-5216-9A98-2407-6486EC142AAB}"/>
              </a:ext>
            </a:extLst>
          </p:cNvPr>
          <p:cNvSpPr txBox="1"/>
          <p:nvPr/>
        </p:nvSpPr>
        <p:spPr>
          <a:xfrm>
            <a:off x="6343280" y="1028700"/>
            <a:ext cx="4976991" cy="4799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Ba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7257515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310818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EE943-29B5-403E-FD31-060A0E13F7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074"/>
          <a:stretch/>
        </p:blipFill>
        <p:spPr>
          <a:xfrm>
            <a:off x="3840652" y="0"/>
            <a:ext cx="8351348" cy="6858000"/>
          </a:xfrm>
          <a:custGeom>
            <a:avLst/>
            <a:gdLst>
              <a:gd name="connsiteX0" fmla="*/ 0 w 8351348"/>
              <a:gd name="connsiteY0" fmla="*/ 0 h 6858000"/>
              <a:gd name="connsiteX1" fmla="*/ 8351348 w 8351348"/>
              <a:gd name="connsiteY1" fmla="*/ 0 h 6858000"/>
              <a:gd name="connsiteX2" fmla="*/ 8351348 w 8351348"/>
              <a:gd name="connsiteY2" fmla="*/ 6858000 h 6858000"/>
              <a:gd name="connsiteX3" fmla="*/ 3886732 w 8351348"/>
              <a:gd name="connsiteY3" fmla="*/ 6858000 h 6858000"/>
              <a:gd name="connsiteX4" fmla="*/ 2950756 w 8351348"/>
              <a:gd name="connsiteY4" fmla="*/ 2 h 6858000"/>
              <a:gd name="connsiteX5" fmla="*/ 0 w 8351348"/>
              <a:gd name="connsiteY5" fmla="*/ 2 h 6858000"/>
              <a:gd name="connsiteX6" fmla="*/ 0 w 835134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51348" h="6858000">
                <a:moveTo>
                  <a:pt x="0" y="0"/>
                </a:moveTo>
                <a:lnTo>
                  <a:pt x="8351348" y="0"/>
                </a:lnTo>
                <a:lnTo>
                  <a:pt x="8351348" y="6858000"/>
                </a:lnTo>
                <a:lnTo>
                  <a:pt x="3886732" y="6858000"/>
                </a:lnTo>
                <a:cubicBezTo>
                  <a:pt x="5118279" y="3429001"/>
                  <a:pt x="2950756" y="3429001"/>
                  <a:pt x="2950756" y="2"/>
                </a:cubicBez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A47363-5CA5-92B4-0679-737E7C4AED28}"/>
              </a:ext>
            </a:extLst>
          </p:cNvPr>
          <p:cNvSpPr txBox="1"/>
          <p:nvPr/>
        </p:nvSpPr>
        <p:spPr>
          <a:xfrm>
            <a:off x="1318488" y="1028700"/>
            <a:ext cx="5320055" cy="532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1915608284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310818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9BAEE-B6BA-6023-D676-6280115652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294" r="-294" b="-27349"/>
          <a:stretch>
            <a:fillRect/>
          </a:stretch>
        </p:blipFill>
        <p:spPr>
          <a:xfrm>
            <a:off x="-35794" y="0"/>
            <a:ext cx="12227793" cy="7615681"/>
          </a:xfrm>
          <a:custGeom>
            <a:avLst/>
            <a:gdLst>
              <a:gd name="connsiteX0" fmla="*/ 35793 w 12227793"/>
              <a:gd name="connsiteY0" fmla="*/ 3435585 h 7615681"/>
              <a:gd name="connsiteX1" fmla="*/ 35793 w 12227793"/>
              <a:gd name="connsiteY1" fmla="*/ 5980176 h 7615681"/>
              <a:gd name="connsiteX2" fmla="*/ 12192002 w 12227793"/>
              <a:gd name="connsiteY2" fmla="*/ 5980176 h 7615681"/>
              <a:gd name="connsiteX3" fmla="*/ 12192002 w 12227793"/>
              <a:gd name="connsiteY3" fmla="*/ 4029603 h 7615681"/>
              <a:gd name="connsiteX4" fmla="*/ 12227793 w 12227793"/>
              <a:gd name="connsiteY4" fmla="*/ 4029854 h 7615681"/>
              <a:gd name="connsiteX5" fmla="*/ 12227793 w 12227793"/>
              <a:gd name="connsiteY5" fmla="*/ 7615681 h 7615681"/>
              <a:gd name="connsiteX6" fmla="*/ 0 w 12227793"/>
              <a:gd name="connsiteY6" fmla="*/ 7615681 h 7615681"/>
              <a:gd name="connsiteX7" fmla="*/ 0 w 12227793"/>
              <a:gd name="connsiteY7" fmla="*/ 3439875 h 7615681"/>
              <a:gd name="connsiteX8" fmla="*/ 35793 w 12227793"/>
              <a:gd name="connsiteY8" fmla="*/ 0 h 7615681"/>
              <a:gd name="connsiteX9" fmla="*/ 12192002 w 12227793"/>
              <a:gd name="connsiteY9" fmla="*/ 0 h 7615681"/>
              <a:gd name="connsiteX10" fmla="*/ 12192002 w 12227793"/>
              <a:gd name="connsiteY10" fmla="*/ 4029603 h 7615681"/>
              <a:gd name="connsiteX11" fmla="*/ 11672154 w 12227793"/>
              <a:gd name="connsiteY11" fmla="*/ 4025958 h 7615681"/>
              <a:gd name="connsiteX12" fmla="*/ 555639 w 12227793"/>
              <a:gd name="connsiteY12" fmla="*/ 3373269 h 7615681"/>
              <a:gd name="connsiteX13" fmla="*/ 35793 w 12227793"/>
              <a:gd name="connsiteY13" fmla="*/ 3435585 h 761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27793" h="7615681">
                <a:moveTo>
                  <a:pt x="35793" y="3435585"/>
                </a:moveTo>
                <a:lnTo>
                  <a:pt x="35793" y="5980176"/>
                </a:lnTo>
                <a:lnTo>
                  <a:pt x="12192002" y="5980176"/>
                </a:lnTo>
                <a:lnTo>
                  <a:pt x="12192002" y="4029603"/>
                </a:lnTo>
                <a:lnTo>
                  <a:pt x="12227793" y="4029854"/>
                </a:lnTo>
                <a:lnTo>
                  <a:pt x="12227793" y="7615681"/>
                </a:lnTo>
                <a:lnTo>
                  <a:pt x="0" y="7615681"/>
                </a:lnTo>
                <a:lnTo>
                  <a:pt x="0" y="3439875"/>
                </a:lnTo>
                <a:close/>
                <a:moveTo>
                  <a:pt x="35793" y="0"/>
                </a:moveTo>
                <a:lnTo>
                  <a:pt x="12192002" y="0"/>
                </a:lnTo>
                <a:lnTo>
                  <a:pt x="12192002" y="4029603"/>
                </a:lnTo>
                <a:lnTo>
                  <a:pt x="11672154" y="4025958"/>
                </a:lnTo>
                <a:cubicBezTo>
                  <a:pt x="6287417" y="3949116"/>
                  <a:pt x="5940376" y="2767827"/>
                  <a:pt x="555639" y="3373269"/>
                </a:cubicBezTo>
                <a:lnTo>
                  <a:pt x="35793" y="3435585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BF9D8-6900-85DD-6A9F-C67BC98FB55B}"/>
              </a:ext>
            </a:extLst>
          </p:cNvPr>
          <p:cNvSpPr txBox="1"/>
          <p:nvPr/>
        </p:nvSpPr>
        <p:spPr>
          <a:xfrm>
            <a:off x="660399" y="4185791"/>
            <a:ext cx="10858500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043290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127F2F9-C47F-ED2C-3415-81BB3FE5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871413"/>
            <a:ext cx="5372100" cy="51151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57711B-4DC6-C002-C612-D351CBB5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0" y="643466"/>
            <a:ext cx="5362150" cy="573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2EA776-858F-905F-44BA-1ED70065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95" y="6134100"/>
            <a:ext cx="1348105" cy="62237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732B7F5-418F-E68F-464C-54E47FF9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6" y="338386"/>
            <a:ext cx="660400" cy="690314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6E6FE60E-689B-92C4-5C0B-02C27A889203}"/>
              </a:ext>
            </a:extLst>
          </p:cNvPr>
          <p:cNvSpPr txBox="1"/>
          <p:nvPr/>
        </p:nvSpPr>
        <p:spPr>
          <a:xfrm>
            <a:off x="565828" y="637823"/>
            <a:ext cx="5372099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Hình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thành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kiến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thức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153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7ED53-6321-F8D8-E875-0C56E77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7518">
            <a:off x="14868" y="5869145"/>
            <a:ext cx="1587962" cy="7331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B6E112-75F2-F682-1E6A-F3AEA1223A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2546" y="160782"/>
            <a:ext cx="969518" cy="96951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4A91725B-25C0-CFEE-4BD7-39EBD79DAB69}"/>
              </a:ext>
            </a:extLst>
          </p:cNvPr>
          <p:cNvSpPr/>
          <p:nvPr/>
        </p:nvSpPr>
        <p:spPr>
          <a:xfrm>
            <a:off x="125592" y="1310818"/>
            <a:ext cx="683257" cy="3769003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107473-C602-D0E4-FFAA-D1FA495F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739" y="5823419"/>
            <a:ext cx="2288261" cy="873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16640-DFF0-2FF9-458A-8B2943A8E525}"/>
              </a:ext>
            </a:extLst>
          </p:cNvPr>
          <p:cNvSpPr txBox="1"/>
          <p:nvPr/>
        </p:nvSpPr>
        <p:spPr>
          <a:xfrm>
            <a:off x="878967" y="221232"/>
            <a:ext cx="104340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Calibri" panose="020F0502020204030204" pitchFamily="34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Calibri" panose="020F0502020204030204" pitchFamily="34" charset="0"/>
              </a:rPr>
              <a:t>hiểu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yêu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cầu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đối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với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bài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văn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nghị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luận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về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một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vấn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đề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đời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sống</a:t>
            </a:r>
            <a:r>
              <a:rPr lang="en-US" sz="5400" b="1" dirty="0">
                <a:solidFill>
                  <a:srgbClr val="0070C0"/>
                </a:solidFill>
                <a:effectLst/>
                <a:latin typeface="MTD PF DaVinci Script Pro Inked" panose="02000506060000020002" pitchFamily="50" charset="0"/>
                <a:ea typeface="MS Mincho" panose="02020609040205080304" pitchFamily="49" charset="-128"/>
              </a:rPr>
              <a:t> </a:t>
            </a:r>
            <a:endParaRPr lang="en-US" sz="6600" dirty="0">
              <a:solidFill>
                <a:srgbClr val="0070C0"/>
              </a:solidFill>
              <a:latin typeface="MTD PF DaVinci Script Pro Inked" panose="02000506060000020002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2CCCF-188E-EF40-845E-36945BABF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45" y="1915230"/>
            <a:ext cx="2606909" cy="4479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BCD3E4-D100-B0D2-E60F-3ED046ADC9AD}"/>
              </a:ext>
            </a:extLst>
          </p:cNvPr>
          <p:cNvSpPr txBox="1"/>
          <p:nvPr/>
        </p:nvSpPr>
        <p:spPr>
          <a:xfrm>
            <a:off x="3157055" y="2269279"/>
            <a:ext cx="8155978" cy="3135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78155" algn="l"/>
              </a:tabLst>
            </a:pP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Vấn đề nào trong đời sống được nêu để bàn luận? </a:t>
            </a: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78155" algn="l"/>
              </a:tabLst>
            </a:pP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vi-VN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 của người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vấn đề đời sống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6565" algn="l"/>
              </a:tabLst>
            </a:pPr>
            <a:r>
              <a:rPr lang="vi-VN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Những lí lẽ và bằng chứng nào được đưa ra để chứng tỏ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6565" algn="l"/>
              </a:tabLst>
            </a:pP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7938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47B547"/>
      </a:accent1>
      <a:accent2>
        <a:srgbClr val="6CB13B"/>
      </a:accent2>
      <a:accent3>
        <a:srgbClr val="98A942"/>
      </a:accent3>
      <a:accent4>
        <a:srgbClr val="B1933B"/>
      </a:accent4>
      <a:accent5>
        <a:srgbClr val="C3744D"/>
      </a:accent5>
      <a:accent6>
        <a:srgbClr val="B13B45"/>
      </a:accent6>
      <a:hlink>
        <a:srgbClr val="AF743A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1730</Words>
  <Application>Microsoft Office PowerPoint</Application>
  <PresentationFormat>Widescreen</PresentationFormat>
  <Paragraphs>122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Avenir Next LT Pro</vt:lpstr>
      <vt:lpstr>Calibri</vt:lpstr>
      <vt:lpstr>Calibri Light</vt:lpstr>
      <vt:lpstr>MTD Acryle Script Personal Use</vt:lpstr>
      <vt:lpstr>MTD PF DaVinci Script Pro Inked</vt:lpstr>
      <vt:lpstr>Rockwell Nova Light</vt:lpstr>
      <vt:lpstr>Segoe Script</vt:lpstr>
      <vt:lpstr>The Hand Extrablack</vt:lpstr>
      <vt:lpstr>Times New Roman</vt:lpstr>
      <vt:lpstr>Wingdings</vt:lpstr>
      <vt:lpstr>BlobVTI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2023-06-28T10:55:39Z</dcterms:created>
  <dcterms:modified xsi:type="dcterms:W3CDTF">2023-06-29T07:30:19Z</dcterms:modified>
</cp:coreProperties>
</file>