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FE6B-20E4-4C7B-9D8E-63A25993617A}" type="datetimeFigureOut">
              <a:rPr lang="vi-VN" smtClean="0"/>
              <a:t>17/11/2023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16E3-9EE4-4398-B7D7-64B44B655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6761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FE6B-20E4-4C7B-9D8E-63A25993617A}" type="datetimeFigureOut">
              <a:rPr lang="vi-VN" smtClean="0"/>
              <a:t>17/11/2023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16E3-9EE4-4398-B7D7-64B44B655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2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FE6B-20E4-4C7B-9D8E-63A25993617A}" type="datetimeFigureOut">
              <a:rPr lang="vi-VN" smtClean="0"/>
              <a:t>17/11/2023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16E3-9EE4-4398-B7D7-64B44B655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669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FE6B-20E4-4C7B-9D8E-63A25993617A}" type="datetimeFigureOut">
              <a:rPr lang="vi-VN" smtClean="0"/>
              <a:t>17/11/2023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16E3-9EE4-4398-B7D7-64B44B655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615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FE6B-20E4-4C7B-9D8E-63A25993617A}" type="datetimeFigureOut">
              <a:rPr lang="vi-VN" smtClean="0"/>
              <a:t>17/11/2023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16E3-9EE4-4398-B7D7-64B44B655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508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FE6B-20E4-4C7B-9D8E-63A25993617A}" type="datetimeFigureOut">
              <a:rPr lang="vi-VN" smtClean="0"/>
              <a:t>17/11/2023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16E3-9EE4-4398-B7D7-64B44B655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669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FE6B-20E4-4C7B-9D8E-63A25993617A}" type="datetimeFigureOut">
              <a:rPr lang="vi-VN" smtClean="0"/>
              <a:t>17/11/2023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16E3-9EE4-4398-B7D7-64B44B655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3828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FE6B-20E4-4C7B-9D8E-63A25993617A}" type="datetimeFigureOut">
              <a:rPr lang="vi-VN" smtClean="0"/>
              <a:t>17/11/2023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16E3-9EE4-4398-B7D7-64B44B655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543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FE6B-20E4-4C7B-9D8E-63A25993617A}" type="datetimeFigureOut">
              <a:rPr lang="vi-VN" smtClean="0"/>
              <a:t>17/11/2023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16E3-9EE4-4398-B7D7-64B44B655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32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FE6B-20E4-4C7B-9D8E-63A25993617A}" type="datetimeFigureOut">
              <a:rPr lang="vi-VN" smtClean="0"/>
              <a:t>17/11/2023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16E3-9EE4-4398-B7D7-64B44B655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78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FE6B-20E4-4C7B-9D8E-63A25993617A}" type="datetimeFigureOut">
              <a:rPr lang="vi-VN" smtClean="0"/>
              <a:t>17/11/2023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16E3-9EE4-4398-B7D7-64B44B655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481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8FE6B-20E4-4C7B-9D8E-63A25993617A}" type="datetimeFigureOut">
              <a:rPr lang="vi-VN" smtClean="0"/>
              <a:t>17/11/2023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16E3-9EE4-4398-B7D7-64B44B655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60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38"/>
            <a:ext cx="9144000" cy="686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Qua dia cau qu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/>
          <p:nvPr/>
        </p:nvSpPr>
        <p:spPr>
          <a:xfrm>
            <a:off x="1905000" y="404664"/>
            <a:ext cx="6571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TRƯỜNG THCS KHƯƠNG ĐÌNH</a:t>
            </a:r>
          </a:p>
        </p:txBody>
      </p:sp>
      <p:pic>
        <p:nvPicPr>
          <p:cNvPr id="8" name="Picture 7" descr="imag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020" y="958662"/>
            <a:ext cx="1203960" cy="1237774"/>
          </a:xfrm>
          <a:prstGeom prst="rect">
            <a:avLst/>
          </a:prstGeom>
        </p:spPr>
      </p:pic>
      <p:sp>
        <p:nvSpPr>
          <p:cNvPr id="9" name="Text Box 4"/>
          <p:cNvSpPr txBox="1"/>
          <p:nvPr/>
        </p:nvSpPr>
        <p:spPr>
          <a:xfrm>
            <a:off x="2771800" y="2493417"/>
            <a:ext cx="3600400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vi-VN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BÀI GIẢNG ĐIỆN TỬ</a:t>
            </a:r>
          </a:p>
        </p:txBody>
      </p:sp>
      <p:sp>
        <p:nvSpPr>
          <p:cNvPr id="10" name="Text Box 5"/>
          <p:cNvSpPr txBox="1"/>
          <p:nvPr/>
        </p:nvSpPr>
        <p:spPr>
          <a:xfrm>
            <a:off x="1619672" y="3249546"/>
            <a:ext cx="6168676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100" kern="0" dirty="0" smtClean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  <a:alpha val="40000"/>
                    </a:prstClr>
                  </a:outerShdw>
                </a:effectLst>
              </a:rPr>
              <a:t>ĐỊA LÍ 9</a:t>
            </a:r>
            <a:r>
              <a:rPr kumimoji="0" lang="vi-VN" altLang="en-US" sz="2100" b="0" i="0" u="none" strike="noStrike" kern="0" cap="none" spc="0" normalizeH="0" baseline="0" noProof="0" dirty="0" smtClean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  <a:alpha val="40000"/>
                    </a:prstClr>
                  </a:outerShdw>
                </a:effectLst>
                <a:uLnTx/>
                <a:uFillTx/>
              </a:rPr>
              <a:t>:</a:t>
            </a:r>
            <a:r>
              <a:rPr kumimoji="0" lang="en-US" altLang="en-US" sz="2100" b="0" i="0" u="none" strike="noStrike" kern="0" cap="none" spc="0" normalizeH="0" baseline="0" noProof="0" dirty="0" smtClean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  <a:alpha val="40000"/>
                    </a:prstClr>
                  </a:outerShdw>
                </a:effectLst>
                <a:uLnTx/>
                <a:uFillTx/>
              </a:rPr>
              <a:t> BÀI</a:t>
            </a:r>
            <a:r>
              <a:rPr kumimoji="0" lang="en-US" altLang="en-US" sz="2100" b="0" i="0" u="none" strike="noStrike" kern="0" cap="none" spc="0" normalizeH="0" noProof="0" dirty="0" smtClean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  <a:alpha val="40000"/>
                    </a:prstClr>
                  </a:outerShdw>
                </a:effectLst>
                <a:uLnTx/>
                <a:uFillTx/>
              </a:rPr>
              <a:t> 35- </a:t>
            </a:r>
            <a:r>
              <a:rPr kumimoji="0" lang="vi-VN" altLang="en-US" sz="2100" b="0" i="0" u="none" strike="noStrike" kern="0" cap="none" spc="0" normalizeH="0" baseline="0" noProof="0" dirty="0" smtClean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altLang="en-US" sz="2100" b="0" i="0" u="none" strike="noStrike" kern="0" cap="none" spc="0" normalizeH="0" baseline="0" noProof="0" dirty="0" smtClean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  <a:alpha val="40000"/>
                    </a:prstClr>
                  </a:outerShdw>
                </a:effectLst>
                <a:uLnTx/>
                <a:uFillTx/>
              </a:rPr>
              <a:t>VÙNG</a:t>
            </a:r>
            <a:r>
              <a:rPr kumimoji="0" lang="en-US" altLang="en-US" sz="2100" b="0" i="0" u="none" strike="noStrike" kern="0" cap="none" spc="0" normalizeH="0" noProof="0" dirty="0" smtClean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  <a:alpha val="40000"/>
                    </a:prstClr>
                  </a:outerShdw>
                </a:effectLst>
                <a:uLnTx/>
                <a:uFillTx/>
              </a:rPr>
              <a:t> ĐỒNG BẰNG SÔNG CỬU LONG</a:t>
            </a:r>
            <a:endParaRPr kumimoji="0" lang="vi-VN" altLang="en-US" sz="2100" b="0" i="0" u="none" strike="noStrike" kern="0" cap="none" spc="0" normalizeH="0" baseline="0" noProof="0" dirty="0" smtClean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  <a:alpha val="40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11" name="Text Box 7"/>
          <p:cNvSpPr txBox="1"/>
          <p:nvPr/>
        </p:nvSpPr>
        <p:spPr>
          <a:xfrm>
            <a:off x="2987824" y="4279571"/>
            <a:ext cx="2904962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Tác giả: </a:t>
            </a:r>
            <a:r>
              <a:rPr lang="en-US" altLang="en-US" sz="2100" kern="0" dirty="0" err="1" smtClean="0">
                <a:solidFill>
                  <a:prstClr val="black"/>
                </a:solidFill>
              </a:rPr>
              <a:t>Bùi</a:t>
            </a:r>
            <a:r>
              <a:rPr lang="en-US" altLang="en-US" sz="2100" kern="0" dirty="0" smtClean="0">
                <a:solidFill>
                  <a:prstClr val="black"/>
                </a:solidFill>
              </a:rPr>
              <a:t> </a:t>
            </a:r>
            <a:r>
              <a:rPr lang="en-US" altLang="en-US" sz="2100" kern="0" dirty="0" err="1" smtClean="0">
                <a:solidFill>
                  <a:prstClr val="black"/>
                </a:solidFill>
              </a:rPr>
              <a:t>Thị</a:t>
            </a:r>
            <a:r>
              <a:rPr lang="en-US" altLang="en-US" sz="2100" kern="0" dirty="0" smtClean="0">
                <a:solidFill>
                  <a:prstClr val="black"/>
                </a:solidFill>
              </a:rPr>
              <a:t> Lan </a:t>
            </a:r>
            <a:r>
              <a:rPr lang="en-US" altLang="en-US" sz="2100" kern="0" dirty="0" err="1" smtClean="0">
                <a:solidFill>
                  <a:prstClr val="black"/>
                </a:solidFill>
              </a:rPr>
              <a:t>Anh</a:t>
            </a:r>
            <a:endParaRPr kumimoji="0" lang="vi-VN" altLang="en-US" sz="2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6447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755412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192" y="575955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46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225"/>
            <a:ext cx="8280920" cy="608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9552" y="6165304"/>
            <a:ext cx="7992888" cy="5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5955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5" y="273388"/>
            <a:ext cx="7222812" cy="2851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5" y="3355330"/>
            <a:ext cx="7222812" cy="3286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5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4175"/>
            <a:ext cx="4176464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4175"/>
            <a:ext cx="4143081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6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939853" cy="3245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3441108"/>
            <a:ext cx="4869061" cy="3245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39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4" y="417118"/>
            <a:ext cx="3659986" cy="293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404664"/>
            <a:ext cx="3960440" cy="2943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62808"/>
            <a:ext cx="385242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4" y="3562808"/>
            <a:ext cx="365998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46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096000" cy="319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32193"/>
            <a:ext cx="6096000" cy="320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0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49488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Thuận lợi:</a:t>
            </a:r>
          </a:p>
          <a:p>
            <a:pPr algn="just"/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Đồng bằng rộng lớn,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khá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bằng phẳng, đất phù sa châu thổ màu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mỡ. Khí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hậu cận xích đạo gió mùa nóng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ẩm,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lượng mưa dồi dào.</a:t>
            </a:r>
          </a:p>
          <a:p>
            <a:pPr algn="just"/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- Có nguồn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lợi lớn về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thuỷ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sản, hệ thống kênh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rạch,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có nhiều vùng nước mặn nước lợ cửa sông, ven biển rộng lớn.</a:t>
            </a:r>
          </a:p>
          <a:p>
            <a:pPr algn="just"/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- Rừng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ngập mặn chiếm diện tích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lớn, có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nguồn hải sản phong phú, biển ấm, ngư trường rộng, nhiều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đảo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166" y="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49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844" y="260649"/>
            <a:ext cx="577061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5761769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4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guy cơ cao xảy ra ngập lụt ở Đồng bằng sông Cửu L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9275"/>
            <a:ext cx="5715000" cy="319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7032"/>
            <a:ext cx="554461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03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21" y="260648"/>
            <a:ext cx="4875127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4727080" y="5350765"/>
            <a:ext cx="925040" cy="891009"/>
          </a:xfrm>
          <a:custGeom>
            <a:avLst/>
            <a:gdLst>
              <a:gd name="connsiteX0" fmla="*/ 765832 w 925040"/>
              <a:gd name="connsiteY0" fmla="*/ 135635 h 891009"/>
              <a:gd name="connsiteX1" fmla="*/ 757881 w 925040"/>
              <a:gd name="connsiteY1" fmla="*/ 48171 h 891009"/>
              <a:gd name="connsiteX2" fmla="*/ 710173 w 925040"/>
              <a:gd name="connsiteY2" fmla="*/ 32268 h 891009"/>
              <a:gd name="connsiteX3" fmla="*/ 590904 w 925040"/>
              <a:gd name="connsiteY3" fmla="*/ 40219 h 891009"/>
              <a:gd name="connsiteX4" fmla="*/ 622709 w 925040"/>
              <a:gd name="connsiteY4" fmla="*/ 111781 h 891009"/>
              <a:gd name="connsiteX5" fmla="*/ 630660 w 925040"/>
              <a:gd name="connsiteY5" fmla="*/ 135635 h 891009"/>
              <a:gd name="connsiteX6" fmla="*/ 519342 w 925040"/>
              <a:gd name="connsiteY6" fmla="*/ 119732 h 891009"/>
              <a:gd name="connsiteX7" fmla="*/ 503439 w 925040"/>
              <a:gd name="connsiteY7" fmla="*/ 95878 h 891009"/>
              <a:gd name="connsiteX8" fmla="*/ 519342 w 925040"/>
              <a:gd name="connsiteY8" fmla="*/ 16365 h 891009"/>
              <a:gd name="connsiteX9" fmla="*/ 495488 w 925040"/>
              <a:gd name="connsiteY9" fmla="*/ 463 h 891009"/>
              <a:gd name="connsiteX10" fmla="*/ 415975 w 925040"/>
              <a:gd name="connsiteY10" fmla="*/ 8414 h 891009"/>
              <a:gd name="connsiteX11" fmla="*/ 368267 w 925040"/>
              <a:gd name="connsiteY11" fmla="*/ 24317 h 891009"/>
              <a:gd name="connsiteX12" fmla="*/ 344413 w 925040"/>
              <a:gd name="connsiteY12" fmla="*/ 32268 h 891009"/>
              <a:gd name="connsiteX13" fmla="*/ 296705 w 925040"/>
              <a:gd name="connsiteY13" fmla="*/ 48171 h 891009"/>
              <a:gd name="connsiteX14" fmla="*/ 248998 w 925040"/>
              <a:gd name="connsiteY14" fmla="*/ 79976 h 891009"/>
              <a:gd name="connsiteX15" fmla="*/ 185387 w 925040"/>
              <a:gd name="connsiteY15" fmla="*/ 95878 h 891009"/>
              <a:gd name="connsiteX16" fmla="*/ 161533 w 925040"/>
              <a:gd name="connsiteY16" fmla="*/ 103830 h 891009"/>
              <a:gd name="connsiteX17" fmla="*/ 145631 w 925040"/>
              <a:gd name="connsiteY17" fmla="*/ 127684 h 891009"/>
              <a:gd name="connsiteX18" fmla="*/ 137679 w 925040"/>
              <a:gd name="connsiteY18" fmla="*/ 175392 h 891009"/>
              <a:gd name="connsiteX19" fmla="*/ 113825 w 925040"/>
              <a:gd name="connsiteY19" fmla="*/ 191294 h 891009"/>
              <a:gd name="connsiteX20" fmla="*/ 66118 w 925040"/>
              <a:gd name="connsiteY20" fmla="*/ 207197 h 891009"/>
              <a:gd name="connsiteX21" fmla="*/ 18410 w 925040"/>
              <a:gd name="connsiteY21" fmla="*/ 231051 h 891009"/>
              <a:gd name="connsiteX22" fmla="*/ 10458 w 925040"/>
              <a:gd name="connsiteY22" fmla="*/ 294661 h 891009"/>
              <a:gd name="connsiteX23" fmla="*/ 34312 w 925040"/>
              <a:gd name="connsiteY23" fmla="*/ 310564 h 891009"/>
              <a:gd name="connsiteX24" fmla="*/ 66118 w 925040"/>
              <a:gd name="connsiteY24" fmla="*/ 318515 h 891009"/>
              <a:gd name="connsiteX25" fmla="*/ 113825 w 925040"/>
              <a:gd name="connsiteY25" fmla="*/ 334418 h 891009"/>
              <a:gd name="connsiteX26" fmla="*/ 137679 w 925040"/>
              <a:gd name="connsiteY26" fmla="*/ 342369 h 891009"/>
              <a:gd name="connsiteX27" fmla="*/ 193338 w 925040"/>
              <a:gd name="connsiteY27" fmla="*/ 398028 h 891009"/>
              <a:gd name="connsiteX28" fmla="*/ 169485 w 925040"/>
              <a:gd name="connsiteY28" fmla="*/ 453687 h 891009"/>
              <a:gd name="connsiteX29" fmla="*/ 153582 w 925040"/>
              <a:gd name="connsiteY29" fmla="*/ 501395 h 891009"/>
              <a:gd name="connsiteX30" fmla="*/ 145631 w 925040"/>
              <a:gd name="connsiteY30" fmla="*/ 525249 h 891009"/>
              <a:gd name="connsiteX31" fmla="*/ 129728 w 925040"/>
              <a:gd name="connsiteY31" fmla="*/ 549103 h 891009"/>
              <a:gd name="connsiteX32" fmla="*/ 121777 w 925040"/>
              <a:gd name="connsiteY32" fmla="*/ 572957 h 891009"/>
              <a:gd name="connsiteX33" fmla="*/ 105874 w 925040"/>
              <a:gd name="connsiteY33" fmla="*/ 731983 h 891009"/>
              <a:gd name="connsiteX34" fmla="*/ 97923 w 925040"/>
              <a:gd name="connsiteY34" fmla="*/ 755837 h 891009"/>
              <a:gd name="connsiteX35" fmla="*/ 129728 w 925040"/>
              <a:gd name="connsiteY35" fmla="*/ 883058 h 891009"/>
              <a:gd name="connsiteX36" fmla="*/ 153582 w 925040"/>
              <a:gd name="connsiteY36" fmla="*/ 891009 h 891009"/>
              <a:gd name="connsiteX37" fmla="*/ 233095 w 925040"/>
              <a:gd name="connsiteY37" fmla="*/ 875106 h 891009"/>
              <a:gd name="connsiteX38" fmla="*/ 256949 w 925040"/>
              <a:gd name="connsiteY38" fmla="*/ 859204 h 891009"/>
              <a:gd name="connsiteX39" fmla="*/ 304657 w 925040"/>
              <a:gd name="connsiteY39" fmla="*/ 843301 h 891009"/>
              <a:gd name="connsiteX40" fmla="*/ 312608 w 925040"/>
              <a:gd name="connsiteY40" fmla="*/ 779691 h 891009"/>
              <a:gd name="connsiteX41" fmla="*/ 384170 w 925040"/>
              <a:gd name="connsiteY41" fmla="*/ 739934 h 891009"/>
              <a:gd name="connsiteX42" fmla="*/ 415975 w 925040"/>
              <a:gd name="connsiteY42" fmla="*/ 731983 h 891009"/>
              <a:gd name="connsiteX43" fmla="*/ 471634 w 925040"/>
              <a:gd name="connsiteY43" fmla="*/ 724032 h 891009"/>
              <a:gd name="connsiteX44" fmla="*/ 543196 w 925040"/>
              <a:gd name="connsiteY44" fmla="*/ 684275 h 891009"/>
              <a:gd name="connsiteX45" fmla="*/ 590904 w 925040"/>
              <a:gd name="connsiteY45" fmla="*/ 660421 h 891009"/>
              <a:gd name="connsiteX46" fmla="*/ 678368 w 925040"/>
              <a:gd name="connsiteY46" fmla="*/ 636567 h 891009"/>
              <a:gd name="connsiteX47" fmla="*/ 726076 w 925040"/>
              <a:gd name="connsiteY47" fmla="*/ 604762 h 891009"/>
              <a:gd name="connsiteX48" fmla="*/ 773784 w 925040"/>
              <a:gd name="connsiteY48" fmla="*/ 572957 h 891009"/>
              <a:gd name="connsiteX49" fmla="*/ 813540 w 925040"/>
              <a:gd name="connsiteY49" fmla="*/ 501395 h 891009"/>
              <a:gd name="connsiteX50" fmla="*/ 821491 w 925040"/>
              <a:gd name="connsiteY50" fmla="*/ 437785 h 891009"/>
              <a:gd name="connsiteX51" fmla="*/ 853297 w 925040"/>
              <a:gd name="connsiteY51" fmla="*/ 390077 h 891009"/>
              <a:gd name="connsiteX52" fmla="*/ 893053 w 925040"/>
              <a:gd name="connsiteY52" fmla="*/ 350320 h 891009"/>
              <a:gd name="connsiteX53" fmla="*/ 916907 w 925040"/>
              <a:gd name="connsiteY53" fmla="*/ 254905 h 891009"/>
              <a:gd name="connsiteX54" fmla="*/ 877151 w 925040"/>
              <a:gd name="connsiteY54" fmla="*/ 262856 h 891009"/>
              <a:gd name="connsiteX55" fmla="*/ 869199 w 925040"/>
              <a:gd name="connsiteY55" fmla="*/ 223099 h 891009"/>
              <a:gd name="connsiteX56" fmla="*/ 845345 w 925040"/>
              <a:gd name="connsiteY56" fmla="*/ 207197 h 891009"/>
              <a:gd name="connsiteX57" fmla="*/ 781735 w 925040"/>
              <a:gd name="connsiteY57" fmla="*/ 191294 h 891009"/>
              <a:gd name="connsiteX58" fmla="*/ 765832 w 925040"/>
              <a:gd name="connsiteY58" fmla="*/ 135635 h 891009"/>
              <a:gd name="connsiteX0" fmla="*/ 765832 w 925040"/>
              <a:gd name="connsiteY0" fmla="*/ 135635 h 891009"/>
              <a:gd name="connsiteX1" fmla="*/ 757881 w 925040"/>
              <a:gd name="connsiteY1" fmla="*/ 48171 h 891009"/>
              <a:gd name="connsiteX2" fmla="*/ 710173 w 925040"/>
              <a:gd name="connsiteY2" fmla="*/ 32268 h 891009"/>
              <a:gd name="connsiteX3" fmla="*/ 590904 w 925040"/>
              <a:gd name="connsiteY3" fmla="*/ 40219 h 891009"/>
              <a:gd name="connsiteX4" fmla="*/ 622709 w 925040"/>
              <a:gd name="connsiteY4" fmla="*/ 111781 h 891009"/>
              <a:gd name="connsiteX5" fmla="*/ 630660 w 925040"/>
              <a:gd name="connsiteY5" fmla="*/ 135635 h 891009"/>
              <a:gd name="connsiteX6" fmla="*/ 519342 w 925040"/>
              <a:gd name="connsiteY6" fmla="*/ 119732 h 891009"/>
              <a:gd name="connsiteX7" fmla="*/ 503439 w 925040"/>
              <a:gd name="connsiteY7" fmla="*/ 95878 h 891009"/>
              <a:gd name="connsiteX8" fmla="*/ 519342 w 925040"/>
              <a:gd name="connsiteY8" fmla="*/ 16365 h 891009"/>
              <a:gd name="connsiteX9" fmla="*/ 495488 w 925040"/>
              <a:gd name="connsiteY9" fmla="*/ 463 h 891009"/>
              <a:gd name="connsiteX10" fmla="*/ 415975 w 925040"/>
              <a:gd name="connsiteY10" fmla="*/ 8414 h 891009"/>
              <a:gd name="connsiteX11" fmla="*/ 368267 w 925040"/>
              <a:gd name="connsiteY11" fmla="*/ 24317 h 891009"/>
              <a:gd name="connsiteX12" fmla="*/ 344413 w 925040"/>
              <a:gd name="connsiteY12" fmla="*/ 32268 h 891009"/>
              <a:gd name="connsiteX13" fmla="*/ 296705 w 925040"/>
              <a:gd name="connsiteY13" fmla="*/ 48171 h 891009"/>
              <a:gd name="connsiteX14" fmla="*/ 248998 w 925040"/>
              <a:gd name="connsiteY14" fmla="*/ 79976 h 891009"/>
              <a:gd name="connsiteX15" fmla="*/ 185387 w 925040"/>
              <a:gd name="connsiteY15" fmla="*/ 95878 h 891009"/>
              <a:gd name="connsiteX16" fmla="*/ 161533 w 925040"/>
              <a:gd name="connsiteY16" fmla="*/ 103830 h 891009"/>
              <a:gd name="connsiteX17" fmla="*/ 145631 w 925040"/>
              <a:gd name="connsiteY17" fmla="*/ 127684 h 891009"/>
              <a:gd name="connsiteX18" fmla="*/ 137679 w 925040"/>
              <a:gd name="connsiteY18" fmla="*/ 175392 h 891009"/>
              <a:gd name="connsiteX19" fmla="*/ 113825 w 925040"/>
              <a:gd name="connsiteY19" fmla="*/ 191294 h 891009"/>
              <a:gd name="connsiteX20" fmla="*/ 66118 w 925040"/>
              <a:gd name="connsiteY20" fmla="*/ 207197 h 891009"/>
              <a:gd name="connsiteX21" fmla="*/ 18410 w 925040"/>
              <a:gd name="connsiteY21" fmla="*/ 231051 h 891009"/>
              <a:gd name="connsiteX22" fmla="*/ 10458 w 925040"/>
              <a:gd name="connsiteY22" fmla="*/ 294661 h 891009"/>
              <a:gd name="connsiteX23" fmla="*/ 34312 w 925040"/>
              <a:gd name="connsiteY23" fmla="*/ 310564 h 891009"/>
              <a:gd name="connsiteX24" fmla="*/ 66118 w 925040"/>
              <a:gd name="connsiteY24" fmla="*/ 318515 h 891009"/>
              <a:gd name="connsiteX25" fmla="*/ 113825 w 925040"/>
              <a:gd name="connsiteY25" fmla="*/ 334418 h 891009"/>
              <a:gd name="connsiteX26" fmla="*/ 137679 w 925040"/>
              <a:gd name="connsiteY26" fmla="*/ 342369 h 891009"/>
              <a:gd name="connsiteX27" fmla="*/ 193338 w 925040"/>
              <a:gd name="connsiteY27" fmla="*/ 398028 h 891009"/>
              <a:gd name="connsiteX28" fmla="*/ 169485 w 925040"/>
              <a:gd name="connsiteY28" fmla="*/ 453687 h 891009"/>
              <a:gd name="connsiteX29" fmla="*/ 153582 w 925040"/>
              <a:gd name="connsiteY29" fmla="*/ 501395 h 891009"/>
              <a:gd name="connsiteX30" fmla="*/ 145631 w 925040"/>
              <a:gd name="connsiteY30" fmla="*/ 525249 h 891009"/>
              <a:gd name="connsiteX31" fmla="*/ 129728 w 925040"/>
              <a:gd name="connsiteY31" fmla="*/ 549103 h 891009"/>
              <a:gd name="connsiteX32" fmla="*/ 121777 w 925040"/>
              <a:gd name="connsiteY32" fmla="*/ 572957 h 891009"/>
              <a:gd name="connsiteX33" fmla="*/ 105874 w 925040"/>
              <a:gd name="connsiteY33" fmla="*/ 731983 h 891009"/>
              <a:gd name="connsiteX34" fmla="*/ 97923 w 925040"/>
              <a:gd name="connsiteY34" fmla="*/ 755837 h 891009"/>
              <a:gd name="connsiteX35" fmla="*/ 129728 w 925040"/>
              <a:gd name="connsiteY35" fmla="*/ 883058 h 891009"/>
              <a:gd name="connsiteX36" fmla="*/ 153582 w 925040"/>
              <a:gd name="connsiteY36" fmla="*/ 891009 h 891009"/>
              <a:gd name="connsiteX37" fmla="*/ 233095 w 925040"/>
              <a:gd name="connsiteY37" fmla="*/ 875106 h 891009"/>
              <a:gd name="connsiteX38" fmla="*/ 256949 w 925040"/>
              <a:gd name="connsiteY38" fmla="*/ 859204 h 891009"/>
              <a:gd name="connsiteX39" fmla="*/ 304657 w 925040"/>
              <a:gd name="connsiteY39" fmla="*/ 843301 h 891009"/>
              <a:gd name="connsiteX40" fmla="*/ 312608 w 925040"/>
              <a:gd name="connsiteY40" fmla="*/ 779691 h 891009"/>
              <a:gd name="connsiteX41" fmla="*/ 384170 w 925040"/>
              <a:gd name="connsiteY41" fmla="*/ 739934 h 891009"/>
              <a:gd name="connsiteX42" fmla="*/ 415975 w 925040"/>
              <a:gd name="connsiteY42" fmla="*/ 731983 h 891009"/>
              <a:gd name="connsiteX43" fmla="*/ 471634 w 925040"/>
              <a:gd name="connsiteY43" fmla="*/ 724032 h 891009"/>
              <a:gd name="connsiteX44" fmla="*/ 543196 w 925040"/>
              <a:gd name="connsiteY44" fmla="*/ 684275 h 891009"/>
              <a:gd name="connsiteX45" fmla="*/ 590904 w 925040"/>
              <a:gd name="connsiteY45" fmla="*/ 660421 h 891009"/>
              <a:gd name="connsiteX46" fmla="*/ 662466 w 925040"/>
              <a:gd name="connsiteY46" fmla="*/ 588859 h 891009"/>
              <a:gd name="connsiteX47" fmla="*/ 726076 w 925040"/>
              <a:gd name="connsiteY47" fmla="*/ 604762 h 891009"/>
              <a:gd name="connsiteX48" fmla="*/ 773784 w 925040"/>
              <a:gd name="connsiteY48" fmla="*/ 572957 h 891009"/>
              <a:gd name="connsiteX49" fmla="*/ 813540 w 925040"/>
              <a:gd name="connsiteY49" fmla="*/ 501395 h 891009"/>
              <a:gd name="connsiteX50" fmla="*/ 821491 w 925040"/>
              <a:gd name="connsiteY50" fmla="*/ 437785 h 891009"/>
              <a:gd name="connsiteX51" fmla="*/ 853297 w 925040"/>
              <a:gd name="connsiteY51" fmla="*/ 390077 h 891009"/>
              <a:gd name="connsiteX52" fmla="*/ 893053 w 925040"/>
              <a:gd name="connsiteY52" fmla="*/ 350320 h 891009"/>
              <a:gd name="connsiteX53" fmla="*/ 916907 w 925040"/>
              <a:gd name="connsiteY53" fmla="*/ 254905 h 891009"/>
              <a:gd name="connsiteX54" fmla="*/ 877151 w 925040"/>
              <a:gd name="connsiteY54" fmla="*/ 262856 h 891009"/>
              <a:gd name="connsiteX55" fmla="*/ 869199 w 925040"/>
              <a:gd name="connsiteY55" fmla="*/ 223099 h 891009"/>
              <a:gd name="connsiteX56" fmla="*/ 845345 w 925040"/>
              <a:gd name="connsiteY56" fmla="*/ 207197 h 891009"/>
              <a:gd name="connsiteX57" fmla="*/ 781735 w 925040"/>
              <a:gd name="connsiteY57" fmla="*/ 191294 h 891009"/>
              <a:gd name="connsiteX58" fmla="*/ 765832 w 925040"/>
              <a:gd name="connsiteY58" fmla="*/ 135635 h 891009"/>
              <a:gd name="connsiteX0" fmla="*/ 765832 w 925040"/>
              <a:gd name="connsiteY0" fmla="*/ 135635 h 891009"/>
              <a:gd name="connsiteX1" fmla="*/ 757881 w 925040"/>
              <a:gd name="connsiteY1" fmla="*/ 48171 h 891009"/>
              <a:gd name="connsiteX2" fmla="*/ 710173 w 925040"/>
              <a:gd name="connsiteY2" fmla="*/ 32268 h 891009"/>
              <a:gd name="connsiteX3" fmla="*/ 590904 w 925040"/>
              <a:gd name="connsiteY3" fmla="*/ 40219 h 891009"/>
              <a:gd name="connsiteX4" fmla="*/ 622709 w 925040"/>
              <a:gd name="connsiteY4" fmla="*/ 111781 h 891009"/>
              <a:gd name="connsiteX5" fmla="*/ 630660 w 925040"/>
              <a:gd name="connsiteY5" fmla="*/ 135635 h 891009"/>
              <a:gd name="connsiteX6" fmla="*/ 519342 w 925040"/>
              <a:gd name="connsiteY6" fmla="*/ 119732 h 891009"/>
              <a:gd name="connsiteX7" fmla="*/ 503439 w 925040"/>
              <a:gd name="connsiteY7" fmla="*/ 95878 h 891009"/>
              <a:gd name="connsiteX8" fmla="*/ 519342 w 925040"/>
              <a:gd name="connsiteY8" fmla="*/ 16365 h 891009"/>
              <a:gd name="connsiteX9" fmla="*/ 495488 w 925040"/>
              <a:gd name="connsiteY9" fmla="*/ 463 h 891009"/>
              <a:gd name="connsiteX10" fmla="*/ 415975 w 925040"/>
              <a:gd name="connsiteY10" fmla="*/ 8414 h 891009"/>
              <a:gd name="connsiteX11" fmla="*/ 368267 w 925040"/>
              <a:gd name="connsiteY11" fmla="*/ 24317 h 891009"/>
              <a:gd name="connsiteX12" fmla="*/ 344413 w 925040"/>
              <a:gd name="connsiteY12" fmla="*/ 32268 h 891009"/>
              <a:gd name="connsiteX13" fmla="*/ 296705 w 925040"/>
              <a:gd name="connsiteY13" fmla="*/ 48171 h 891009"/>
              <a:gd name="connsiteX14" fmla="*/ 248998 w 925040"/>
              <a:gd name="connsiteY14" fmla="*/ 79976 h 891009"/>
              <a:gd name="connsiteX15" fmla="*/ 185387 w 925040"/>
              <a:gd name="connsiteY15" fmla="*/ 95878 h 891009"/>
              <a:gd name="connsiteX16" fmla="*/ 161533 w 925040"/>
              <a:gd name="connsiteY16" fmla="*/ 103830 h 891009"/>
              <a:gd name="connsiteX17" fmla="*/ 145631 w 925040"/>
              <a:gd name="connsiteY17" fmla="*/ 127684 h 891009"/>
              <a:gd name="connsiteX18" fmla="*/ 137679 w 925040"/>
              <a:gd name="connsiteY18" fmla="*/ 175392 h 891009"/>
              <a:gd name="connsiteX19" fmla="*/ 113825 w 925040"/>
              <a:gd name="connsiteY19" fmla="*/ 191294 h 891009"/>
              <a:gd name="connsiteX20" fmla="*/ 66118 w 925040"/>
              <a:gd name="connsiteY20" fmla="*/ 207197 h 891009"/>
              <a:gd name="connsiteX21" fmla="*/ 18410 w 925040"/>
              <a:gd name="connsiteY21" fmla="*/ 231051 h 891009"/>
              <a:gd name="connsiteX22" fmla="*/ 10458 w 925040"/>
              <a:gd name="connsiteY22" fmla="*/ 294661 h 891009"/>
              <a:gd name="connsiteX23" fmla="*/ 34312 w 925040"/>
              <a:gd name="connsiteY23" fmla="*/ 310564 h 891009"/>
              <a:gd name="connsiteX24" fmla="*/ 66118 w 925040"/>
              <a:gd name="connsiteY24" fmla="*/ 318515 h 891009"/>
              <a:gd name="connsiteX25" fmla="*/ 113825 w 925040"/>
              <a:gd name="connsiteY25" fmla="*/ 334418 h 891009"/>
              <a:gd name="connsiteX26" fmla="*/ 137679 w 925040"/>
              <a:gd name="connsiteY26" fmla="*/ 342369 h 891009"/>
              <a:gd name="connsiteX27" fmla="*/ 193338 w 925040"/>
              <a:gd name="connsiteY27" fmla="*/ 398028 h 891009"/>
              <a:gd name="connsiteX28" fmla="*/ 169485 w 925040"/>
              <a:gd name="connsiteY28" fmla="*/ 453687 h 891009"/>
              <a:gd name="connsiteX29" fmla="*/ 153582 w 925040"/>
              <a:gd name="connsiteY29" fmla="*/ 501395 h 891009"/>
              <a:gd name="connsiteX30" fmla="*/ 145631 w 925040"/>
              <a:gd name="connsiteY30" fmla="*/ 525249 h 891009"/>
              <a:gd name="connsiteX31" fmla="*/ 129728 w 925040"/>
              <a:gd name="connsiteY31" fmla="*/ 549103 h 891009"/>
              <a:gd name="connsiteX32" fmla="*/ 121777 w 925040"/>
              <a:gd name="connsiteY32" fmla="*/ 572957 h 891009"/>
              <a:gd name="connsiteX33" fmla="*/ 105874 w 925040"/>
              <a:gd name="connsiteY33" fmla="*/ 731983 h 891009"/>
              <a:gd name="connsiteX34" fmla="*/ 97923 w 925040"/>
              <a:gd name="connsiteY34" fmla="*/ 755837 h 891009"/>
              <a:gd name="connsiteX35" fmla="*/ 129728 w 925040"/>
              <a:gd name="connsiteY35" fmla="*/ 883058 h 891009"/>
              <a:gd name="connsiteX36" fmla="*/ 153582 w 925040"/>
              <a:gd name="connsiteY36" fmla="*/ 891009 h 891009"/>
              <a:gd name="connsiteX37" fmla="*/ 233095 w 925040"/>
              <a:gd name="connsiteY37" fmla="*/ 875106 h 891009"/>
              <a:gd name="connsiteX38" fmla="*/ 256949 w 925040"/>
              <a:gd name="connsiteY38" fmla="*/ 859204 h 891009"/>
              <a:gd name="connsiteX39" fmla="*/ 304657 w 925040"/>
              <a:gd name="connsiteY39" fmla="*/ 843301 h 891009"/>
              <a:gd name="connsiteX40" fmla="*/ 312608 w 925040"/>
              <a:gd name="connsiteY40" fmla="*/ 779691 h 891009"/>
              <a:gd name="connsiteX41" fmla="*/ 384170 w 925040"/>
              <a:gd name="connsiteY41" fmla="*/ 739934 h 891009"/>
              <a:gd name="connsiteX42" fmla="*/ 415975 w 925040"/>
              <a:gd name="connsiteY42" fmla="*/ 731983 h 891009"/>
              <a:gd name="connsiteX43" fmla="*/ 471634 w 925040"/>
              <a:gd name="connsiteY43" fmla="*/ 724032 h 891009"/>
              <a:gd name="connsiteX44" fmla="*/ 543196 w 925040"/>
              <a:gd name="connsiteY44" fmla="*/ 684275 h 891009"/>
              <a:gd name="connsiteX45" fmla="*/ 590904 w 925040"/>
              <a:gd name="connsiteY45" fmla="*/ 660421 h 891009"/>
              <a:gd name="connsiteX46" fmla="*/ 662466 w 925040"/>
              <a:gd name="connsiteY46" fmla="*/ 588859 h 891009"/>
              <a:gd name="connsiteX47" fmla="*/ 726076 w 925040"/>
              <a:gd name="connsiteY47" fmla="*/ 604762 h 891009"/>
              <a:gd name="connsiteX48" fmla="*/ 749930 w 925040"/>
              <a:gd name="connsiteY48" fmla="*/ 525249 h 891009"/>
              <a:gd name="connsiteX49" fmla="*/ 813540 w 925040"/>
              <a:gd name="connsiteY49" fmla="*/ 501395 h 891009"/>
              <a:gd name="connsiteX50" fmla="*/ 821491 w 925040"/>
              <a:gd name="connsiteY50" fmla="*/ 437785 h 891009"/>
              <a:gd name="connsiteX51" fmla="*/ 853297 w 925040"/>
              <a:gd name="connsiteY51" fmla="*/ 390077 h 891009"/>
              <a:gd name="connsiteX52" fmla="*/ 893053 w 925040"/>
              <a:gd name="connsiteY52" fmla="*/ 350320 h 891009"/>
              <a:gd name="connsiteX53" fmla="*/ 916907 w 925040"/>
              <a:gd name="connsiteY53" fmla="*/ 254905 h 891009"/>
              <a:gd name="connsiteX54" fmla="*/ 877151 w 925040"/>
              <a:gd name="connsiteY54" fmla="*/ 262856 h 891009"/>
              <a:gd name="connsiteX55" fmla="*/ 869199 w 925040"/>
              <a:gd name="connsiteY55" fmla="*/ 223099 h 891009"/>
              <a:gd name="connsiteX56" fmla="*/ 845345 w 925040"/>
              <a:gd name="connsiteY56" fmla="*/ 207197 h 891009"/>
              <a:gd name="connsiteX57" fmla="*/ 781735 w 925040"/>
              <a:gd name="connsiteY57" fmla="*/ 191294 h 891009"/>
              <a:gd name="connsiteX58" fmla="*/ 765832 w 925040"/>
              <a:gd name="connsiteY58" fmla="*/ 135635 h 8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925040" h="891009">
                <a:moveTo>
                  <a:pt x="765832" y="135635"/>
                </a:moveTo>
                <a:cubicBezTo>
                  <a:pt x="761856" y="111781"/>
                  <a:pt x="771760" y="73947"/>
                  <a:pt x="757881" y="48171"/>
                </a:cubicBezTo>
                <a:cubicBezTo>
                  <a:pt x="749934" y="33412"/>
                  <a:pt x="710173" y="32268"/>
                  <a:pt x="710173" y="32268"/>
                </a:cubicBezTo>
                <a:cubicBezTo>
                  <a:pt x="670417" y="34918"/>
                  <a:pt x="625499" y="20451"/>
                  <a:pt x="590904" y="40219"/>
                </a:cubicBezTo>
                <a:cubicBezTo>
                  <a:pt x="543317" y="67411"/>
                  <a:pt x="612270" y="104821"/>
                  <a:pt x="622709" y="111781"/>
                </a:cubicBezTo>
                <a:cubicBezTo>
                  <a:pt x="625359" y="119732"/>
                  <a:pt x="638879" y="133991"/>
                  <a:pt x="630660" y="135635"/>
                </a:cubicBezTo>
                <a:cubicBezTo>
                  <a:pt x="587107" y="144346"/>
                  <a:pt x="556007" y="131955"/>
                  <a:pt x="519342" y="119732"/>
                </a:cubicBezTo>
                <a:cubicBezTo>
                  <a:pt x="514041" y="111781"/>
                  <a:pt x="504390" y="105387"/>
                  <a:pt x="503439" y="95878"/>
                </a:cubicBezTo>
                <a:cubicBezTo>
                  <a:pt x="500628" y="67768"/>
                  <a:pt x="510808" y="41968"/>
                  <a:pt x="519342" y="16365"/>
                </a:cubicBezTo>
                <a:cubicBezTo>
                  <a:pt x="511391" y="11064"/>
                  <a:pt x="505016" y="1196"/>
                  <a:pt x="495488" y="463"/>
                </a:cubicBezTo>
                <a:cubicBezTo>
                  <a:pt x="468930" y="-1580"/>
                  <a:pt x="442155" y="3505"/>
                  <a:pt x="415975" y="8414"/>
                </a:cubicBezTo>
                <a:cubicBezTo>
                  <a:pt x="399499" y="11503"/>
                  <a:pt x="384170" y="19016"/>
                  <a:pt x="368267" y="24317"/>
                </a:cubicBezTo>
                <a:lnTo>
                  <a:pt x="344413" y="32268"/>
                </a:lnTo>
                <a:cubicBezTo>
                  <a:pt x="344408" y="32270"/>
                  <a:pt x="296709" y="48168"/>
                  <a:pt x="296705" y="48171"/>
                </a:cubicBezTo>
                <a:cubicBezTo>
                  <a:pt x="280803" y="58773"/>
                  <a:pt x="267130" y="73932"/>
                  <a:pt x="248998" y="79976"/>
                </a:cubicBezTo>
                <a:cubicBezTo>
                  <a:pt x="194462" y="98154"/>
                  <a:pt x="262162" y="76684"/>
                  <a:pt x="185387" y="95878"/>
                </a:cubicBezTo>
                <a:cubicBezTo>
                  <a:pt x="177256" y="97911"/>
                  <a:pt x="169484" y="101179"/>
                  <a:pt x="161533" y="103830"/>
                </a:cubicBezTo>
                <a:cubicBezTo>
                  <a:pt x="156232" y="111781"/>
                  <a:pt x="148653" y="118618"/>
                  <a:pt x="145631" y="127684"/>
                </a:cubicBezTo>
                <a:cubicBezTo>
                  <a:pt x="140533" y="142979"/>
                  <a:pt x="144889" y="160972"/>
                  <a:pt x="137679" y="175392"/>
                </a:cubicBezTo>
                <a:cubicBezTo>
                  <a:pt x="133405" y="183939"/>
                  <a:pt x="122558" y="187413"/>
                  <a:pt x="113825" y="191294"/>
                </a:cubicBezTo>
                <a:cubicBezTo>
                  <a:pt x="98507" y="198102"/>
                  <a:pt x="80066" y="197899"/>
                  <a:pt x="66118" y="207197"/>
                </a:cubicBezTo>
                <a:cubicBezTo>
                  <a:pt x="35290" y="227748"/>
                  <a:pt x="51330" y="220077"/>
                  <a:pt x="18410" y="231051"/>
                </a:cubicBezTo>
                <a:cubicBezTo>
                  <a:pt x="1958" y="255728"/>
                  <a:pt x="-9193" y="260272"/>
                  <a:pt x="10458" y="294661"/>
                </a:cubicBezTo>
                <a:cubicBezTo>
                  <a:pt x="15199" y="302958"/>
                  <a:pt x="25528" y="306800"/>
                  <a:pt x="34312" y="310564"/>
                </a:cubicBezTo>
                <a:cubicBezTo>
                  <a:pt x="44357" y="314869"/>
                  <a:pt x="55651" y="315375"/>
                  <a:pt x="66118" y="318515"/>
                </a:cubicBezTo>
                <a:cubicBezTo>
                  <a:pt x="82174" y="323332"/>
                  <a:pt x="97923" y="329117"/>
                  <a:pt x="113825" y="334418"/>
                </a:cubicBezTo>
                <a:lnTo>
                  <a:pt x="137679" y="342369"/>
                </a:lnTo>
                <a:cubicBezTo>
                  <a:pt x="192361" y="378823"/>
                  <a:pt x="179343" y="356042"/>
                  <a:pt x="193338" y="398028"/>
                </a:cubicBezTo>
                <a:cubicBezTo>
                  <a:pt x="172306" y="482157"/>
                  <a:pt x="200860" y="383091"/>
                  <a:pt x="169485" y="453687"/>
                </a:cubicBezTo>
                <a:cubicBezTo>
                  <a:pt x="162677" y="469005"/>
                  <a:pt x="158883" y="485492"/>
                  <a:pt x="153582" y="501395"/>
                </a:cubicBezTo>
                <a:cubicBezTo>
                  <a:pt x="150932" y="509346"/>
                  <a:pt x="150280" y="518275"/>
                  <a:pt x="145631" y="525249"/>
                </a:cubicBezTo>
                <a:lnTo>
                  <a:pt x="129728" y="549103"/>
                </a:lnTo>
                <a:cubicBezTo>
                  <a:pt x="127078" y="557054"/>
                  <a:pt x="122885" y="564649"/>
                  <a:pt x="121777" y="572957"/>
                </a:cubicBezTo>
                <a:cubicBezTo>
                  <a:pt x="112405" y="643245"/>
                  <a:pt x="117546" y="667784"/>
                  <a:pt x="105874" y="731983"/>
                </a:cubicBezTo>
                <a:cubicBezTo>
                  <a:pt x="104375" y="740229"/>
                  <a:pt x="100573" y="747886"/>
                  <a:pt x="97923" y="755837"/>
                </a:cubicBezTo>
                <a:cubicBezTo>
                  <a:pt x="103921" y="839809"/>
                  <a:pt x="75598" y="855993"/>
                  <a:pt x="129728" y="883058"/>
                </a:cubicBezTo>
                <a:cubicBezTo>
                  <a:pt x="137225" y="886806"/>
                  <a:pt x="145631" y="888359"/>
                  <a:pt x="153582" y="891009"/>
                </a:cubicBezTo>
                <a:cubicBezTo>
                  <a:pt x="174102" y="888078"/>
                  <a:pt x="210887" y="886210"/>
                  <a:pt x="233095" y="875106"/>
                </a:cubicBezTo>
                <a:cubicBezTo>
                  <a:pt x="241642" y="870832"/>
                  <a:pt x="248216" y="863085"/>
                  <a:pt x="256949" y="859204"/>
                </a:cubicBezTo>
                <a:cubicBezTo>
                  <a:pt x="272267" y="852396"/>
                  <a:pt x="304657" y="843301"/>
                  <a:pt x="304657" y="843301"/>
                </a:cubicBezTo>
                <a:cubicBezTo>
                  <a:pt x="307307" y="822098"/>
                  <a:pt x="301841" y="798149"/>
                  <a:pt x="312608" y="779691"/>
                </a:cubicBezTo>
                <a:cubicBezTo>
                  <a:pt x="323999" y="760163"/>
                  <a:pt x="361168" y="746506"/>
                  <a:pt x="384170" y="739934"/>
                </a:cubicBezTo>
                <a:cubicBezTo>
                  <a:pt x="394677" y="736932"/>
                  <a:pt x="405223" y="733938"/>
                  <a:pt x="415975" y="731983"/>
                </a:cubicBezTo>
                <a:cubicBezTo>
                  <a:pt x="434414" y="728631"/>
                  <a:pt x="453081" y="726682"/>
                  <a:pt x="471634" y="724032"/>
                </a:cubicBezTo>
                <a:cubicBezTo>
                  <a:pt x="526316" y="687577"/>
                  <a:pt x="501210" y="698270"/>
                  <a:pt x="543196" y="684275"/>
                </a:cubicBezTo>
                <a:cubicBezTo>
                  <a:pt x="566518" y="668727"/>
                  <a:pt x="571026" y="676324"/>
                  <a:pt x="590904" y="660421"/>
                </a:cubicBezTo>
                <a:cubicBezTo>
                  <a:pt x="610782" y="644518"/>
                  <a:pt x="641994" y="602507"/>
                  <a:pt x="662466" y="588859"/>
                </a:cubicBezTo>
                <a:cubicBezTo>
                  <a:pt x="678369" y="578257"/>
                  <a:pt x="711499" y="615364"/>
                  <a:pt x="726076" y="604762"/>
                </a:cubicBezTo>
                <a:cubicBezTo>
                  <a:pt x="740653" y="594160"/>
                  <a:pt x="715408" y="536756"/>
                  <a:pt x="749930" y="525249"/>
                </a:cubicBezTo>
                <a:cubicBezTo>
                  <a:pt x="786384" y="470567"/>
                  <a:pt x="799545" y="543381"/>
                  <a:pt x="813540" y="501395"/>
                </a:cubicBezTo>
                <a:cubicBezTo>
                  <a:pt x="816190" y="480192"/>
                  <a:pt x="814304" y="457908"/>
                  <a:pt x="821491" y="437785"/>
                </a:cubicBezTo>
                <a:cubicBezTo>
                  <a:pt x="827919" y="419786"/>
                  <a:pt x="842695" y="405980"/>
                  <a:pt x="853297" y="390077"/>
                </a:cubicBezTo>
                <a:cubicBezTo>
                  <a:pt x="874501" y="358270"/>
                  <a:pt x="861246" y="371525"/>
                  <a:pt x="893053" y="350320"/>
                </a:cubicBezTo>
                <a:cubicBezTo>
                  <a:pt x="933801" y="289198"/>
                  <a:pt x="928000" y="321465"/>
                  <a:pt x="916907" y="254905"/>
                </a:cubicBezTo>
                <a:cubicBezTo>
                  <a:pt x="903655" y="257555"/>
                  <a:pt x="888396" y="270353"/>
                  <a:pt x="877151" y="262856"/>
                </a:cubicBezTo>
                <a:cubicBezTo>
                  <a:pt x="865906" y="255359"/>
                  <a:pt x="875904" y="234833"/>
                  <a:pt x="869199" y="223099"/>
                </a:cubicBezTo>
                <a:cubicBezTo>
                  <a:pt x="864458" y="214802"/>
                  <a:pt x="853892" y="211471"/>
                  <a:pt x="845345" y="207197"/>
                </a:cubicBezTo>
                <a:cubicBezTo>
                  <a:pt x="829041" y="199045"/>
                  <a:pt x="796863" y="194320"/>
                  <a:pt x="781735" y="191294"/>
                </a:cubicBezTo>
                <a:cubicBezTo>
                  <a:pt x="751265" y="170982"/>
                  <a:pt x="769808" y="159489"/>
                  <a:pt x="765832" y="1356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Line Callout 3 (Border and Accent Bar) 3"/>
          <p:cNvSpPr/>
          <p:nvPr/>
        </p:nvSpPr>
        <p:spPr>
          <a:xfrm>
            <a:off x="446482" y="951682"/>
            <a:ext cx="2973390" cy="3447389"/>
          </a:xfrm>
          <a:prstGeom prst="accentBorderCallout3">
            <a:avLst>
              <a:gd name="adj1" fmla="val 87238"/>
              <a:gd name="adj2" fmla="val 104121"/>
              <a:gd name="adj3" fmla="val 99114"/>
              <a:gd name="adj4" fmla="val 104967"/>
              <a:gd name="adj5" fmla="val 133254"/>
              <a:gd name="adj6" fmla="val 132507"/>
              <a:gd name="adj7" fmla="val 137905"/>
              <a:gd name="adj8" fmla="val 148644"/>
            </a:avLst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endParaRPr lang="vi-VN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78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0417" y="980728"/>
            <a:ext cx="69847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+mj-lt"/>
              </a:rPr>
              <a:t>* Khó khăn:</a:t>
            </a:r>
          </a:p>
          <a:p>
            <a:pPr algn="just"/>
            <a:r>
              <a:rPr lang="vi-VN" sz="4000" dirty="0">
                <a:latin typeface="+mj-lt"/>
              </a:rPr>
              <a:t>- Diện tích đất phèn, đất mặn lớn cần được cải tạo, thiếu nước ngọt trong mùa khô.</a:t>
            </a:r>
          </a:p>
          <a:p>
            <a:pPr algn="just"/>
            <a:r>
              <a:rPr lang="vi-VN" sz="4000" dirty="0">
                <a:latin typeface="+mj-lt"/>
              </a:rPr>
              <a:t>- Lũ gây ra ở đồng bằng sông Cửu Long vào mùa mưa với diện rộng và thời gian dài</a:t>
            </a:r>
            <a:r>
              <a:rPr lang="vi-VN" sz="4000" dirty="0" smtClean="0">
                <a:latin typeface="+mj-lt"/>
              </a:rPr>
              <a:t>.</a:t>
            </a:r>
            <a:endParaRPr lang="vi-VN" sz="4000" dirty="0">
              <a:latin typeface="+mj-lt"/>
            </a:endParaRP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166" y="447328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9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0416" y="980728"/>
            <a:ext cx="721198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Phương hướng phát triển:</a:t>
            </a:r>
          </a:p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- Phát triển thủy lợi, các dự án thoát lũ để cải tạo đất phèn, đất mặn và cấp nước ngọt cho sản xuất và sinh hoạt trong mùa khô.</a:t>
            </a:r>
          </a:p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- Chủ động sống chung với lũ, khai thác các lợi thế kinh tế do lũ mang lại.</a:t>
            </a: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166" y="447328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88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1556792"/>
            <a:ext cx="91439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35. </a:t>
            </a:r>
          </a:p>
          <a:p>
            <a:pPr algn="ctr"/>
            <a:r>
              <a:rPr lang="en-US" sz="6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Long</a:t>
            </a:r>
            <a:endParaRPr lang="vi-VN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ban t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608" y="764704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9020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08" y="1162487"/>
            <a:ext cx="9036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AutoNum type="romanUcPeriod"/>
            </a:pP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endParaRPr lang="en-US" sz="4000" b="1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indent="-400050" algn="just">
              <a:buAutoNum type="romanUcPeriod"/>
            </a:pP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 smtClean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indent="-400050" algn="just">
              <a:buAutoNum type="romanUcPeriod"/>
            </a:pP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(HS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62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75541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192" y="575955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0993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32656"/>
            <a:ext cx="5476875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6372200" y="1045001"/>
            <a:ext cx="2592288" cy="2736304"/>
          </a:xfrm>
          <a:prstGeom prst="wedgeRectCallout">
            <a:avLst>
              <a:gd name="adj1" fmla="val -90327"/>
              <a:gd name="adj2" fmla="val -1840"/>
            </a:avLst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ĐB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9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540" y="1228398"/>
            <a:ext cx="8280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+mj-lt"/>
              </a:rPr>
              <a:t>- Diện tích: 39 734 km</a:t>
            </a:r>
            <a:r>
              <a:rPr lang="vi-VN" sz="4000" baseline="30000" dirty="0">
                <a:latin typeface="+mj-lt"/>
              </a:rPr>
              <a:t>2</a:t>
            </a:r>
            <a:r>
              <a:rPr lang="vi-VN" sz="4000" dirty="0">
                <a:latin typeface="+mj-lt"/>
              </a:rPr>
              <a:t>.</a:t>
            </a:r>
          </a:p>
          <a:p>
            <a:pPr algn="just"/>
            <a:r>
              <a:rPr lang="vi-VN" sz="4000" dirty="0">
                <a:latin typeface="+mj-lt"/>
              </a:rPr>
              <a:t>- Dân số: 16,7 triệu người (năm 2002)</a:t>
            </a:r>
          </a:p>
          <a:p>
            <a:pPr algn="just"/>
            <a:r>
              <a:rPr lang="vi-VN" sz="4000" dirty="0" smtClean="0">
                <a:latin typeface="+mj-lt"/>
              </a:rPr>
              <a:t>- Vị </a:t>
            </a:r>
            <a:r>
              <a:rPr lang="vi-VN" sz="4000" dirty="0">
                <a:latin typeface="+mj-lt"/>
              </a:rPr>
              <a:t>trí: </a:t>
            </a:r>
            <a:endParaRPr lang="vi-VN" sz="4000" dirty="0" smtClean="0">
              <a:latin typeface="+mj-lt"/>
            </a:endParaRPr>
          </a:p>
          <a:p>
            <a:pPr algn="just"/>
            <a:r>
              <a:rPr lang="vi-VN" sz="4000" dirty="0" smtClean="0">
                <a:latin typeface="+mj-lt"/>
              </a:rPr>
              <a:t>+ Phía </a:t>
            </a:r>
            <a:r>
              <a:rPr lang="vi-VN" sz="4000" dirty="0">
                <a:latin typeface="+mj-lt"/>
              </a:rPr>
              <a:t>tây </a:t>
            </a:r>
            <a:r>
              <a:rPr lang="vi-VN" sz="4000" dirty="0" smtClean="0">
                <a:latin typeface="+mj-lt"/>
              </a:rPr>
              <a:t>giáp vùng </a:t>
            </a:r>
            <a:r>
              <a:rPr lang="vi-VN" sz="4000" dirty="0">
                <a:latin typeface="+mj-lt"/>
              </a:rPr>
              <a:t>Đông Nam </a:t>
            </a:r>
            <a:r>
              <a:rPr lang="vi-VN" sz="4000" dirty="0" smtClean="0">
                <a:latin typeface="+mj-lt"/>
              </a:rPr>
              <a:t>Bộ </a:t>
            </a:r>
          </a:p>
          <a:p>
            <a:pPr algn="just"/>
            <a:r>
              <a:rPr lang="vi-VN" sz="4000" dirty="0" smtClean="0">
                <a:latin typeface="+mj-lt"/>
              </a:rPr>
              <a:t>+ Phía </a:t>
            </a:r>
            <a:r>
              <a:rPr lang="vi-VN" sz="4000" dirty="0">
                <a:latin typeface="+mj-lt"/>
              </a:rPr>
              <a:t>bắc giáp </a:t>
            </a:r>
            <a:r>
              <a:rPr lang="vi-VN" sz="4000" dirty="0" smtClean="0">
                <a:latin typeface="+mj-lt"/>
              </a:rPr>
              <a:t>Campuchia </a:t>
            </a:r>
          </a:p>
          <a:p>
            <a:pPr algn="just"/>
            <a:r>
              <a:rPr lang="vi-VN" sz="4000" dirty="0" smtClean="0">
                <a:latin typeface="+mj-lt"/>
              </a:rPr>
              <a:t>+ Phía </a:t>
            </a:r>
            <a:r>
              <a:rPr lang="vi-VN" sz="4000" dirty="0">
                <a:latin typeface="+mj-lt"/>
              </a:rPr>
              <a:t>tây nam giáp vịnh Thái </a:t>
            </a:r>
            <a:r>
              <a:rPr lang="vi-VN" sz="4000" dirty="0" smtClean="0">
                <a:latin typeface="+mj-lt"/>
              </a:rPr>
              <a:t>Lan</a:t>
            </a:r>
          </a:p>
          <a:p>
            <a:pPr algn="just"/>
            <a:r>
              <a:rPr lang="vi-VN" sz="4000" dirty="0">
                <a:latin typeface="+mj-lt"/>
              </a:rPr>
              <a:t>+</a:t>
            </a:r>
            <a:r>
              <a:rPr lang="vi-VN" sz="4000" dirty="0" smtClean="0">
                <a:latin typeface="+mj-lt"/>
              </a:rPr>
              <a:t> Phía </a:t>
            </a:r>
            <a:r>
              <a:rPr lang="vi-VN" sz="4000" dirty="0">
                <a:latin typeface="+mj-lt"/>
              </a:rPr>
              <a:t>đông nam </a:t>
            </a:r>
            <a:r>
              <a:rPr lang="vi-VN" sz="4000" dirty="0" smtClean="0">
                <a:latin typeface="+mj-lt"/>
              </a:rPr>
              <a:t>giáp </a:t>
            </a:r>
            <a:r>
              <a:rPr lang="vi-VN" sz="4000" dirty="0">
                <a:latin typeface="+mj-lt"/>
              </a:rPr>
              <a:t>Biển Đông.</a:t>
            </a:r>
          </a:p>
          <a:p>
            <a:pPr algn="just"/>
            <a:endParaRPr lang="vi-VN" sz="4000" dirty="0">
              <a:latin typeface="+mj-lt"/>
              <a:cs typeface="Times New Roman" pitchFamily="18" charset="0"/>
            </a:endParaRP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192" y="575955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1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101"/>
            <a:ext cx="8568952" cy="582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499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540" y="1201202"/>
            <a:ext cx="8280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Symbol"/>
              <a:buChar char="Þ"/>
            </a:pP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Ý nghĩa: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vi-VN" sz="4000" dirty="0" smtClean="0">
                <a:latin typeface="+mj-lt"/>
              </a:rPr>
              <a:t>- Có </a:t>
            </a:r>
            <a:r>
              <a:rPr lang="vi-VN" sz="4000" dirty="0">
                <a:latin typeface="+mj-lt"/>
              </a:rPr>
              <a:t>3 mặt giáp biển, có nhiều quan hệ với các nước thuộc tiểu vùng sông Mê </a:t>
            </a:r>
            <a:r>
              <a:rPr lang="vi-VN" sz="4000" dirty="0" smtClean="0">
                <a:latin typeface="+mj-lt"/>
              </a:rPr>
              <a:t>Công </a:t>
            </a:r>
          </a:p>
          <a:p>
            <a:pPr algn="just"/>
            <a:r>
              <a:rPr lang="vi-VN" sz="4000" dirty="0" smtClean="0">
                <a:latin typeface="+mj-lt"/>
              </a:rPr>
              <a:t>- Gần </a:t>
            </a:r>
            <a:r>
              <a:rPr lang="vi-VN" sz="4000" dirty="0">
                <a:latin typeface="+mj-lt"/>
              </a:rPr>
              <a:t>với vùng kinh tế năng động Đông Nam bộ nên thuận lợi cho giao lưu trên đất liền và biển với các vùng và các nước.</a:t>
            </a:r>
            <a:endParaRPr lang="vi-VN" sz="4000" dirty="0">
              <a:latin typeface="+mj-lt"/>
              <a:cs typeface="Times New Roman" pitchFamily="18" charset="0"/>
            </a:endParaRPr>
          </a:p>
        </p:txBody>
      </p:sp>
      <p:pic>
        <p:nvPicPr>
          <p:cNvPr id="3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540" y="38138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20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416</Words>
  <Application>Microsoft Office PowerPoint</Application>
  <PresentationFormat>On-screen Show (4:3)</PresentationFormat>
  <Paragraphs>34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27</cp:revision>
  <dcterms:created xsi:type="dcterms:W3CDTF">2022-01-23T11:52:10Z</dcterms:created>
  <dcterms:modified xsi:type="dcterms:W3CDTF">2023-11-17T06:48:13Z</dcterms:modified>
</cp:coreProperties>
</file>