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554" r:id="rId3"/>
    <p:sldId id="550" r:id="rId4"/>
    <p:sldId id="503" r:id="rId5"/>
    <p:sldId id="525" r:id="rId6"/>
    <p:sldId id="497" r:id="rId7"/>
    <p:sldId id="548" r:id="rId8"/>
    <p:sldId id="547" r:id="rId9"/>
    <p:sldId id="528" r:id="rId10"/>
    <p:sldId id="530" r:id="rId11"/>
    <p:sldId id="549" r:id="rId12"/>
    <p:sldId id="532" r:id="rId13"/>
    <p:sldId id="515" r:id="rId14"/>
    <p:sldId id="551" r:id="rId15"/>
    <p:sldId id="521" r:id="rId16"/>
    <p:sldId id="534" r:id="rId17"/>
    <p:sldId id="535" r:id="rId18"/>
    <p:sldId id="536" r:id="rId19"/>
    <p:sldId id="538" r:id="rId20"/>
    <p:sldId id="540" r:id="rId21"/>
    <p:sldId id="553" r:id="rId22"/>
    <p:sldId id="541" r:id="rId23"/>
    <p:sldId id="544" r:id="rId24"/>
    <p:sldId id="542" r:id="rId25"/>
    <p:sldId id="545" r:id="rId26"/>
    <p:sldId id="543" r:id="rId27"/>
    <p:sldId id="546" r:id="rId28"/>
    <p:sldId id="527" r:id="rId29"/>
    <p:sldId id="519" r:id="rId30"/>
    <p:sldId id="523" r:id="rId31"/>
    <p:sldId id="53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120" d="100"/>
          <a:sy n="120" d="100"/>
        </p:scale>
        <p:origin x="1386"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1" Type="http://schemas.openxmlformats.org/officeDocument/2006/relationships/image" Target="../media/image41.png"/></Relationships>
</file>

<file path=ppt/diagrams/_rels/data5.xml.rels><?xml version="1.0" encoding="UTF-8" standalone="yes"?>
<Relationships xmlns="http://schemas.openxmlformats.org/package/2006/relationships"><Relationship Id="rId1" Type="http://schemas.openxmlformats.org/officeDocument/2006/relationships/image" Target="../media/image42.png"/></Relationships>
</file>

<file path=ppt/diagrams/_rels/data6.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1" Type="http://schemas.openxmlformats.org/officeDocument/2006/relationships/image" Target="../media/image4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6.xml.rels><?xml version="1.0" encoding="UTF-8" standalone="yes"?>
<Relationships xmlns="http://schemas.openxmlformats.org/package/2006/relationships"><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Thời</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gian</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từ</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tháng</a:t>
          </a:r>
          <a:r>
            <a:rPr lang="en-US" sz="1600" dirty="0" smtClean="0">
              <a:solidFill>
                <a:schemeClr val="tx1"/>
              </a:solidFill>
              <a:effectLst/>
              <a:latin typeface="Cambria" pitchFamily="18" charset="0"/>
              <a:ea typeface="Cambria" pitchFamily="18" charset="0"/>
              <a:cs typeface="Times New Roman"/>
            </a:rPr>
            <a:t> 11 – 4 </a:t>
          </a:r>
          <a:r>
            <a:rPr lang="en-US" sz="1600" dirty="0" err="1" smtClean="0">
              <a:solidFill>
                <a:schemeClr val="tx1"/>
              </a:solidFill>
              <a:effectLst/>
              <a:latin typeface="Cambria" pitchFamily="18" charset="0"/>
              <a:ea typeface="Cambria" pitchFamily="18" charset="0"/>
              <a:cs typeface="Times New Roman"/>
            </a:rPr>
            <a:t>năm</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sau</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Nguồn</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gốc</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áp</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cao</a:t>
          </a:r>
          <a:r>
            <a:rPr lang="en-US" sz="1600" dirty="0" smtClean="0">
              <a:solidFill>
                <a:schemeClr val="tx1"/>
              </a:solidFill>
              <a:effectLst/>
              <a:latin typeface="Cambria" pitchFamily="18" charset="0"/>
              <a:ea typeface="Cambria" pitchFamily="18" charset="0"/>
              <a:cs typeface="Times New Roman"/>
            </a:rPr>
            <a:t> Xi-</a:t>
          </a:r>
          <a:r>
            <a:rPr lang="en-US" sz="1600" dirty="0" err="1" smtClean="0">
              <a:solidFill>
                <a:schemeClr val="tx1"/>
              </a:solidFill>
              <a:effectLst/>
              <a:latin typeface="Cambria" pitchFamily="18" charset="0"/>
              <a:ea typeface="Cambria" pitchFamily="18" charset="0"/>
              <a:cs typeface="Times New Roman"/>
            </a:rPr>
            <a:t>bia</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Hướng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gió</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đông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bắc</a:t>
          </a:r>
          <a:endParaRPr lang="en-US" sz="16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Bắc</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đầu</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cuối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ẩm</a:t>
          </a:r>
          <a:r>
            <a:rPr lang="en-US" sz="1600" dirty="0" smtClean="0">
              <a:solidFill>
                <a:schemeClr val="tx1"/>
              </a:solidFill>
              <a:effectLst/>
              <a:latin typeface="Cambria" pitchFamily="18" charset="0"/>
              <a:ea typeface="Cambria" pitchFamily="18" charset="0"/>
              <a:cs typeface="Times New Roman"/>
            </a:rPr>
            <a:t>.</a:t>
          </a:r>
        </a:p>
        <a:p>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Tín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phong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mưa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vùng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biển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Trung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nóng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Nan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và</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Nguyên</a:t>
          </a:r>
          <a:r>
            <a:rPr lang="en-US" sz="1600" dirty="0" smtClean="0">
              <a:solidFill>
                <a:schemeClr val="tx1"/>
              </a:solidFill>
              <a:effectLst/>
              <a:latin typeface="Cambria" pitchFamily="18" charset="0"/>
              <a:ea typeface="Cambria" pitchFamily="18" charset="0"/>
              <a:cs typeface="Times New Roman"/>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Nguyên</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nhân</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7464"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Thời</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gian</a:t>
          </a:r>
          <a:r>
            <a:rPr lang="en-US" sz="1500" b="1"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từ</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tháng</a:t>
          </a:r>
          <a:r>
            <a:rPr lang="en-US" sz="1500" b="0" dirty="0" smtClean="0">
              <a:solidFill>
                <a:schemeClr val="tx1"/>
              </a:solidFill>
              <a:effectLst/>
              <a:latin typeface="Cambria" pitchFamily="18" charset="0"/>
              <a:ea typeface="Cambria" pitchFamily="18" charset="0"/>
              <a:cs typeface="Times New Roman"/>
            </a:rPr>
            <a:t> 5 – 10. </a:t>
          </a:r>
        </a:p>
        <a:p>
          <a:pPr algn="just"/>
          <a:r>
            <a:rPr lang="vi-VN" sz="1500" b="1" dirty="0" smtClean="0">
              <a:solidFill>
                <a:schemeClr val="tx1"/>
              </a:solidFill>
              <a:effectLst/>
              <a:latin typeface="Cambria" pitchFamily="18" charset="0"/>
              <a:ea typeface="Cambria" pitchFamily="18" charset="0"/>
              <a:cs typeface="Times New Roman"/>
            </a:rPr>
            <a:t>- Nguồn gốc: </a:t>
          </a:r>
          <a:r>
            <a:rPr lang="vi-VN" sz="1500" b="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dirty="0" smtClean="0">
            <a:solidFill>
              <a:schemeClr val="tx1"/>
            </a:solidFill>
            <a:effectLst/>
            <a:latin typeface="Cambria" pitchFamily="18" charset="0"/>
            <a:ea typeface="Cambria" pitchFamily="18" charset="0"/>
            <a:cs typeface="Times New Roman"/>
          </a:endParaRPr>
        </a:p>
        <a:p>
          <a:pPr algn="just"/>
          <a:r>
            <a:rPr lang="vi-VN" sz="1500" b="1" dirty="0" smtClean="0">
              <a:solidFill>
                <a:schemeClr val="tx1"/>
              </a:solidFill>
              <a:effectLst/>
              <a:latin typeface="Cambria" pitchFamily="18" charset="0"/>
              <a:ea typeface="Cambria" pitchFamily="18" charset="0"/>
              <a:cs typeface="Times New Roman"/>
            </a:rPr>
            <a:t>- Hướng gió: </a:t>
          </a:r>
          <a:r>
            <a:rPr lang="en-US" sz="1500" b="0" dirty="0" err="1" smtClean="0">
              <a:solidFill>
                <a:schemeClr val="tx1"/>
              </a:solidFill>
              <a:effectLst/>
              <a:latin typeface="Cambria" pitchFamily="18" charset="0"/>
              <a:ea typeface="Cambria" pitchFamily="18" charset="0"/>
              <a:cs typeface="Times New Roman"/>
            </a:rPr>
            <a:t>tây</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vi-VN" sz="1500" b="0" dirty="0" smtClean="0">
              <a:solidFill>
                <a:schemeClr val="tx1"/>
              </a:solidFill>
              <a:effectLst/>
              <a:latin typeface="Cambria" pitchFamily="18" charset="0"/>
              <a:ea typeface="Cambria" pitchFamily="18" charset="0"/>
              <a:cs typeface="Times New Roman"/>
            </a:rPr>
            <a:t>, đối với miền Bắc là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Đặc</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điểm</a:t>
          </a:r>
          <a:r>
            <a:rPr lang="en-US" sz="1500" b="1" dirty="0" smtClean="0">
              <a:solidFill>
                <a:schemeClr val="tx1"/>
              </a:solidFill>
              <a:effectLst/>
              <a:latin typeface="Cambria" pitchFamily="18" charset="0"/>
              <a:ea typeface="Cambria" pitchFamily="18" charset="0"/>
              <a:cs typeface="Times New Roman"/>
            </a:rPr>
            <a:t>: </a:t>
          </a:r>
        </a:p>
        <a:p>
          <a:pPr algn="just"/>
          <a:r>
            <a:rPr lang="vi-VN" sz="1500" b="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dirty="0" err="1" smtClean="0">
              <a:solidFill>
                <a:schemeClr val="tx1"/>
              </a:solidFill>
              <a:effectLst/>
              <a:latin typeface="Cambria" pitchFamily="18" charset="0"/>
              <a:ea typeface="Cambria" pitchFamily="18" charset="0"/>
              <a:cs typeface="Times New Roman"/>
            </a:rPr>
            <a:t>phía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Trường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Sơn</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và</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Tây Bắc.</a:t>
          </a:r>
          <a:endParaRPr lang="en-US" sz="1500" b="0" dirty="0" smtClean="0">
            <a:solidFill>
              <a:schemeClr val="tx1"/>
            </a:solidFill>
            <a:effectLst/>
            <a:latin typeface="Cambria" pitchFamily="18" charset="0"/>
            <a:ea typeface="Cambria" pitchFamily="18" charset="0"/>
            <a:cs typeface="Times New Roman"/>
          </a:endParaRPr>
        </a:p>
        <a:p>
          <a:pPr algn="just"/>
          <a:r>
            <a:rPr lang="vi-VN" sz="1500" b="0" dirty="0" smtClean="0">
              <a:solidFill>
                <a:schemeClr val="tx1"/>
              </a:solidFill>
              <a:effectLst/>
              <a:latin typeface="Cambria" pitchFamily="18" charset="0"/>
              <a:ea typeface="Cambria" pitchFamily="18" charset="0"/>
              <a:cs typeface="Times New Roman"/>
            </a:rPr>
            <a:t>+ Giữa và cuối mùa hạ: </a:t>
          </a:r>
          <a:r>
            <a:rPr lang="en-US" sz="1500" b="0" dirty="0" err="1" smtClean="0">
              <a:solidFill>
                <a:schemeClr val="tx1"/>
              </a:solidFill>
              <a:effectLst/>
              <a:latin typeface="Cambria" pitchFamily="18" charset="0"/>
              <a:ea typeface="Cambria" pitchFamily="18" charset="0"/>
              <a:cs typeface="Times New Roman"/>
            </a:rPr>
            <a:t>nóng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ẩm</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mưa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nhiều</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trên phạm vi cả nước.</a:t>
          </a:r>
          <a:endParaRPr lang="en-US" sz="15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500"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Nguyên</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nhân</a:t>
          </a:r>
          <a:r>
            <a:rPr lang="en-US" sz="1500" dirty="0" smtClean="0">
              <a:solidFill>
                <a:schemeClr val="tx1"/>
              </a:solidFill>
              <a:latin typeface="Cambria" pitchFamily="18" charset="0"/>
              <a:ea typeface="Cambria" pitchFamily="18" charset="0"/>
            </a:rPr>
            <a:t>:</a:t>
          </a:r>
        </a:p>
        <a:p>
          <a:pPr algn="just"/>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dirty="0" err="1" smtClean="0">
              <a:solidFill>
                <a:schemeClr val="tx1"/>
              </a:solidFill>
              <a:latin typeface="Cambria" pitchFamily="18" charset="0"/>
              <a:ea typeface="Cambria" pitchFamily="18" charset="0"/>
            </a:rPr>
            <a:t>đông</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vi-VN" sz="1500" dirty="0" smtClean="0">
              <a:solidFill>
                <a:schemeClr val="tx1"/>
              </a:solidFill>
              <a:latin typeface="Cambria" pitchFamily="18" charset="0"/>
              <a:ea typeface="Cambria" pitchFamily="18" charset="0"/>
            </a:rPr>
            <a:t>.</a:t>
          </a:r>
          <a:endParaRPr lang="en-US" sz="1500" dirty="0" smtClean="0">
            <a:solidFill>
              <a:schemeClr val="tx1"/>
            </a:solidFill>
            <a:latin typeface="Cambria" pitchFamily="18" charset="0"/>
            <a:ea typeface="Cambria" pitchFamily="18" charset="0"/>
          </a:endParaRPr>
        </a:p>
        <a:p>
          <a:pPr algn="just"/>
          <a:r>
            <a:rPr lang="vi-VN" sz="1500" dirty="0" smtClean="0">
              <a:solidFill>
                <a:schemeClr val="tx1"/>
              </a:solidFill>
              <a:latin typeface="Cambria" pitchFamily="18" charset="0"/>
              <a:ea typeface="Cambria" pitchFamily="18" charset="0"/>
            </a:rPr>
            <a:t>- Nửa đầu mùa hạ, gió </a:t>
          </a:r>
          <a:r>
            <a:rPr lang="en-US" sz="1500" dirty="0" err="1" smtClean="0">
              <a:solidFill>
                <a:schemeClr val="tx1"/>
              </a:solidFill>
              <a:latin typeface="Cambria" pitchFamily="18" charset="0"/>
              <a:ea typeface="Cambria" pitchFamily="18" charset="0"/>
            </a:rPr>
            <a:t>mùa</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tây</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nên</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68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69458" custLinFactNeighborX="-131" custLinFactNeighborY="7389">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761B4AA-516C-43AC-9284-45EC045711C4}" type="presOf" srcId="{A55E36B4-5DBD-4D69-9E07-2ACE1B02C75C}" destId="{287E208B-7CBA-48D9-A845-7C3BA9246006}" srcOrd="0" destOrd="0" presId="urn:microsoft.com/office/officeart/2008/layout/VerticalCurvedList"/>
    <dgm:cxn modelId="{9B0613D0-75A7-4897-8914-A71D4AB711FD}"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266245F-5263-4E70-88F5-4D1674DB3B84}" type="presOf" srcId="{9B38993F-91D9-4E45-89FE-E7C2053BB052}" destId="{A0E9B536-5134-4AC7-990D-17E1F41843BA}" srcOrd="0" destOrd="0" presId="urn:microsoft.com/office/officeart/2008/layout/VerticalCurvedList"/>
    <dgm:cxn modelId="{5778B1B4-E560-4E84-AD4D-A813FF78C10F}" type="presOf" srcId="{9DA92A08-ED37-48A9-A0DD-F521D2142CD2}" destId="{C7497E28-FAE4-42DA-8D9D-5B4659273D7A}" srcOrd="0" destOrd="0" presId="urn:microsoft.com/office/officeart/2008/layout/VerticalCurvedList"/>
    <dgm:cxn modelId="{E924C404-B05C-465B-8D1C-00EC910A951E}" type="presOf" srcId="{75A2E02A-7769-4E94-8561-8178449CF35B}" destId="{534504B8-3AD3-4D7F-BA10-772C4BC9F4DA}" srcOrd="0" destOrd="0" presId="urn:microsoft.com/office/officeart/2008/layout/VerticalCurvedList"/>
    <dgm:cxn modelId="{C4F98C06-AD96-432A-B4D9-282520DE6931}" type="presParOf" srcId="{287E208B-7CBA-48D9-A845-7C3BA9246006}" destId="{5A99791D-9E28-4B3D-8ACD-8F48A5C6199A}" srcOrd="0" destOrd="0" presId="urn:microsoft.com/office/officeart/2008/layout/VerticalCurvedList"/>
    <dgm:cxn modelId="{99688B73-F52A-4B19-BFC8-912C86E0CE37}" type="presParOf" srcId="{5A99791D-9E28-4B3D-8ACD-8F48A5C6199A}" destId="{9839DEA4-81CC-40F3-A882-992AC1AF75D3}" srcOrd="0" destOrd="0" presId="urn:microsoft.com/office/officeart/2008/layout/VerticalCurvedList"/>
    <dgm:cxn modelId="{59FE6BC5-49C9-4D06-A5DE-A9A49B8BF90F}" type="presParOf" srcId="{9839DEA4-81CC-40F3-A882-992AC1AF75D3}" destId="{28F6DBF1-E187-4C38-B1F1-C875CC0EEA2D}" srcOrd="0" destOrd="0" presId="urn:microsoft.com/office/officeart/2008/layout/VerticalCurvedList"/>
    <dgm:cxn modelId="{12D7A639-2081-46BC-A6D9-C40AEB029806}" type="presParOf" srcId="{9839DEA4-81CC-40F3-A882-992AC1AF75D3}" destId="{C7497E28-FAE4-42DA-8D9D-5B4659273D7A}" srcOrd="1" destOrd="0" presId="urn:microsoft.com/office/officeart/2008/layout/VerticalCurvedList"/>
    <dgm:cxn modelId="{B85A564F-332C-4C27-8212-07053B76FA55}" type="presParOf" srcId="{9839DEA4-81CC-40F3-A882-992AC1AF75D3}" destId="{175AA276-58F2-4DD9-80FC-A508711E986D}" srcOrd="2" destOrd="0" presId="urn:microsoft.com/office/officeart/2008/layout/VerticalCurvedList"/>
    <dgm:cxn modelId="{91D9C5BB-E272-4F49-85F8-42160FDBDCA7}" type="presParOf" srcId="{9839DEA4-81CC-40F3-A882-992AC1AF75D3}" destId="{99D1BCB1-BBEC-4020-AF46-9B84DFEEEB12}" srcOrd="3" destOrd="0" presId="urn:microsoft.com/office/officeart/2008/layout/VerticalCurvedList"/>
    <dgm:cxn modelId="{87D60E70-C750-4784-9701-EA9A65D9C29D}" type="presParOf" srcId="{5A99791D-9E28-4B3D-8ACD-8F48A5C6199A}" destId="{534504B8-3AD3-4D7F-BA10-772C4BC9F4DA}" srcOrd="1" destOrd="0" presId="urn:microsoft.com/office/officeart/2008/layout/VerticalCurvedList"/>
    <dgm:cxn modelId="{C50289AF-CC35-43F9-97D6-9BCFF4DA522E}" type="presParOf" srcId="{5A99791D-9E28-4B3D-8ACD-8F48A5C6199A}" destId="{449D8CCB-25E3-4F77-9AA7-F013F49094ED}" srcOrd="2" destOrd="0" presId="urn:microsoft.com/office/officeart/2008/layout/VerticalCurvedList"/>
    <dgm:cxn modelId="{84363DD2-33CD-4AD3-9C19-6DEC7CD11601}" type="presParOf" srcId="{449D8CCB-25E3-4F77-9AA7-F013F49094ED}" destId="{467C472B-F399-46AE-B017-5DC56BBEA7D7}" srcOrd="0" destOrd="0" presId="urn:microsoft.com/office/officeart/2008/layout/VerticalCurvedList"/>
    <dgm:cxn modelId="{53733497-AA19-4E1B-BA25-1E01CD2BFE69}" type="presParOf" srcId="{5A99791D-9E28-4B3D-8ACD-8F48A5C6199A}" destId="{DD97E049-4A6C-47F8-8707-C5FFDBF743ED}" srcOrd="3" destOrd="0" presId="urn:microsoft.com/office/officeart/2008/layout/VerticalCurvedList"/>
    <dgm:cxn modelId="{61777AB4-CD13-405F-8969-F233BE03E632}" type="presParOf" srcId="{5A99791D-9E28-4B3D-8ACD-8F48A5C6199A}" destId="{7DBD23B7-51C8-4591-8906-0B740EFCF017}" srcOrd="4" destOrd="0" presId="urn:microsoft.com/office/officeart/2008/layout/VerticalCurvedList"/>
    <dgm:cxn modelId="{4850C10E-D050-489E-802B-FC0905711AB4}" type="presParOf" srcId="{7DBD23B7-51C8-4591-8906-0B740EFCF017}" destId="{9D6C96D5-59F1-4074-AA4E-276172A59D56}" srcOrd="0" destOrd="0" presId="urn:microsoft.com/office/officeart/2008/layout/VerticalCurvedList"/>
    <dgm:cxn modelId="{EC709D6F-5D7D-47FE-9831-D33B042E3E43}" type="presParOf" srcId="{5A99791D-9E28-4B3D-8ACD-8F48A5C6199A}" destId="{A0E9B536-5134-4AC7-990D-17E1F41843BA}" srcOrd="5" destOrd="0" presId="urn:microsoft.com/office/officeart/2008/layout/VerticalCurvedList"/>
    <dgm:cxn modelId="{96211963-6FC7-44C5-BBE7-BCD02AD2AAF5}" type="presParOf" srcId="{5A99791D-9E28-4B3D-8ACD-8F48A5C6199A}" destId="{E6CA5371-E765-4FE6-A6BE-7ECD1C15C765}" srcOrd="6" destOrd="0" presId="urn:microsoft.com/office/officeart/2008/layout/VerticalCurvedList"/>
    <dgm:cxn modelId="{912F6EC4-5AB2-49FB-BEF4-AD9D2E4E5D3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2</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Lào</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Cai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22,4</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15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1765mm.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350mm, lượng mưa thấp nhất khoảng 35mm.</a:t>
          </a:r>
          <a:endParaRPr lang="en-US" sz="16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Sa </a:t>
          </a:r>
        </a:p>
        <a:p>
          <a:r>
            <a:rPr lang="en-US" sz="1800" b="1" dirty="0" smtClean="0">
              <a:solidFill>
                <a:schemeClr val="tx1"/>
              </a:solidFill>
              <a:latin typeface="Cambria" pitchFamily="18" charset="0"/>
              <a:ea typeface="Cambria" pitchFamily="18" charset="0"/>
            </a:rPr>
            <a:t>Pa</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15,5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20</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2674mm.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500mm, lượng mưa thấp nhất khoảng 80mm.</a:t>
          </a:r>
          <a:endParaRPr lang="en-US" sz="1600" dirty="0" smtClean="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30133">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146808">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3298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42885">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5BF19A60-9E62-4E9A-B02F-D052EA242DA1}" type="presOf" srcId="{2354FD9F-CD2E-44A5-B060-5A930A4E99F0}" destId="{E06B0587-1B83-4659-BE19-EEC915595376}"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91EB7779-2FB9-42C4-BB18-3FAFD4902027}" type="presOf" srcId="{4C34C2E4-DF8D-4994-B558-0EF1B663C4F4}" destId="{085DDCEE-9B2A-4FE1-8803-7719DDB3D6CB}" srcOrd="0" destOrd="0" presId="urn:microsoft.com/office/officeart/2005/8/layout/hierarchy2"/>
    <dgm:cxn modelId="{8F6E4541-68AB-46B0-A6F8-8E85E07AD67F}" type="presOf" srcId="{8223C472-8209-42F3-B27B-AD74AB189A29}" destId="{8ABD9155-0C2D-4925-B73A-7F453F57773A}" srcOrd="0" destOrd="0" presId="urn:microsoft.com/office/officeart/2005/8/layout/hierarchy2"/>
    <dgm:cxn modelId="{76D817C3-3C5A-4391-BCC2-F01E13D9D3CA}"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65AB6066-F71D-4E8E-AF1F-6C1BBD7E119B}" type="presOf" srcId="{AE81F2B6-4AEB-45C9-99C1-9516D9169289}" destId="{74752D16-F284-4733-BD06-D81B903FC595}" srcOrd="0" destOrd="0" presId="urn:microsoft.com/office/officeart/2005/8/layout/hierarchy2"/>
    <dgm:cxn modelId="{166804B7-DEA4-4679-B818-1F88421795B1}" type="presOf" srcId="{552909E3-A49D-419A-A306-3A8A76B0346F}" destId="{2C7633BD-46F7-4934-84F1-2C7EF7441B97}" srcOrd="0" destOrd="0" presId="urn:microsoft.com/office/officeart/2005/8/layout/hierarchy2"/>
    <dgm:cxn modelId="{370FA3DB-70BA-4C44-8D8C-A31BFE12AEEC}" type="presOf" srcId="{F3A90923-DA21-429E-BA8C-0BC22FE0EE25}" destId="{00160372-EE32-43F3-AEC8-EDBE1EE30523}" srcOrd="0" destOrd="0" presId="urn:microsoft.com/office/officeart/2005/8/layout/hierarchy2"/>
    <dgm:cxn modelId="{E0F8610F-57F2-4310-A718-C21CE0A0313E}" type="presOf" srcId="{665372D5-BE4E-4DCA-B1F6-E02FDFAAF9A2}" destId="{E015C146-2506-4481-A4D5-7B3CD11B341C}" srcOrd="0" destOrd="0" presId="urn:microsoft.com/office/officeart/2005/8/layout/hierarchy2"/>
    <dgm:cxn modelId="{0E188756-2293-48DF-B525-F103D89E5EDC}" type="presOf" srcId="{4C34C2E4-DF8D-4994-B558-0EF1B663C4F4}" destId="{B41E6B5A-A328-4DE1-8785-B9517E0A6BB1}" srcOrd="1"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962CF80-F118-4161-A1ED-CFA7DF3229D4}" type="presOf" srcId="{628BFE78-A541-4A4D-AE8E-691C1888CC46}" destId="{5518DF69-BB7B-49B4-B920-0E581597F8FE}" srcOrd="1" destOrd="0" presId="urn:microsoft.com/office/officeart/2005/8/layout/hierarchy2"/>
    <dgm:cxn modelId="{6925CA42-1556-4C49-B38A-294C26D19B33}" type="presOf" srcId="{0B9124BE-4ED4-4FF6-B81E-71DF7CE4C04C}" destId="{00A668B9-5C07-47FF-AB23-6245ED1EB727}"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7D68E32F-AFFC-4639-8D3F-07A06EE6F45F}" type="presOf" srcId="{3D8889BC-0038-4C00-8994-17023F300B58}" destId="{83021AC3-EBE3-4F91-90D4-B475F247BF98}" srcOrd="0" destOrd="0" presId="urn:microsoft.com/office/officeart/2005/8/layout/hierarchy2"/>
    <dgm:cxn modelId="{E131EDA3-373D-42CC-BA8D-805C17ACCA5E}" type="presOf" srcId="{665372D5-BE4E-4DCA-B1F6-E02FDFAAF9A2}" destId="{A1FEFD21-6778-4284-B86B-C974983303A3}" srcOrd="1" destOrd="0" presId="urn:microsoft.com/office/officeart/2005/8/layout/hierarchy2"/>
    <dgm:cxn modelId="{4C9DD857-D776-451A-8DC6-1EC514CC2044}" type="presOf" srcId="{99908FFD-A0F5-4A87-B547-D4BBAEEB43AA}" destId="{516AF49E-EFD9-4C3D-9038-3141FA588384}" srcOrd="0" destOrd="0" presId="urn:microsoft.com/office/officeart/2005/8/layout/hierarchy2"/>
    <dgm:cxn modelId="{FB54B072-809B-4EA2-B854-814D6E064F1A}" type="presOf" srcId="{628BFE78-A541-4A4D-AE8E-691C1888CC46}" destId="{BEE14AB2-5155-4062-BDC9-81FC40CC96C5}" srcOrd="0" destOrd="0" presId="urn:microsoft.com/office/officeart/2005/8/layout/hierarchy2"/>
    <dgm:cxn modelId="{DB1F1892-1627-4E68-B3B9-96E5E426B600}" type="presOf" srcId="{10D0F947-8FEF-4A0E-A91D-CA6A7A9529ED}" destId="{E830DF01-FA7C-4A8E-95CC-AC276B40E34D}"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336C923-F5B6-4B42-BAC3-A1769EF43F00}" srcId="{2354FD9F-CD2E-44A5-B060-5A930A4E99F0}" destId="{8223C472-8209-42F3-B27B-AD74AB189A29}" srcOrd="1" destOrd="0" parTransId="{99908FFD-A0F5-4A87-B547-D4BBAEEB43AA}" sibTransId="{CC5F4844-3B24-47F4-9ADF-C6338428CC3E}"/>
    <dgm:cxn modelId="{C8E306A1-CA0B-456F-9C1B-8DC1D057504D}" type="presOf" srcId="{99908FFD-A0F5-4A87-B547-D4BBAEEB43AA}" destId="{80640835-4190-482C-AF6B-5C3B01C3B856}" srcOrd="1" destOrd="0" presId="urn:microsoft.com/office/officeart/2005/8/layout/hierarchy2"/>
    <dgm:cxn modelId="{6F4C34B3-7E0A-42EF-89FC-611D00166A55}" type="presOf" srcId="{205F0AF9-0767-4948-8972-1518CD1A8D70}" destId="{E698F970-A5A2-443E-98A7-4922B9BF8E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E33052E-A6C1-483A-8227-F5B8E5F85C12}" type="presOf" srcId="{552909E3-A49D-419A-A306-3A8A76B0346F}" destId="{37AA8596-C342-4C9F-A426-C1E1A14A36E8}" srcOrd="1" destOrd="0" presId="urn:microsoft.com/office/officeart/2005/8/layout/hierarchy2"/>
    <dgm:cxn modelId="{B7FEAAC3-3770-4168-9736-FB8677FE2FE9}" type="presOf" srcId="{0B9124BE-4ED4-4FF6-B81E-71DF7CE4C04C}" destId="{977D9258-F91B-4ECD-93BD-F70F8E8628FA}" srcOrd="0" destOrd="0" presId="urn:microsoft.com/office/officeart/2005/8/layout/hierarchy2"/>
    <dgm:cxn modelId="{95E7BC21-4012-4F86-8A3E-1ADD804904F3}" type="presParOf" srcId="{E698F970-A5A2-443E-98A7-4922B9BF8E1C}" destId="{C84F10C9-3A9A-4ECD-9AF4-62DA8DC98267}" srcOrd="0" destOrd="0" presId="urn:microsoft.com/office/officeart/2005/8/layout/hierarchy2"/>
    <dgm:cxn modelId="{31E30D2C-C013-4B80-9BBB-CE1EAB387A8B}" type="presParOf" srcId="{C84F10C9-3A9A-4ECD-9AF4-62DA8DC98267}" destId="{00160372-EE32-43F3-AEC8-EDBE1EE30523}" srcOrd="0" destOrd="0" presId="urn:microsoft.com/office/officeart/2005/8/layout/hierarchy2"/>
    <dgm:cxn modelId="{447CCF07-2B2E-4D5E-9650-0B4878B2A328}" type="presParOf" srcId="{C84F10C9-3A9A-4ECD-9AF4-62DA8DC98267}" destId="{5F69C5E3-989A-4E1E-8C9E-7C66267D231A}" srcOrd="1" destOrd="0" presId="urn:microsoft.com/office/officeart/2005/8/layout/hierarchy2"/>
    <dgm:cxn modelId="{86941ED7-604B-4A56-82AE-B00DBE6EEBE9}" type="presParOf" srcId="{5F69C5E3-989A-4E1E-8C9E-7C66267D231A}" destId="{977D9258-F91B-4ECD-93BD-F70F8E8628FA}" srcOrd="0" destOrd="0" presId="urn:microsoft.com/office/officeart/2005/8/layout/hierarchy2"/>
    <dgm:cxn modelId="{15E44B9C-27CA-407D-85D7-EAB6ECC4C6F7}" type="presParOf" srcId="{977D9258-F91B-4ECD-93BD-F70F8E8628FA}" destId="{00A668B9-5C07-47FF-AB23-6245ED1EB727}" srcOrd="0" destOrd="0" presId="urn:microsoft.com/office/officeart/2005/8/layout/hierarchy2"/>
    <dgm:cxn modelId="{47136CCE-7C16-4DFF-A8D9-177CDF4C9AD7}" type="presParOf" srcId="{5F69C5E3-989A-4E1E-8C9E-7C66267D231A}" destId="{8C2B1B1C-2705-475C-9F06-61EFB223F8FB}" srcOrd="1" destOrd="0" presId="urn:microsoft.com/office/officeart/2005/8/layout/hierarchy2"/>
    <dgm:cxn modelId="{AE8CFD50-01CD-4343-8F3D-F603698188F3}" type="presParOf" srcId="{8C2B1B1C-2705-475C-9F06-61EFB223F8FB}" destId="{983CCE9D-A68F-45B6-B5E3-8C935362A290}" srcOrd="0" destOrd="0" presId="urn:microsoft.com/office/officeart/2005/8/layout/hierarchy2"/>
    <dgm:cxn modelId="{C56FFF2C-52DF-4A8F-84AA-03E42E01AA6D}" type="presParOf" srcId="{8C2B1B1C-2705-475C-9F06-61EFB223F8FB}" destId="{076CED39-AF8E-4C73-904E-47B7B6680D87}" srcOrd="1" destOrd="0" presId="urn:microsoft.com/office/officeart/2005/8/layout/hierarchy2"/>
    <dgm:cxn modelId="{7AA11F23-95DB-42D1-A5DF-10918BEE8001}" type="presParOf" srcId="{076CED39-AF8E-4C73-904E-47B7B6680D87}" destId="{BEE14AB2-5155-4062-BDC9-81FC40CC96C5}" srcOrd="0" destOrd="0" presId="urn:microsoft.com/office/officeart/2005/8/layout/hierarchy2"/>
    <dgm:cxn modelId="{83D989F1-6517-4EDE-A3B3-72BE7294008E}" type="presParOf" srcId="{BEE14AB2-5155-4062-BDC9-81FC40CC96C5}" destId="{5518DF69-BB7B-49B4-B920-0E581597F8FE}" srcOrd="0" destOrd="0" presId="urn:microsoft.com/office/officeart/2005/8/layout/hierarchy2"/>
    <dgm:cxn modelId="{87EB2AA1-7634-4F6B-B4D4-A3504CDA226B}" type="presParOf" srcId="{076CED39-AF8E-4C73-904E-47B7B6680D87}" destId="{D0A0D276-BF89-496E-8084-BDA9A46C0387}" srcOrd="1" destOrd="0" presId="urn:microsoft.com/office/officeart/2005/8/layout/hierarchy2"/>
    <dgm:cxn modelId="{00C1D163-7E3A-4C54-9D29-B3960B2D36D5}" type="presParOf" srcId="{D0A0D276-BF89-496E-8084-BDA9A46C0387}" destId="{74752D16-F284-4733-BD06-D81B903FC595}" srcOrd="0" destOrd="0" presId="urn:microsoft.com/office/officeart/2005/8/layout/hierarchy2"/>
    <dgm:cxn modelId="{918119AC-82C6-4ED5-8FF1-7085B106ED4B}" type="presParOf" srcId="{D0A0D276-BF89-496E-8084-BDA9A46C0387}" destId="{7675D633-B686-4DD1-80DE-343425969930}" srcOrd="1" destOrd="0" presId="urn:microsoft.com/office/officeart/2005/8/layout/hierarchy2"/>
    <dgm:cxn modelId="{48FC6293-DCED-4395-B9E5-EE423DE47871}" type="presParOf" srcId="{076CED39-AF8E-4C73-904E-47B7B6680D87}" destId="{085DDCEE-9B2A-4FE1-8803-7719DDB3D6CB}" srcOrd="2" destOrd="0" presId="urn:microsoft.com/office/officeart/2005/8/layout/hierarchy2"/>
    <dgm:cxn modelId="{B92AFB5A-AC4D-4EE5-9E8B-580DAC0ED64B}" type="presParOf" srcId="{085DDCEE-9B2A-4FE1-8803-7719DDB3D6CB}" destId="{B41E6B5A-A328-4DE1-8785-B9517E0A6BB1}" srcOrd="0" destOrd="0" presId="urn:microsoft.com/office/officeart/2005/8/layout/hierarchy2"/>
    <dgm:cxn modelId="{1074BFC2-468E-4DD3-AC0F-804E9ADEC25B}" type="presParOf" srcId="{076CED39-AF8E-4C73-904E-47B7B6680D87}" destId="{DA0981DE-30D7-4D21-BE1E-471740CC4E8B}" srcOrd="3" destOrd="0" presId="urn:microsoft.com/office/officeart/2005/8/layout/hierarchy2"/>
    <dgm:cxn modelId="{F14991A6-81BA-4194-8170-DD2C07477350}" type="presParOf" srcId="{DA0981DE-30D7-4D21-BE1E-471740CC4E8B}" destId="{83021AC3-EBE3-4F91-90D4-B475F247BF98}" srcOrd="0" destOrd="0" presId="urn:microsoft.com/office/officeart/2005/8/layout/hierarchy2"/>
    <dgm:cxn modelId="{309EDC2E-855C-4C8E-B7ED-6B80A8BD4DBA}" type="presParOf" srcId="{DA0981DE-30D7-4D21-BE1E-471740CC4E8B}" destId="{582F9CE5-D76C-4DA4-B96A-62D405D74400}" srcOrd="1" destOrd="0" presId="urn:microsoft.com/office/officeart/2005/8/layout/hierarchy2"/>
    <dgm:cxn modelId="{AD4E9E8F-7168-40DF-9CA6-1C3498FA5BF5}" type="presParOf" srcId="{5F69C5E3-989A-4E1E-8C9E-7C66267D231A}" destId="{2C7633BD-46F7-4934-84F1-2C7EF7441B97}" srcOrd="2" destOrd="0" presId="urn:microsoft.com/office/officeart/2005/8/layout/hierarchy2"/>
    <dgm:cxn modelId="{E8ED1298-CFC9-4E7E-8F4C-25767A279FAE}" type="presParOf" srcId="{2C7633BD-46F7-4934-84F1-2C7EF7441B97}" destId="{37AA8596-C342-4C9F-A426-C1E1A14A36E8}" srcOrd="0" destOrd="0" presId="urn:microsoft.com/office/officeart/2005/8/layout/hierarchy2"/>
    <dgm:cxn modelId="{F3AC8941-4AA5-4EF0-9D7D-2C5021945688}" type="presParOf" srcId="{5F69C5E3-989A-4E1E-8C9E-7C66267D231A}" destId="{7D38F219-1E01-4266-8B60-82AF8B7D7D98}" srcOrd="3" destOrd="0" presId="urn:microsoft.com/office/officeart/2005/8/layout/hierarchy2"/>
    <dgm:cxn modelId="{C8151121-DE79-41EB-92C3-40F174EDD225}" type="presParOf" srcId="{7D38F219-1E01-4266-8B60-82AF8B7D7D98}" destId="{E06B0587-1B83-4659-BE19-EEC915595376}" srcOrd="0" destOrd="0" presId="urn:microsoft.com/office/officeart/2005/8/layout/hierarchy2"/>
    <dgm:cxn modelId="{E417F153-AD10-4974-9D83-0F80D2561581}" type="presParOf" srcId="{7D38F219-1E01-4266-8B60-82AF8B7D7D98}" destId="{26153FE8-1B0F-4CF1-96E4-EAF1D0D1B15F}" srcOrd="1" destOrd="0" presId="urn:microsoft.com/office/officeart/2005/8/layout/hierarchy2"/>
    <dgm:cxn modelId="{1A5CAAE1-8B93-4C23-98C5-01E2AE261005}" type="presParOf" srcId="{26153FE8-1B0F-4CF1-96E4-EAF1D0D1B15F}" destId="{E015C146-2506-4481-A4D5-7B3CD11B341C}" srcOrd="0" destOrd="0" presId="urn:microsoft.com/office/officeart/2005/8/layout/hierarchy2"/>
    <dgm:cxn modelId="{C3A54294-5106-4714-B547-CCD598C5D1C4}" type="presParOf" srcId="{E015C146-2506-4481-A4D5-7B3CD11B341C}" destId="{A1FEFD21-6778-4284-B86B-C974983303A3}" srcOrd="0" destOrd="0" presId="urn:microsoft.com/office/officeart/2005/8/layout/hierarchy2"/>
    <dgm:cxn modelId="{EF1CA246-12EA-453E-A89C-46D4A6E84A5C}" type="presParOf" srcId="{26153FE8-1B0F-4CF1-96E4-EAF1D0D1B15F}" destId="{13DD9C75-2758-4BB2-AEA3-56582D4C141A}" srcOrd="1" destOrd="0" presId="urn:microsoft.com/office/officeart/2005/8/layout/hierarchy2"/>
    <dgm:cxn modelId="{810439F1-4F95-458F-8601-225EFF3FF463}" type="presParOf" srcId="{13DD9C75-2758-4BB2-AEA3-56582D4C141A}" destId="{E830DF01-FA7C-4A8E-95CC-AC276B40E34D}" srcOrd="0" destOrd="0" presId="urn:microsoft.com/office/officeart/2005/8/layout/hierarchy2"/>
    <dgm:cxn modelId="{9034FC04-4239-499F-82DB-57EFA2965673}" type="presParOf" srcId="{13DD9C75-2758-4BB2-AEA3-56582D4C141A}" destId="{671A03C5-2AFD-4D62-AF42-AE4FB2674A02}" srcOrd="1" destOrd="0" presId="urn:microsoft.com/office/officeart/2005/8/layout/hierarchy2"/>
    <dgm:cxn modelId="{691B0730-D93E-4DEE-AEBD-64BA5B9ED1CE}" type="presParOf" srcId="{26153FE8-1B0F-4CF1-96E4-EAF1D0D1B15F}" destId="{516AF49E-EFD9-4C3D-9038-3141FA588384}" srcOrd="2" destOrd="0" presId="urn:microsoft.com/office/officeart/2005/8/layout/hierarchy2"/>
    <dgm:cxn modelId="{A5D4E6D2-1491-421F-A9DA-A02E39D20D05}" type="presParOf" srcId="{516AF49E-EFD9-4C3D-9038-3141FA588384}" destId="{80640835-4190-482C-AF6B-5C3B01C3B856}" srcOrd="0" destOrd="0" presId="urn:microsoft.com/office/officeart/2005/8/layout/hierarchy2"/>
    <dgm:cxn modelId="{78B0F3F8-AC10-42FF-94D7-5B13A81D686B}" type="presParOf" srcId="{26153FE8-1B0F-4CF1-96E4-EAF1D0D1B15F}" destId="{EF2BA584-9CB6-4D48-B705-DA1D96E5229D}" srcOrd="3" destOrd="0" presId="urn:microsoft.com/office/officeart/2005/8/layout/hierarchy2"/>
    <dgm:cxn modelId="{799CD42F-5B94-4A79-910F-EF4BF03BF5B7}" type="presParOf" srcId="{EF2BA584-9CB6-4D48-B705-DA1D96E5229D}" destId="{8ABD9155-0C2D-4925-B73A-7F453F57773A}" srcOrd="0" destOrd="0" presId="urn:microsoft.com/office/officeart/2005/8/layout/hierarchy2"/>
    <dgm:cxn modelId="{D5417BF2-6D77-44E7-9126-252732AEBBDD}"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endParaRPr lang="en-US" sz="1800" b="1" dirty="0" smtClean="0">
            <a:latin typeface="Cambria" pitchFamily="18" charset="0"/>
            <a:ea typeface="Cambria" pitchFamily="18" charset="0"/>
          </a:endParaRPr>
        </a:p>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bắc</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nam</a:t>
          </a:r>
          <a:r>
            <a:rPr lang="en-US" sz="1800" b="1" dirty="0" smtClean="0">
              <a:latin typeface="Cambria" pitchFamily="18" charset="0"/>
              <a:ea typeface="Cambria" pitchFamily="18" charset="0"/>
            </a:rPr>
            <a:t>:</a:t>
          </a: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Bắc: nhiệt độ trung bình năm trên 20</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mùa đông lạnh, ít mưa; mùa hạ nóng, ẩm và mưa nhiều.</a:t>
          </a:r>
          <a:endParaRPr lang="en-US" sz="1800" b="0" dirty="0" smtClean="0">
            <a:latin typeface="Cambria" pitchFamily="18" charset="0"/>
            <a:ea typeface="Cambria" pitchFamily="18" charset="0"/>
          </a:endParaRP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Nam: nhiệt độ trung bình năm trên 25</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2 mùa mưa, khô phân hóa rõ rệt.</a:t>
          </a:r>
          <a:endParaRPr lang="en-US" sz="1800" b="0" dirty="0" smtClean="0">
            <a:latin typeface="Cambria" pitchFamily="18" charset="0"/>
            <a:ea typeface="Cambria" pitchFamily="18" charset="0"/>
          </a:endParaRPr>
        </a:p>
        <a:p>
          <a:pPr algn="just"/>
          <a:endParaRPr lang="en-US" sz="180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50475">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D0F40AB4-76A9-453E-BA6A-BB677768215B}" type="presOf" srcId="{CB807F31-ECF1-445C-8A50-F2142A95B81B}" destId="{44950B27-9C88-48FB-93D2-768D8C5CDC89}"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0A5B03DE-DEF7-472F-91C3-E485D245037B}" type="presOf" srcId="{8C568308-3967-4C6B-A074-39BA95099F84}" destId="{1E32AF36-1422-4DC3-9BCD-6321EEB14E5D}"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C0A1B037-0849-4E8E-B5C5-D76CB18E52D2}" type="presOf" srcId="{F8FB1BAA-46E4-4577-AFAC-5F828FD8BB19}" destId="{E7D6C0B8-61E8-4D3F-AF82-9E2EFD3F38A0}" srcOrd="0" destOrd="0" presId="urn:microsoft.com/office/officeart/2005/8/layout/pyramid2"/>
    <dgm:cxn modelId="{37B2CF2B-6B89-4676-AE0B-84FA586C2549}" type="presParOf" srcId="{E7D6C0B8-61E8-4D3F-AF82-9E2EFD3F38A0}" destId="{DEDD6924-4358-49CE-8126-3D2FF9DB245A}" srcOrd="0" destOrd="0" presId="urn:microsoft.com/office/officeart/2005/8/layout/pyramid2"/>
    <dgm:cxn modelId="{3B3B7A5A-9481-496A-8C5B-F40C24649644}" type="presParOf" srcId="{E7D6C0B8-61E8-4D3F-AF82-9E2EFD3F38A0}" destId="{629A6689-2590-4401-BD15-76A9CB2C051B}" srcOrd="1" destOrd="0" presId="urn:microsoft.com/office/officeart/2005/8/layout/pyramid2"/>
    <dgm:cxn modelId="{56AF68E7-EB10-48F6-BBEA-B42C585B36B8}" type="presParOf" srcId="{629A6689-2590-4401-BD15-76A9CB2C051B}" destId="{1E32AF36-1422-4DC3-9BCD-6321EEB14E5D}" srcOrd="0" destOrd="0" presId="urn:microsoft.com/office/officeart/2005/8/layout/pyramid2"/>
    <dgm:cxn modelId="{06F5FCF9-13A1-42C0-A94D-A59855AF98B3}" type="presParOf" srcId="{629A6689-2590-4401-BD15-76A9CB2C051B}" destId="{44B1C4B2-4A45-4B65-844D-0256AF52BEFF}" srcOrd="1" destOrd="0" presId="urn:microsoft.com/office/officeart/2005/8/layout/pyramid2"/>
    <dgm:cxn modelId="{AA5F3AD6-1A4B-4529-83E2-56C13BDB86AF}" type="presParOf" srcId="{629A6689-2590-4401-BD15-76A9CB2C051B}" destId="{44950B27-9C88-48FB-93D2-768D8C5CDC89}" srcOrd="2" destOrd="0" presId="urn:microsoft.com/office/officeart/2005/8/layout/pyramid2"/>
    <dgm:cxn modelId="{8C31301B-A752-48C6-830C-10532E57C108}"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đông</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tây</a:t>
          </a:r>
          <a:r>
            <a:rPr lang="en-US" sz="1800" b="1" dirty="0" smtClean="0">
              <a:latin typeface="Cambria" pitchFamily="18" charset="0"/>
              <a:ea typeface="Cambria" pitchFamily="18" charset="0"/>
            </a:rPr>
            <a:t>:</a:t>
          </a:r>
        </a:p>
        <a:p>
          <a:pPr algn="just"/>
          <a:r>
            <a:rPr lang="nl-NL" sz="1800" dirty="0" smtClean="0">
              <a:effectLst/>
              <a:latin typeface="Cambria" pitchFamily="18" charset="0"/>
              <a:ea typeface="Cambria" pitchFamily="18" charset="0"/>
              <a:cs typeface="Times New Roman"/>
            </a:rPr>
            <a:t>+ Vùng biển và thềm lục địa có khí hậu ôn hoà hơn trong đất liền.</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đồng bằng ven biển có khí hậu nhiệt đới ẩm gió mùa.</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b="0" dirty="0" smtClean="0">
              <a:latin typeface="Cambria" pitchFamily="18" charset="0"/>
              <a:ea typeface="Cambria" pitchFamily="18" charset="0"/>
            </a:rPr>
            <a:t>Địa hình kết hợp với hướng gió làm cho khí hậu nước ta phân hóa Đông – Tây</a:t>
          </a:r>
          <a:r>
            <a:rPr lang="en-US" sz="1800" b="0" dirty="0" smtClean="0">
              <a:latin typeface="Cambria" pitchFamily="18" charset="0"/>
              <a:ea typeface="Cambria" pitchFamily="18" charset="0"/>
            </a:rPr>
            <a:t>.</a:t>
          </a:r>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4201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E3CD0BC9-68E4-4D2A-8690-4438CE1EAF10}" type="presOf" srcId="{F8FB1BAA-46E4-4577-AFAC-5F828FD8BB19}" destId="{E7D6C0B8-61E8-4D3F-AF82-9E2EFD3F38A0}" srcOrd="0" destOrd="0" presId="urn:microsoft.com/office/officeart/2005/8/layout/pyramid2"/>
    <dgm:cxn modelId="{8B795016-9943-4BBC-8DD4-19A71849765F}" type="presOf" srcId="{CB807F31-ECF1-445C-8A50-F2142A95B81B}" destId="{44950B27-9C88-48FB-93D2-768D8C5CDC89}" srcOrd="0" destOrd="0" presId="urn:microsoft.com/office/officeart/2005/8/layout/pyramid2"/>
    <dgm:cxn modelId="{11FC265E-168B-46AA-9532-07F526F74E18}"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D38CB25B-89D7-44FF-9D0F-0A6A299D837F}" srcId="{F8FB1BAA-46E4-4577-AFAC-5F828FD8BB19}" destId="{8C568308-3967-4C6B-A074-39BA95099F84}" srcOrd="0" destOrd="0" parTransId="{15E906B7-F6DE-43DC-983A-31DEDDE59C59}" sibTransId="{FA5D028A-944F-43E3-8935-EDB3B3AC4833}"/>
    <dgm:cxn modelId="{127EF65D-119B-444D-8799-7717703EF416}" type="presParOf" srcId="{E7D6C0B8-61E8-4D3F-AF82-9E2EFD3F38A0}" destId="{DEDD6924-4358-49CE-8126-3D2FF9DB245A}" srcOrd="0" destOrd="0" presId="urn:microsoft.com/office/officeart/2005/8/layout/pyramid2"/>
    <dgm:cxn modelId="{276957BC-CACC-44D8-8697-6FA8FC6D8988}" type="presParOf" srcId="{E7D6C0B8-61E8-4D3F-AF82-9E2EFD3F38A0}" destId="{629A6689-2590-4401-BD15-76A9CB2C051B}" srcOrd="1" destOrd="0" presId="urn:microsoft.com/office/officeart/2005/8/layout/pyramid2"/>
    <dgm:cxn modelId="{6C11E1B0-38CA-4F0F-9503-9CEE2256C1D4}" type="presParOf" srcId="{629A6689-2590-4401-BD15-76A9CB2C051B}" destId="{1E32AF36-1422-4DC3-9BCD-6321EEB14E5D}" srcOrd="0" destOrd="0" presId="urn:microsoft.com/office/officeart/2005/8/layout/pyramid2"/>
    <dgm:cxn modelId="{3A38C180-821A-46D1-BB9F-623B1022F236}" type="presParOf" srcId="{629A6689-2590-4401-BD15-76A9CB2C051B}" destId="{44B1C4B2-4A45-4B65-844D-0256AF52BEFF}" srcOrd="1" destOrd="0" presId="urn:microsoft.com/office/officeart/2005/8/layout/pyramid2"/>
    <dgm:cxn modelId="{4E238E5B-5CFF-46C7-86C5-C890A2504CE2}" type="presParOf" srcId="{629A6689-2590-4401-BD15-76A9CB2C051B}" destId="{44950B27-9C88-48FB-93D2-768D8C5CDC89}" srcOrd="2" destOrd="0" presId="urn:microsoft.com/office/officeart/2005/8/layout/pyramid2"/>
    <dgm:cxn modelId="{0AB8066A-A14C-43C7-8B4C-A667FEA7009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theo</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độ</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cao</a:t>
          </a:r>
          <a:r>
            <a:rPr lang="en-US" sz="1800" b="1" dirty="0" smtClean="0">
              <a:latin typeface="Cambria" pitchFamily="18" charset="0"/>
              <a:ea typeface="Cambria" pitchFamily="18" charset="0"/>
            </a:rPr>
            <a:t>:</a:t>
          </a: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endParaRPr lang="en-US" sz="1800" b="1" dirty="0" smtClean="0">
            <a:latin typeface="Cambria" pitchFamily="18" charset="0"/>
            <a:ea typeface="Cambria" pitchFamily="18" charset="0"/>
          </a:endParaRPr>
        </a:p>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en-US" sz="1800" b="0" dirty="0" smtClean="0">
              <a:latin typeface="Cambria" pitchFamily="18" charset="0"/>
              <a:ea typeface="Cambria" pitchFamily="18" charset="0"/>
            </a:rPr>
            <a:t>c</a:t>
          </a:r>
          <a:r>
            <a:rPr lang="vi-VN" sz="1800" b="0" dirty="0" smtClean="0">
              <a:latin typeface="Cambria" pitchFamily="18" charset="0"/>
              <a:ea typeface="Cambria" pitchFamily="18" charset="0"/>
            </a:rPr>
            <a:t>àng lên cao nhiệt độ càng giảm (cứ lên cao 100m nhiệt độ giảm 0,6</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a:t>
          </a:r>
          <a:r>
            <a:rPr lang="en-US" sz="1800" b="0" dirty="0" smtClean="0">
              <a:latin typeface="Cambria" pitchFamily="18" charset="0"/>
              <a:ea typeface="Cambria" pitchFamily="18" charset="0"/>
            </a:rPr>
            <a:t>, </a:t>
          </a:r>
          <a:r>
            <a:rPr lang="vi-VN" sz="1800" b="0" dirty="0" smtClean="0">
              <a:latin typeface="Cambria" pitchFamily="18" charset="0"/>
              <a:ea typeface="Cambria" pitchFamily="18" charset="0"/>
            </a:rPr>
            <a:t>độ ẩm và lượng mưa càng tăn</a:t>
          </a:r>
          <a:r>
            <a:rPr lang="en-US" sz="1800" b="0" dirty="0" smtClean="0">
              <a:latin typeface="Cambria" pitchFamily="18" charset="0"/>
              <a:ea typeface="Cambria" pitchFamily="18" charset="0"/>
            </a:rPr>
            <a:t>g.</a:t>
          </a:r>
        </a:p>
        <a:p>
          <a:pPr algn="just"/>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3650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2081213D-6B6E-465B-8626-B7E90A243E7E}" type="presOf" srcId="{CB807F31-ECF1-445C-8A50-F2142A95B81B}" destId="{44950B27-9C88-48FB-93D2-768D8C5CDC89}" srcOrd="0" destOrd="0" presId="urn:microsoft.com/office/officeart/2005/8/layout/pyramid2"/>
    <dgm:cxn modelId="{F60CEB09-06F0-4866-8138-4AD82AC65DED}"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F2E87015-7269-43A6-9618-ACF81980643F}" type="presOf" srcId="{F8FB1BAA-46E4-4577-AFAC-5F828FD8BB19}" destId="{E7D6C0B8-61E8-4D3F-AF82-9E2EFD3F38A0}"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54981324-B408-4C44-9D8C-BB6C50EE784D}" type="presParOf" srcId="{E7D6C0B8-61E8-4D3F-AF82-9E2EFD3F38A0}" destId="{DEDD6924-4358-49CE-8126-3D2FF9DB245A}" srcOrd="0" destOrd="0" presId="urn:microsoft.com/office/officeart/2005/8/layout/pyramid2"/>
    <dgm:cxn modelId="{1090D81F-9476-4577-A736-1A18901FECC5}" type="presParOf" srcId="{E7D6C0B8-61E8-4D3F-AF82-9E2EFD3F38A0}" destId="{629A6689-2590-4401-BD15-76A9CB2C051B}" srcOrd="1" destOrd="0" presId="urn:microsoft.com/office/officeart/2005/8/layout/pyramid2"/>
    <dgm:cxn modelId="{B1EBA11F-8D42-4BFF-BBEB-93B60A90F5E4}" type="presParOf" srcId="{629A6689-2590-4401-BD15-76A9CB2C051B}" destId="{1E32AF36-1422-4DC3-9BCD-6321EEB14E5D}" srcOrd="0" destOrd="0" presId="urn:microsoft.com/office/officeart/2005/8/layout/pyramid2"/>
    <dgm:cxn modelId="{9754A11E-B62E-4059-B522-654C473442A4}" type="presParOf" srcId="{629A6689-2590-4401-BD15-76A9CB2C051B}" destId="{44B1C4B2-4A45-4B65-844D-0256AF52BEFF}" srcOrd="1" destOrd="0" presId="urn:microsoft.com/office/officeart/2005/8/layout/pyramid2"/>
    <dgm:cxn modelId="{E90ABE09-1ADB-45B5-B68A-302BAD19ACEA}" type="presParOf" srcId="{629A6689-2590-4401-BD15-76A9CB2C051B}" destId="{44950B27-9C88-48FB-93D2-768D8C5CDC89}" srcOrd="2" destOrd="0" presId="urn:microsoft.com/office/officeart/2005/8/layout/pyramid2"/>
    <dgm:cxn modelId="{61942351-D091-4D4F-869A-9F1CABCA51E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Thời</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gian</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từ</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tháng</a:t>
          </a:r>
          <a:r>
            <a:rPr lang="en-US" sz="1600" kern="1200" dirty="0" smtClean="0">
              <a:solidFill>
                <a:schemeClr val="tx1"/>
              </a:solidFill>
              <a:effectLst/>
              <a:latin typeface="Cambria" pitchFamily="18" charset="0"/>
              <a:ea typeface="Cambria" pitchFamily="18" charset="0"/>
              <a:cs typeface="Times New Roman"/>
            </a:rPr>
            <a:t> 11 – 4 </a:t>
          </a:r>
          <a:r>
            <a:rPr lang="en-US" sz="1600" kern="1200" dirty="0" err="1" smtClean="0">
              <a:solidFill>
                <a:schemeClr val="tx1"/>
              </a:solidFill>
              <a:effectLst/>
              <a:latin typeface="Cambria" pitchFamily="18" charset="0"/>
              <a:ea typeface="Cambria" pitchFamily="18" charset="0"/>
              <a:cs typeface="Times New Roman"/>
            </a:rPr>
            <a:t>năm</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sau</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Nguồn</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gốc</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áp</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cao</a:t>
          </a:r>
          <a:r>
            <a:rPr lang="en-US" sz="1600" kern="1200" dirty="0" smtClean="0">
              <a:solidFill>
                <a:schemeClr val="tx1"/>
              </a:solidFill>
              <a:effectLst/>
              <a:latin typeface="Cambria" pitchFamily="18" charset="0"/>
              <a:ea typeface="Cambria" pitchFamily="18" charset="0"/>
              <a:cs typeface="Times New Roman"/>
            </a:rPr>
            <a:t> Xi-</a:t>
          </a:r>
          <a:r>
            <a:rPr lang="en-US" sz="1600" kern="1200" dirty="0" err="1" smtClean="0">
              <a:solidFill>
                <a:schemeClr val="tx1"/>
              </a:solidFill>
              <a:effectLst/>
              <a:latin typeface="Cambria" pitchFamily="18" charset="0"/>
              <a:ea typeface="Cambria" pitchFamily="18" charset="0"/>
              <a:cs typeface="Times New Roman"/>
            </a:rPr>
            <a:t>bia</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Hướng</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gió</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đông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bắc</a:t>
          </a:r>
          <a:endParaRPr lang="en-US" sz="16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03401"/>
          <a:ext cx="6153508" cy="141758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l"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Bắc</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đầu</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cuối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ẩm</a:t>
          </a:r>
          <a:r>
            <a:rPr lang="en-US" sz="1600" kern="1200" dirty="0" smtClean="0">
              <a:solidFill>
                <a:schemeClr val="tx1"/>
              </a:solidFill>
              <a:effectLst/>
              <a:latin typeface="Cambria" pitchFamily="18" charset="0"/>
              <a:ea typeface="Cambria" pitchFamily="18" charset="0"/>
              <a:cs typeface="Times New Roman"/>
            </a:rPr>
            <a:t>.</a:t>
          </a:r>
        </a:p>
        <a:p>
          <a:pPr lvl="0"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Tín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phong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mưa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vùng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biển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Trung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nóng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Nan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và</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Nguyên</a:t>
          </a:r>
          <a:r>
            <a:rPr lang="en-US" sz="1600" kern="1200" dirty="0" smtClean="0">
              <a:solidFill>
                <a:schemeClr val="tx1"/>
              </a:solidFill>
              <a:effectLst/>
              <a:latin typeface="Cambria" pitchFamily="18" charset="0"/>
              <a:ea typeface="Cambria" pitchFamily="18" charset="0"/>
              <a:cs typeface="Times New Roman"/>
            </a:rPr>
            <a:t>.</a:t>
          </a:r>
        </a:p>
      </dsp:txBody>
      <dsp:txXfrm>
        <a:off x="1066783" y="1803401"/>
        <a:ext cx="6153508" cy="141758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Nguyên</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nhân</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kern="1200" dirty="0" smtClean="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Thời</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gian</a:t>
          </a:r>
          <a:r>
            <a:rPr lang="en-US" sz="1500" b="1"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từ</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tháng</a:t>
          </a:r>
          <a:r>
            <a:rPr lang="en-US" sz="1500" b="0" kern="1200" dirty="0" smtClean="0">
              <a:solidFill>
                <a:schemeClr val="tx1"/>
              </a:solidFill>
              <a:effectLst/>
              <a:latin typeface="Cambria" pitchFamily="18" charset="0"/>
              <a:ea typeface="Cambria" pitchFamily="18" charset="0"/>
              <a:cs typeface="Times New Roman"/>
            </a:rPr>
            <a:t> 5 – 10. </a:t>
          </a: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Nguồn gốc: </a:t>
          </a:r>
          <a:r>
            <a:rPr lang="vi-VN" sz="1500" b="0" kern="120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Hướng gió: </a:t>
          </a:r>
          <a:r>
            <a:rPr lang="en-US" sz="1500" b="0" kern="1200" dirty="0" err="1" smtClean="0">
              <a:solidFill>
                <a:schemeClr val="tx1"/>
              </a:solidFill>
              <a:effectLst/>
              <a:latin typeface="Cambria" pitchFamily="18" charset="0"/>
              <a:ea typeface="Cambria" pitchFamily="18" charset="0"/>
              <a:cs typeface="Times New Roman"/>
            </a:rPr>
            <a:t>tây</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vi-VN" sz="1500" b="0" kern="1200" dirty="0" smtClean="0">
              <a:solidFill>
                <a:schemeClr val="tx1"/>
              </a:solidFill>
              <a:effectLst/>
              <a:latin typeface="Cambria" pitchFamily="18" charset="0"/>
              <a:ea typeface="Cambria" pitchFamily="18" charset="0"/>
              <a:cs typeface="Times New Roman"/>
            </a:rPr>
            <a:t>, đối với miền Bắc là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79599"/>
          <a:ext cx="6153508" cy="126518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Đặc</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điểm</a:t>
          </a:r>
          <a:r>
            <a:rPr lang="en-US" sz="1500" b="1" kern="1200" dirty="0" smtClean="0">
              <a:solidFill>
                <a:schemeClr val="tx1"/>
              </a:solidFill>
              <a:effectLst/>
              <a:latin typeface="Cambria" pitchFamily="18" charset="0"/>
              <a:ea typeface="Cambria" pitchFamily="18" charset="0"/>
              <a:cs typeface="Times New Roman"/>
            </a:rPr>
            <a:t>: </a:t>
          </a: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kern="1200" dirty="0" err="1" smtClean="0">
              <a:solidFill>
                <a:schemeClr val="tx1"/>
              </a:solidFill>
              <a:effectLst/>
              <a:latin typeface="Cambria" pitchFamily="18" charset="0"/>
              <a:ea typeface="Cambria" pitchFamily="18" charset="0"/>
              <a:cs typeface="Times New Roman"/>
            </a:rPr>
            <a:t>phía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Trường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Sơn</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và</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Tây Bắc.</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Giữa và cuối mùa hạ: </a:t>
          </a:r>
          <a:r>
            <a:rPr lang="en-US" sz="1500" b="0" kern="1200" dirty="0" err="1" smtClean="0">
              <a:solidFill>
                <a:schemeClr val="tx1"/>
              </a:solidFill>
              <a:effectLst/>
              <a:latin typeface="Cambria" pitchFamily="18" charset="0"/>
              <a:ea typeface="Cambria" pitchFamily="18" charset="0"/>
              <a:cs typeface="Times New Roman"/>
            </a:rPr>
            <a:t>nóng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ẩm</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mưa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nhiều</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trên phạm vi cả nước.</a:t>
          </a:r>
          <a:endParaRPr lang="en-US" sz="1500" b="0" kern="1200" dirty="0" smtClean="0">
            <a:solidFill>
              <a:schemeClr val="tx1"/>
            </a:solidFill>
            <a:effectLst/>
            <a:latin typeface="Cambria" pitchFamily="18" charset="0"/>
            <a:ea typeface="Cambria" pitchFamily="18" charset="0"/>
            <a:cs typeface="Times New Roman"/>
          </a:endParaRPr>
        </a:p>
      </dsp:txBody>
      <dsp:txXfrm>
        <a:off x="1066783" y="1879599"/>
        <a:ext cx="6153508" cy="1265187"/>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07128" y="3327398"/>
          <a:ext cx="6528363" cy="17475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Nguyên</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nhân</a:t>
          </a:r>
          <a:r>
            <a:rPr lang="en-US" sz="1500" kern="1200" dirty="0" smtClean="0">
              <a:solidFill>
                <a:schemeClr val="tx1"/>
              </a:solidFill>
              <a:latin typeface="Cambria" pitchFamily="18" charset="0"/>
              <a:ea typeface="Cambria" pitchFamily="18" charset="0"/>
            </a:rPr>
            <a:t>:</a:t>
          </a:r>
        </a:p>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kern="1200" dirty="0" err="1" smtClean="0">
              <a:solidFill>
                <a:schemeClr val="tx1"/>
              </a:solidFill>
              <a:latin typeface="Cambria" pitchFamily="18" charset="0"/>
              <a:ea typeface="Cambria" pitchFamily="18" charset="0"/>
            </a:rPr>
            <a:t>đông</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vi-VN" sz="1500" kern="1200" dirty="0" smtClean="0">
              <a:solidFill>
                <a:schemeClr val="tx1"/>
              </a:solidFill>
              <a:latin typeface="Cambria" pitchFamily="18" charset="0"/>
              <a:ea typeface="Cambria" pitchFamily="18" charset="0"/>
            </a:rPr>
            <a:t>.</a:t>
          </a:r>
          <a:endParaRPr lang="en-US" sz="1500" kern="1200" dirty="0" smtClean="0">
            <a:solidFill>
              <a:schemeClr val="tx1"/>
            </a:solidFill>
            <a:latin typeface="Cambria" pitchFamily="18" charset="0"/>
            <a:ea typeface="Cambria" pitchFamily="18" charset="0"/>
          </a:endParaRPr>
        </a:p>
        <a:p>
          <a:pPr lvl="0" algn="just" defTabSz="666750">
            <a:lnSpc>
              <a:spcPct val="90000"/>
            </a:lnSpc>
            <a:spcBef>
              <a:spcPct val="0"/>
            </a:spcBef>
            <a:spcAft>
              <a:spcPct val="35000"/>
            </a:spcAft>
          </a:pPr>
          <a:r>
            <a:rPr lang="vi-VN" sz="1500" kern="1200" dirty="0" smtClean="0">
              <a:solidFill>
                <a:schemeClr val="tx1"/>
              </a:solidFill>
              <a:latin typeface="Cambria" pitchFamily="18" charset="0"/>
              <a:ea typeface="Cambria" pitchFamily="18" charset="0"/>
            </a:rPr>
            <a:t>- Nửa đầu mùa hạ, gió </a:t>
          </a:r>
          <a:r>
            <a:rPr lang="en-US" sz="1500" kern="1200" dirty="0" err="1" smtClean="0">
              <a:solidFill>
                <a:schemeClr val="tx1"/>
              </a:solidFill>
              <a:latin typeface="Cambria" pitchFamily="18" charset="0"/>
              <a:ea typeface="Cambria" pitchFamily="18" charset="0"/>
            </a:rPr>
            <a:t>mùa</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tây</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nên</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kern="1200" dirty="0">
            <a:solidFill>
              <a:schemeClr val="tx1"/>
            </a:solidFill>
            <a:latin typeface="Cambria" pitchFamily="18" charset="0"/>
            <a:ea typeface="Cambria" pitchFamily="18" charset="0"/>
          </a:endParaRPr>
        </a:p>
      </dsp:txBody>
      <dsp:txXfrm>
        <a:off x="707128" y="3327398"/>
        <a:ext cx="6528363" cy="17475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6206" y="2190531"/>
          <a:ext cx="710710" cy="877831"/>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2</a:t>
          </a:r>
          <a:endParaRPr lang="en-US" sz="1600" b="1" kern="1200" dirty="0">
            <a:solidFill>
              <a:srgbClr val="FF0000"/>
            </a:solidFill>
            <a:latin typeface="Cambria" pitchFamily="18" charset="0"/>
            <a:ea typeface="Cambria" pitchFamily="18" charset="0"/>
          </a:endParaRPr>
        </a:p>
      </dsp:txBody>
      <dsp:txXfrm>
        <a:off x="97022" y="2211347"/>
        <a:ext cx="669078" cy="836199"/>
      </dsp:txXfrm>
    </dsp:sp>
    <dsp:sp modelId="{977D9258-F91B-4ECD-93BD-F70F8E8628FA}">
      <dsp:nvSpPr>
        <dsp:cNvPr id="0" name=""/>
        <dsp:cNvSpPr/>
      </dsp:nvSpPr>
      <dsp:spPr>
        <a:xfrm rot="17854377">
          <a:off x="379462" y="1941982"/>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1919090"/>
        <a:ext cx="75858" cy="75858"/>
      </dsp:txXfrm>
    </dsp:sp>
    <dsp:sp modelId="{983CCE9D-A68F-45B6-B5E3-8C935362A290}">
      <dsp:nvSpPr>
        <dsp:cNvPr id="0" name=""/>
        <dsp:cNvSpPr/>
      </dsp:nvSpPr>
      <dsp:spPr>
        <a:xfrm>
          <a:off x="1489181" y="845675"/>
          <a:ext cx="753495"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Lào</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Cai</a:t>
          </a:r>
          <a:endParaRPr lang="en-US" sz="1800" b="1" kern="1200" dirty="0">
            <a:solidFill>
              <a:schemeClr val="tx1"/>
            </a:solidFill>
            <a:latin typeface="Cambria" pitchFamily="18" charset="0"/>
            <a:ea typeface="Cambria" pitchFamily="18" charset="0"/>
          </a:endParaRPr>
        </a:p>
      </dsp:txBody>
      <dsp:txXfrm>
        <a:off x="1511250" y="867744"/>
        <a:ext cx="709357" cy="833693"/>
      </dsp:txXfrm>
    </dsp:sp>
    <dsp:sp modelId="{BEE14AB2-5155-4062-BDC9-81FC40CC96C5}">
      <dsp:nvSpPr>
        <dsp:cNvPr id="0" name=""/>
        <dsp:cNvSpPr/>
      </dsp:nvSpPr>
      <dsp:spPr>
        <a:xfrm rot="18880686">
          <a:off x="2094420" y="914454"/>
          <a:ext cx="998780" cy="30073"/>
        </a:xfrm>
        <a:custGeom>
          <a:avLst/>
          <a:gdLst/>
          <a:ahLst/>
          <a:cxnLst/>
          <a:rect l="0" t="0" r="0" b="0"/>
          <a:pathLst>
            <a:path>
              <a:moveTo>
                <a:pt x="0" y="15036"/>
              </a:moveTo>
              <a:lnTo>
                <a:pt x="998780"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68840" y="904521"/>
        <a:ext cx="49939" cy="49939"/>
      </dsp:txXfrm>
    </dsp:sp>
    <dsp:sp modelId="{74752D16-F284-4733-BD06-D81B903FC595}">
      <dsp:nvSpPr>
        <dsp:cNvPr id="0" name=""/>
        <dsp:cNvSpPr/>
      </dsp:nvSpPr>
      <dsp:spPr>
        <a:xfrm>
          <a:off x="2944943" y="3216"/>
          <a:ext cx="5501003" cy="114234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22,4</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15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78401" y="36674"/>
        <a:ext cx="5434087" cy="1075432"/>
      </dsp:txXfrm>
    </dsp:sp>
    <dsp:sp modelId="{085DDCEE-9B2A-4FE1-8803-7719DDB3D6CB}">
      <dsp:nvSpPr>
        <dsp:cNvPr id="0" name=""/>
        <dsp:cNvSpPr/>
      </dsp:nvSpPr>
      <dsp:spPr>
        <a:xfrm rot="2532635">
          <a:off x="2119742" y="1588060"/>
          <a:ext cx="948135" cy="30073"/>
        </a:xfrm>
        <a:custGeom>
          <a:avLst/>
          <a:gdLst/>
          <a:ahLst/>
          <a:cxnLst/>
          <a:rect l="0" t="0" r="0" b="0"/>
          <a:pathLst>
            <a:path>
              <a:moveTo>
                <a:pt x="0" y="15036"/>
              </a:moveTo>
              <a:lnTo>
                <a:pt x="948135"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107" y="1579394"/>
        <a:ext cx="47406" cy="47406"/>
      </dsp:txXfrm>
    </dsp:sp>
    <dsp:sp modelId="{83021AC3-EBE3-4F91-90D4-B475F247BF98}">
      <dsp:nvSpPr>
        <dsp:cNvPr id="0" name=""/>
        <dsp:cNvSpPr/>
      </dsp:nvSpPr>
      <dsp:spPr>
        <a:xfrm>
          <a:off x="2944943" y="1277239"/>
          <a:ext cx="5509237" cy="128872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1765mm.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350mm, lượng mưa thấp nhất khoảng 35mm.</a:t>
          </a:r>
          <a:endParaRPr lang="en-US" sz="1600" kern="1200" dirty="0" smtClean="0">
            <a:solidFill>
              <a:schemeClr val="tx1"/>
            </a:solidFill>
            <a:latin typeface="Cambria" pitchFamily="18" charset="0"/>
            <a:ea typeface="Cambria" pitchFamily="18" charset="0"/>
          </a:endParaRPr>
        </a:p>
      </dsp:txBody>
      <dsp:txXfrm>
        <a:off x="2982689" y="1314985"/>
        <a:ext cx="5433745" cy="1213235"/>
      </dsp:txXfrm>
    </dsp:sp>
    <dsp:sp modelId="{2C7633BD-46F7-4934-84F1-2C7EF7441B97}">
      <dsp:nvSpPr>
        <dsp:cNvPr id="0" name=""/>
        <dsp:cNvSpPr/>
      </dsp:nvSpPr>
      <dsp:spPr>
        <a:xfrm rot="3745623">
          <a:off x="379462" y="3286838"/>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3263946"/>
        <a:ext cx="75858" cy="75858"/>
      </dsp:txXfrm>
    </dsp:sp>
    <dsp:sp modelId="{E06B0587-1B83-4659-BE19-EEC915595376}">
      <dsp:nvSpPr>
        <dsp:cNvPr id="0" name=""/>
        <dsp:cNvSpPr/>
      </dsp:nvSpPr>
      <dsp:spPr>
        <a:xfrm>
          <a:off x="1489181" y="3535387"/>
          <a:ext cx="754900"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Sa </a:t>
          </a:r>
        </a:p>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Pa</a:t>
          </a:r>
          <a:endParaRPr lang="en-US" sz="1800" b="1" kern="1200" dirty="0">
            <a:solidFill>
              <a:schemeClr val="tx1"/>
            </a:solidFill>
            <a:latin typeface="Cambria" pitchFamily="18" charset="0"/>
            <a:ea typeface="Cambria" pitchFamily="18" charset="0"/>
          </a:endParaRPr>
        </a:p>
      </dsp:txBody>
      <dsp:txXfrm>
        <a:off x="1511291" y="3557497"/>
        <a:ext cx="710680" cy="833611"/>
      </dsp:txXfrm>
    </dsp:sp>
    <dsp:sp modelId="{E015C146-2506-4481-A4D5-7B3CD11B341C}">
      <dsp:nvSpPr>
        <dsp:cNvPr id="0" name=""/>
        <dsp:cNvSpPr/>
      </dsp:nvSpPr>
      <dsp:spPr>
        <a:xfrm rot="18922872">
          <a:off x="2101909" y="3612775"/>
          <a:ext cx="986611" cy="30073"/>
        </a:xfrm>
        <a:custGeom>
          <a:avLst/>
          <a:gdLst/>
          <a:ahLst/>
          <a:cxnLst/>
          <a:rect l="0" t="0" r="0" b="0"/>
          <a:pathLst>
            <a:path>
              <a:moveTo>
                <a:pt x="0" y="15036"/>
              </a:moveTo>
              <a:lnTo>
                <a:pt x="98661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549" y="3603146"/>
        <a:ext cx="49330" cy="49330"/>
      </dsp:txXfrm>
    </dsp:sp>
    <dsp:sp modelId="{E830DF01-FA7C-4A8E-95CC-AC276B40E34D}">
      <dsp:nvSpPr>
        <dsp:cNvPr id="0" name=""/>
        <dsp:cNvSpPr/>
      </dsp:nvSpPr>
      <dsp:spPr>
        <a:xfrm>
          <a:off x="2946347" y="2697641"/>
          <a:ext cx="5504883" cy="116735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15,5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20</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80538" y="2731832"/>
        <a:ext cx="5436501" cy="1098976"/>
      </dsp:txXfrm>
    </dsp:sp>
    <dsp:sp modelId="{516AF49E-EFD9-4C3D-9038-3141FA588384}">
      <dsp:nvSpPr>
        <dsp:cNvPr id="0" name=""/>
        <dsp:cNvSpPr/>
      </dsp:nvSpPr>
      <dsp:spPr>
        <a:xfrm rot="2565921">
          <a:off x="2116924" y="4284025"/>
          <a:ext cx="956581" cy="30073"/>
        </a:xfrm>
        <a:custGeom>
          <a:avLst/>
          <a:gdLst/>
          <a:ahLst/>
          <a:cxnLst/>
          <a:rect l="0" t="0" r="0" b="0"/>
          <a:pathLst>
            <a:path>
              <a:moveTo>
                <a:pt x="0" y="15036"/>
              </a:moveTo>
              <a:lnTo>
                <a:pt x="95658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1300" y="4275147"/>
        <a:ext cx="47829" cy="47829"/>
      </dsp:txXfrm>
    </dsp:sp>
    <dsp:sp modelId="{8ABD9155-0C2D-4925-B73A-7F453F57773A}">
      <dsp:nvSpPr>
        <dsp:cNvPr id="0" name=""/>
        <dsp:cNvSpPr/>
      </dsp:nvSpPr>
      <dsp:spPr>
        <a:xfrm>
          <a:off x="2946347" y="3996674"/>
          <a:ext cx="5474054" cy="125429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2674mm.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500mm, lượng mưa thấp nhất khoảng 80mm.</a:t>
          </a:r>
          <a:endParaRPr lang="en-US" sz="1600" kern="1200" dirty="0" smtClean="0">
            <a:solidFill>
              <a:schemeClr val="tx1"/>
            </a:solidFill>
            <a:latin typeface="Cambria" pitchFamily="18" charset="0"/>
            <a:ea typeface="Cambria" pitchFamily="18" charset="0"/>
          </a:endParaRPr>
        </a:p>
      </dsp:txBody>
      <dsp:txXfrm>
        <a:off x="2983084" y="4033411"/>
        <a:ext cx="5400580" cy="1180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996"/>
          <a:ext cx="4260938" cy="23879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bắc</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nam</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Bắc: nhiệt độ trung bình năm trên 20</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mùa đông lạnh, ít mưa; mùa hạ nóng, ẩm và mưa nhiều.</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Nam: nhiệt độ trung bình năm trên 25</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2 mùa mưa, khô phân hóa rõ rệt.</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latin typeface="Cambria" pitchFamily="18" charset="0"/>
            <a:ea typeface="Cambria" pitchFamily="18" charset="0"/>
          </a:endParaRPr>
        </a:p>
      </dsp:txBody>
      <dsp:txXfrm>
        <a:off x="2773499" y="656565"/>
        <a:ext cx="4027800" cy="2154792"/>
      </dsp:txXfrm>
    </dsp:sp>
    <dsp:sp modelId="{44950B27-9C88-48FB-93D2-768D8C5CDC89}">
      <dsp:nvSpPr>
        <dsp:cNvPr id="0" name=""/>
        <dsp:cNvSpPr/>
      </dsp:nvSpPr>
      <dsp:spPr>
        <a:xfrm>
          <a:off x="2611500" y="3243998"/>
          <a:ext cx="4351798" cy="127629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kern="12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kern="1200" dirty="0">
            <a:latin typeface="Cambria" pitchFamily="18" charset="0"/>
            <a:ea typeface="Cambria" pitchFamily="18" charset="0"/>
          </a:endParaRPr>
        </a:p>
      </dsp:txBody>
      <dsp:txXfrm>
        <a:off x="2673804" y="3306302"/>
        <a:ext cx="4227190" cy="1151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8490"/>
          <a:ext cx="4260938" cy="251486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đông</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tây</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biển và thềm lục địa có khí hậu ôn hoà hơn trong đất liền.</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đồng bằng ven biển có khí hậu nhiệt đới ẩm gió mùa.</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kern="1200" dirty="0" smtClean="0">
            <a:latin typeface="Cambria" pitchFamily="18" charset="0"/>
            <a:ea typeface="Cambria" pitchFamily="18" charset="0"/>
          </a:endParaRPr>
        </a:p>
      </dsp:txBody>
      <dsp:txXfrm>
        <a:off x="2779695" y="661255"/>
        <a:ext cx="4015408" cy="2269333"/>
      </dsp:txXfrm>
    </dsp:sp>
    <dsp:sp modelId="{44950B27-9C88-48FB-93D2-768D8C5CDC89}">
      <dsp:nvSpPr>
        <dsp:cNvPr id="0" name=""/>
        <dsp:cNvSpPr/>
      </dsp:nvSpPr>
      <dsp:spPr>
        <a:xfrm>
          <a:off x="2611500" y="3386227"/>
          <a:ext cx="4351798" cy="1118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Địa hình kết hợp với hướng gió làm cho khí hậu nước ta phân hóa Đông – Tây</a:t>
          </a:r>
          <a:r>
            <a:rPr lang="en-US" sz="1800" b="0" kern="1200" dirty="0" smtClean="0">
              <a:latin typeface="Cambria" pitchFamily="18" charset="0"/>
              <a:ea typeface="Cambria" pitchFamily="18" charset="0"/>
            </a:rPr>
            <a:t>.</a:t>
          </a:r>
          <a:endParaRPr lang="en-US" sz="1800" b="0" kern="1200" dirty="0">
            <a:latin typeface="Cambria" pitchFamily="18" charset="0"/>
            <a:ea typeface="Cambria" pitchFamily="18" charset="0"/>
          </a:endParaRPr>
        </a:p>
      </dsp:txBody>
      <dsp:txXfrm>
        <a:off x="2666114" y="3440841"/>
        <a:ext cx="4242570" cy="1009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806"/>
          <a:ext cx="4260938" cy="26021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theo</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độ</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cao</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dsp:txBody>
      <dsp:txXfrm>
        <a:off x="2783956" y="666832"/>
        <a:ext cx="4006886" cy="2348078"/>
      </dsp:txXfrm>
    </dsp:sp>
    <dsp:sp modelId="{44950B27-9C88-48FB-93D2-768D8C5CDC89}">
      <dsp:nvSpPr>
        <dsp:cNvPr id="0" name=""/>
        <dsp:cNvSpPr/>
      </dsp:nvSpPr>
      <dsp:spPr>
        <a:xfrm>
          <a:off x="2611500" y="3486360"/>
          <a:ext cx="4351798" cy="1005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en-US" sz="1800" b="0" kern="1200" dirty="0" smtClean="0">
              <a:latin typeface="Cambria" pitchFamily="18" charset="0"/>
              <a:ea typeface="Cambria" pitchFamily="18" charset="0"/>
            </a:rPr>
            <a:t>c</a:t>
          </a:r>
          <a:r>
            <a:rPr lang="vi-VN" sz="1800" b="0" kern="1200" dirty="0" smtClean="0">
              <a:latin typeface="Cambria" pitchFamily="18" charset="0"/>
              <a:ea typeface="Cambria" pitchFamily="18" charset="0"/>
            </a:rPr>
            <a:t>àng lên cao nhiệt độ càng giảm (cứ lên cao 100m nhiệt độ giảm 0,6</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a:t>
          </a:r>
          <a:r>
            <a:rPr lang="en-US" sz="1800" b="0"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độ ẩm và lượng mưa càng tăn</a:t>
          </a:r>
          <a:r>
            <a:rPr lang="en-US" sz="1800" b="0" kern="1200" dirty="0" smtClean="0">
              <a:latin typeface="Cambria" pitchFamily="18" charset="0"/>
              <a:ea typeface="Cambria" pitchFamily="18" charset="0"/>
            </a:rPr>
            <a:t>g.</a:t>
          </a:r>
        </a:p>
        <a:p>
          <a:pPr lvl="0" algn="just" defTabSz="800100">
            <a:lnSpc>
              <a:spcPct val="90000"/>
            </a:lnSpc>
            <a:spcBef>
              <a:spcPct val="0"/>
            </a:spcBef>
            <a:spcAft>
              <a:spcPct val="35000"/>
            </a:spcAft>
          </a:pPr>
          <a:endParaRPr lang="en-US" sz="1800" b="0" kern="1200" dirty="0">
            <a:latin typeface="Cambria" pitchFamily="18" charset="0"/>
            <a:ea typeface="Cambria" pitchFamily="18" charset="0"/>
          </a:endParaRPr>
        </a:p>
      </dsp:txBody>
      <dsp:txXfrm>
        <a:off x="2660598" y="3535458"/>
        <a:ext cx="4253602" cy="90757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11/15/2023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4656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8377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8345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116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7169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3340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1337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6791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2492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965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57945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0161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7.wdp"/><Relationship Id="rId5" Type="http://schemas.openxmlformats.org/officeDocument/2006/relationships/image" Target="../media/image14.png"/><Relationship Id="rId10" Type="http://schemas.openxmlformats.org/officeDocument/2006/relationships/image" Target="../media/image26.png"/><Relationship Id="rId4" Type="http://schemas.openxmlformats.org/officeDocument/2006/relationships/image" Target="../media/image13.jpeg"/><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7.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8.png"/><Relationship Id="rId4" Type="http://schemas.openxmlformats.org/officeDocument/2006/relationships/image" Target="../media/image13.jpe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8.png"/><Relationship Id="rId4" Type="http://schemas.openxmlformats.org/officeDocument/2006/relationships/image" Target="../media/image13.jpe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8.pn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png"/><Relationship Id="rId7"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3.jpe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png"/><Relationship Id="rId7" Type="http://schemas.openxmlformats.org/officeDocument/2006/relationships/diagramQuickStyle" Target="../diagrams/quickStyle3.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3.jpeg"/><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7.png"/><Relationship Id="rId7" Type="http://schemas.openxmlformats.org/officeDocument/2006/relationships/diagramLayout" Target="../diagrams/layout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openxmlformats.org/officeDocument/2006/relationships/image" Target="../media/image28.png"/><Relationship Id="rId10" Type="http://schemas.microsoft.com/office/2007/relationships/diagramDrawing" Target="../diagrams/drawing4.xml"/><Relationship Id="rId4" Type="http://schemas.openxmlformats.org/officeDocument/2006/relationships/image" Target="../media/image13.jpeg"/><Relationship Id="rId9" Type="http://schemas.openxmlformats.org/officeDocument/2006/relationships/diagramColors" Target="../diagrams/colors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7.png"/><Relationship Id="rId7" Type="http://schemas.openxmlformats.org/officeDocument/2006/relationships/diagramLayout" Target="../diagrams/layout5.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28.png"/><Relationship Id="rId10" Type="http://schemas.microsoft.com/office/2007/relationships/diagramDrawing" Target="../diagrams/drawing5.xml"/><Relationship Id="rId4" Type="http://schemas.openxmlformats.org/officeDocument/2006/relationships/image" Target="../media/image13.jpeg"/><Relationship Id="rId9" Type="http://schemas.openxmlformats.org/officeDocument/2006/relationships/diagramColors" Target="../diagrams/colors5.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7.png"/><Relationship Id="rId7" Type="http://schemas.openxmlformats.org/officeDocument/2006/relationships/diagramLayout" Target="../diagrams/layout6.xml"/><Relationship Id="rId12"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Data" Target="../diagrams/data6.xml"/><Relationship Id="rId11" Type="http://schemas.openxmlformats.org/officeDocument/2006/relationships/image" Target="../media/image44.png"/><Relationship Id="rId5" Type="http://schemas.openxmlformats.org/officeDocument/2006/relationships/image" Target="../media/image28.png"/><Relationship Id="rId10" Type="http://schemas.microsoft.com/office/2007/relationships/diagramDrawing" Target="../diagrams/drawing6.xml"/><Relationship Id="rId4" Type="http://schemas.openxmlformats.org/officeDocument/2006/relationships/image" Target="../media/image13.jpeg"/><Relationship Id="rId9" Type="http://schemas.openxmlformats.org/officeDocument/2006/relationships/diagramColors" Target="../diagrams/colors6.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6.jpe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3.pn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12"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13.jpe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38"/>
            <a:ext cx="9144000" cy="686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Qua dia cau qu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50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p:nvPr/>
        </p:nvSpPr>
        <p:spPr>
          <a:xfrm>
            <a:off x="1905000" y="404664"/>
            <a:ext cx="6571912"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altLang="en-US" sz="30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mn-cs"/>
              </a:rPr>
              <a:t>TRƯỜNG THCS KHƯƠNG ĐÌNH</a:t>
            </a:r>
          </a:p>
        </p:txBody>
      </p:sp>
      <p:pic>
        <p:nvPicPr>
          <p:cNvPr id="8" name="Picture 7" descr="images"/>
          <p:cNvPicPr>
            <a:picLocks noChangeAspect="1"/>
          </p:cNvPicPr>
          <p:nvPr/>
        </p:nvPicPr>
        <p:blipFill>
          <a:blip r:embed="rId4"/>
          <a:stretch>
            <a:fillRect/>
          </a:stretch>
        </p:blipFill>
        <p:spPr>
          <a:xfrm>
            <a:off x="3970020" y="958662"/>
            <a:ext cx="1203960" cy="1237774"/>
          </a:xfrm>
          <a:prstGeom prst="rect">
            <a:avLst/>
          </a:prstGeom>
        </p:spPr>
      </p:pic>
      <p:sp>
        <p:nvSpPr>
          <p:cNvPr id="9" name="Text Box 4"/>
          <p:cNvSpPr txBox="1"/>
          <p:nvPr/>
        </p:nvSpPr>
        <p:spPr>
          <a:xfrm>
            <a:off x="2771800" y="2493417"/>
            <a:ext cx="3600400" cy="507831"/>
          </a:xfrm>
          <a:prstGeom prst="rect">
            <a:avLst/>
          </a:prstGeom>
          <a:solidFill>
            <a:schemeClr val="accent2">
              <a:lumMod val="20000"/>
              <a:lumOff val="80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2700" b="0" i="0" u="none" strike="noStrike" kern="0" cap="none" spc="0" normalizeH="0" baseline="0" noProof="0" dirty="0" smtClean="0">
                <a:ln>
                  <a:noFill/>
                </a:ln>
                <a:solidFill>
                  <a:prstClr val="black"/>
                </a:solidFill>
                <a:effectLst/>
                <a:uLnTx/>
                <a:uFillTx/>
                <a:latin typeface="Calibri"/>
                <a:ea typeface="+mn-ea"/>
                <a:cs typeface="+mn-cs"/>
              </a:rPr>
              <a:t> </a:t>
            </a:r>
            <a:r>
              <a:rPr kumimoji="0" lang="vi-VN" altLang="en-US" sz="2700" b="0" i="0" u="none" strike="noStrike" kern="0" cap="none" spc="0" normalizeH="0" baseline="0" noProof="0" dirty="0" smtClean="0">
                <a:ln>
                  <a:noFill/>
                </a:ln>
                <a:solidFill>
                  <a:prstClr val="black"/>
                </a:solidFill>
                <a:effectLst/>
                <a:uLnTx/>
                <a:uFillTx/>
                <a:latin typeface="Arial" panose="020B0604020202020204" pitchFamily="34" charset="0"/>
                <a:ea typeface="+mn-ea"/>
                <a:cs typeface="+mn-cs"/>
              </a:rPr>
              <a:t>BÀI GIẢNG ĐIỆN TỬ</a:t>
            </a:r>
          </a:p>
        </p:txBody>
      </p:sp>
      <p:sp>
        <p:nvSpPr>
          <p:cNvPr id="10" name="Text Box 5"/>
          <p:cNvSpPr txBox="1"/>
          <p:nvPr/>
        </p:nvSpPr>
        <p:spPr>
          <a:xfrm>
            <a:off x="2286000" y="3492832"/>
            <a:ext cx="4789251" cy="415498"/>
          </a:xfrm>
          <a:prstGeom prst="rect">
            <a:avLst/>
          </a:prstGeom>
          <a:solidFill>
            <a:schemeClr val="accent2">
              <a:lumMod val="20000"/>
              <a:lumOff val="80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2100" b="0" i="0" u="none" strike="noStrike" kern="0" cap="none" spc="0" normalizeH="0" baseline="0" noProof="0" dirty="0" smtClean="0">
                <a:ln/>
                <a:solidFill>
                  <a:prstClr val="black"/>
                </a:solidFill>
                <a:effectLst>
                  <a:outerShdw blurRad="38100" dist="19050" dir="2700000" algn="tl" rotWithShape="0">
                    <a:prstClr val="black">
                      <a:alpha val="40000"/>
                      <a:alpha val="40000"/>
                    </a:prstClr>
                  </a:outerShdw>
                </a:effectLst>
                <a:uLnTx/>
                <a:uFillTx/>
                <a:latin typeface="Times New Roman" panose="02020603050405020304" pitchFamily="18" charset="0"/>
                <a:ea typeface="+mn-ea"/>
                <a:cs typeface="Times New Roman" panose="02020603050405020304" pitchFamily="18" charset="0"/>
              </a:rPr>
              <a:t>ĐỊA LÍ 8</a:t>
            </a:r>
            <a:r>
              <a:rPr kumimoji="0" lang="vi-VN" altLang="en-US" sz="2100" b="0" i="0" u="none" strike="noStrike" kern="0" cap="none" spc="0" normalizeH="0" baseline="0" noProof="0" dirty="0" smtClean="0">
                <a:ln/>
                <a:solidFill>
                  <a:prstClr val="black"/>
                </a:solidFill>
                <a:effectLst>
                  <a:outerShdw blurRad="38100" dist="19050" dir="2700000" algn="tl" rotWithShape="0">
                    <a:prstClr val="black">
                      <a:alpha val="40000"/>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altLang="en-US" sz="2100" b="0" i="0" u="none" strike="noStrike" kern="0" cap="none" spc="0" normalizeH="0" baseline="0" noProof="0" dirty="0" smtClean="0">
                <a:ln/>
                <a:solidFill>
                  <a:prstClr val="black"/>
                </a:solidFill>
                <a:effectLst>
                  <a:outerShdw blurRad="38100" dist="19050" dir="2700000" algn="tl" rotWithShape="0">
                    <a:prstClr val="black">
                      <a:alpha val="40000"/>
                      <a:alpha val="40000"/>
                    </a:prstClr>
                  </a:outerShdw>
                </a:effectLst>
                <a:uLnTx/>
                <a:uFillTx/>
                <a:latin typeface="Times New Roman" panose="02020603050405020304" pitchFamily="18" charset="0"/>
                <a:ea typeface="+mn-ea"/>
                <a:cs typeface="Times New Roman" panose="02020603050405020304" pitchFamily="18" charset="0"/>
              </a:rPr>
              <a:t> BÀI 4 - </a:t>
            </a:r>
            <a:r>
              <a:rPr kumimoji="0" lang="vi-VN" altLang="en-US" sz="2100" b="0" i="0" u="none" strike="noStrike" kern="0" cap="none" spc="0" normalizeH="0" baseline="0" noProof="0" dirty="0" smtClean="0">
                <a:ln/>
                <a:solidFill>
                  <a:prstClr val="black"/>
                </a:solidFill>
                <a:effectLst>
                  <a:outerShdw blurRad="38100" dist="19050" dir="2700000" algn="tl" rotWithShape="0">
                    <a:prstClr val="black">
                      <a:alpha val="40000"/>
                      <a:alpha val="40000"/>
                    </a:prstClr>
                  </a:outerShdw>
                </a:effectLst>
                <a:uLnTx/>
                <a:uFillTx/>
                <a:latin typeface="Times New Roman" panose="02020603050405020304" pitchFamily="18" charset="0"/>
                <a:ea typeface="+mn-ea"/>
                <a:cs typeface="Times New Roman" panose="02020603050405020304" pitchFamily="18" charset="0"/>
              </a:rPr>
              <a:t> </a:t>
            </a:r>
            <a:r>
              <a:rPr lang="en-US" altLang="en-US" sz="2100" kern="0" dirty="0" smtClean="0">
                <a:ln/>
                <a:solidFill>
                  <a:prstClr val="black"/>
                </a:solidFill>
                <a:effectLst>
                  <a:outerShdw blurRad="38100" dist="19050" dir="2700000" algn="tl" rotWithShape="0">
                    <a:prstClr val="black">
                      <a:alpha val="40000"/>
                      <a:alpha val="40000"/>
                    </a:prstClr>
                  </a:outerShdw>
                </a:effectLst>
                <a:latin typeface="Times New Roman" panose="02020603050405020304" pitchFamily="18" charset="0"/>
                <a:cs typeface="Times New Roman" panose="02020603050405020304" pitchFamily="18" charset="0"/>
              </a:rPr>
              <a:t>ĐẶC ĐIỂM KHÍ HẬU</a:t>
            </a:r>
            <a:endParaRPr kumimoji="0" lang="vi-VN" altLang="en-US" sz="2100" b="0" i="0" u="none" strike="noStrike" kern="0" cap="none" spc="0" normalizeH="0" baseline="0" noProof="0" dirty="0" smtClean="0">
              <a:ln/>
              <a:solidFill>
                <a:prstClr val="black"/>
              </a:solidFill>
              <a:effectLst>
                <a:outerShdw blurRad="38100" dist="19050" dir="2700000" algn="tl" rotWithShape="0">
                  <a:prstClr val="black">
                    <a:alpha val="40000"/>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1" name="Text Box 7"/>
          <p:cNvSpPr txBox="1"/>
          <p:nvPr/>
        </p:nvSpPr>
        <p:spPr>
          <a:xfrm>
            <a:off x="3043319" y="4536003"/>
            <a:ext cx="2888932" cy="415498"/>
          </a:xfrm>
          <a:prstGeom prst="rect">
            <a:avLst/>
          </a:prstGeom>
          <a:solidFill>
            <a:schemeClr val="accent2">
              <a:lumMod val="20000"/>
              <a:lumOff val="80000"/>
            </a:schemeClr>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altLang="en-US" sz="2100" b="0" i="0" u="none" strike="noStrike" kern="0" cap="none" spc="0" normalizeH="0" baseline="0" noProof="0" dirty="0" smtClean="0">
                <a:ln>
                  <a:noFill/>
                </a:ln>
                <a:solidFill>
                  <a:prstClr val="black"/>
                </a:solidFill>
                <a:effectLst/>
                <a:uLnTx/>
                <a:uFillTx/>
                <a:latin typeface="Arial" panose="020B0604020202020204" pitchFamily="34" charset="0"/>
                <a:ea typeface="+mn-ea"/>
                <a:cs typeface="+mn-cs"/>
              </a:rPr>
              <a:t>Tác giả: </a:t>
            </a:r>
            <a:r>
              <a:rPr kumimoji="0" lang="en-US" altLang="en-US" sz="2100" b="0" i="0" u="none" strike="noStrike" kern="0" cap="none" spc="0" normalizeH="0" baseline="0" noProof="0" dirty="0" err="1" smtClean="0">
                <a:ln>
                  <a:noFill/>
                </a:ln>
                <a:solidFill>
                  <a:prstClr val="black"/>
                </a:solidFill>
                <a:effectLst/>
                <a:uLnTx/>
                <a:uFillTx/>
                <a:latin typeface="Calibri"/>
                <a:ea typeface="+mn-ea"/>
                <a:cs typeface="+mn-cs"/>
              </a:rPr>
              <a:t>Lê</a:t>
            </a:r>
            <a:r>
              <a:rPr kumimoji="0" lang="en-US" altLang="en-US" sz="21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2100" b="0" i="0" u="none" strike="noStrike" kern="0" cap="none" spc="0" normalizeH="0" baseline="0" noProof="0" dirty="0" err="1" smtClean="0">
                <a:ln>
                  <a:noFill/>
                </a:ln>
                <a:solidFill>
                  <a:prstClr val="black"/>
                </a:solidFill>
                <a:effectLst/>
                <a:uLnTx/>
                <a:uFillTx/>
                <a:latin typeface="Calibri"/>
                <a:ea typeface="+mn-ea"/>
                <a:cs typeface="+mn-cs"/>
              </a:rPr>
              <a:t>Hồng</a:t>
            </a:r>
            <a:r>
              <a:rPr kumimoji="0" lang="en-US" altLang="en-US" sz="21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2100" b="0" i="0" u="none" strike="noStrike" kern="0" cap="none" spc="0" normalizeH="0" baseline="0" noProof="0" dirty="0" err="1" smtClean="0">
                <a:ln>
                  <a:noFill/>
                </a:ln>
                <a:solidFill>
                  <a:prstClr val="black"/>
                </a:solidFill>
                <a:effectLst/>
                <a:uLnTx/>
                <a:uFillTx/>
                <a:latin typeface="Calibri"/>
                <a:ea typeface="+mn-ea"/>
                <a:cs typeface="+mn-cs"/>
              </a:rPr>
              <a:t>Nhung</a:t>
            </a:r>
            <a:endParaRPr kumimoji="0" lang="vi-VN" altLang="en-US" sz="2100" b="0" i="0" u="none" strike="noStrike" kern="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4020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ẩm</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743199"/>
            <a:ext cx="6792509" cy="2209801"/>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142327"/>
            <a:ext cx="6553198" cy="1277273"/>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Lượng mưa trung bình năm lớn: từ 1500 - 2000 mm/năm.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Đ</a:t>
            </a:r>
            <a:r>
              <a:rPr lang="nl-NL" sz="2400" dirty="0">
                <a:latin typeface="Cambria" pitchFamily="18" charset="0"/>
                <a:ea typeface="Cambria" pitchFamily="18" charset="0"/>
              </a:rPr>
              <a:t>ộ ẩm không khí cao, trên 80%.</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92464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ta </a:t>
            </a:r>
            <a:r>
              <a:rPr lang="vi-VN" sz="2300" i="1" dirty="0">
                <a:solidFill>
                  <a:srgbClr val="FF0000"/>
                </a:solidFill>
                <a:latin typeface="Cambria" panose="02040503050406030204" pitchFamily="18" charset="0"/>
                <a:ea typeface="Cambria" panose="02040503050406030204" pitchFamily="18" charset="0"/>
              </a:rPr>
              <a:t>có mấy mùa gió chính? Vì sao nước ta lại có tính </a:t>
            </a:r>
            <a:r>
              <a:rPr lang="vi-VN" sz="2300" i="1" dirty="0" smtClean="0">
                <a:solidFill>
                  <a:srgbClr val="FF0000"/>
                </a:solidFill>
                <a:latin typeface="Cambria" panose="02040503050406030204" pitchFamily="18" charset="0"/>
                <a:ea typeface="Cambria" panose="02040503050406030204" pitchFamily="18" charset="0"/>
              </a:rPr>
              <a:t>chất</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06322"/>
            <a:ext cx="3657601" cy="264687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Nước </a:t>
            </a:r>
            <a:r>
              <a:rPr lang="nl-NL" sz="2300" dirty="0">
                <a:latin typeface="Cambria" pitchFamily="18" charset="0"/>
                <a:ea typeface="Cambria" pitchFamily="18" charset="0"/>
              </a:rPr>
              <a:t>ta có 2 mùa gió chính là gió mùa mùa đông và gió mùa mùa hạ.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Do </a:t>
            </a:r>
            <a:r>
              <a:rPr lang="nl-NL" sz="2300" dirty="0">
                <a:latin typeface="Cambria" pitchFamily="18" charset="0"/>
                <a:ea typeface="Cambria" pitchFamily="18" charset="0"/>
              </a:rPr>
              <a:t>nước ta chịu ảnh hưởng mạnh mẽ của các khối khí hoạt động theo mùa.</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635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28600" y="1290221"/>
            <a:ext cx="49530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10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2, 3 VÀ 4: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thời gian hoạt động, nguồn gốc, hướng gió và đặc điểm của gió mùa mùa đông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Ở miền Bắc: nửa đầu mùa đông thời tiết lạnh khô, nửa sau mùa đông thời tiết lạnh ẩm, có mưa phùn</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NHÓM 5, 6, 7 VÀ 8: </a:t>
            </a:r>
            <a:r>
              <a:rPr lang="vi-VN" sz="1850" i="1" dirty="0">
                <a:solidFill>
                  <a:srgbClr val="FF0000"/>
                </a:solidFill>
                <a:latin typeface="Cambria" panose="02040503050406030204" pitchFamily="18" charset="0"/>
                <a:ea typeface="Cambria" panose="02040503050406030204" pitchFamily="18" charset="0"/>
              </a:rPr>
              <a:t>Quan sát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vi-VN" sz="1850" i="1" dirty="0" smtClean="0">
                <a:solidFill>
                  <a:srgbClr val="FF0000"/>
                </a:solidFill>
                <a:latin typeface="Cambria" panose="02040503050406030204" pitchFamily="18" charset="0"/>
                <a:ea typeface="Cambria" panose="02040503050406030204" pitchFamily="18" charset="0"/>
              </a:rPr>
              <a:t>và </a:t>
            </a:r>
            <a:r>
              <a:rPr lang="vi-VN" sz="1850" i="1" dirty="0">
                <a:solidFill>
                  <a:srgbClr val="FF0000"/>
                </a:solidFill>
                <a:latin typeface="Cambria" panose="02040503050406030204" pitchFamily="18" charset="0"/>
                <a:ea typeface="Cambria" panose="02040503050406030204" pitchFamily="18" charset="0"/>
              </a:rPr>
              <a:t>kênh chữ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a:t>
            </a:r>
          </a:p>
          <a:p>
            <a:pPr algn="just"/>
            <a:r>
              <a:rPr lang="en-US" sz="1850" i="1" dirty="0" smtClean="0">
                <a:solidFill>
                  <a:srgbClr val="FF0000"/>
                </a:solidFill>
                <a:latin typeface="Cambria" panose="02040503050406030204" pitchFamily="18" charset="0"/>
                <a:ea typeface="Cambria" panose="02040503050406030204" pitchFamily="18" charset="0"/>
              </a:rPr>
              <a:t>- C</a:t>
            </a:r>
            <a:r>
              <a:rPr lang="vi-VN" sz="1850" i="1" dirty="0" smtClean="0">
                <a:solidFill>
                  <a:srgbClr val="FF0000"/>
                </a:solidFill>
                <a:latin typeface="Cambria" panose="02040503050406030204" pitchFamily="18" charset="0"/>
                <a:ea typeface="Cambria" panose="02040503050406030204" pitchFamily="18" charset="0"/>
              </a:rPr>
              <a:t>ho </a:t>
            </a:r>
            <a:r>
              <a:rPr lang="vi-VN" sz="1850" i="1" dirty="0">
                <a:solidFill>
                  <a:srgbClr val="FF0000"/>
                </a:solidFill>
                <a:latin typeface="Cambria" panose="02040503050406030204" pitchFamily="18" charset="0"/>
                <a:ea typeface="Cambria" panose="02040503050406030204" pitchFamily="18" charset="0"/>
              </a:rPr>
              <a:t>biết thời gian hoạt động, nguồn gốc, hướng gió và đặc điểm của gió mùa mùa hạ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loại gió này lại có hướng </a:t>
            </a:r>
            <a:r>
              <a:rPr lang="en-US" sz="1850" i="1" dirty="0" err="1" smtClean="0">
                <a:solidFill>
                  <a:srgbClr val="FF0000"/>
                </a:solidFill>
                <a:latin typeface="Cambria" panose="02040503050406030204" pitchFamily="18" charset="0"/>
                <a:ea typeface="Cambria" panose="02040503050406030204" pitchFamily="18" charset="0"/>
              </a:rPr>
              <a:t>đông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nam</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ở Bắc Bộ  và gây khô nóng vào đầu mùa cho Trung Bộ và Tây Bắc?</a:t>
            </a:r>
          </a:p>
        </p:txBody>
      </p:sp>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085" y="135132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8" dur="500"/>
                                        <p:tgtEl>
                                          <p:spTgt spid="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randombar(horizontal)">
                                      <p:cBhvr>
                                        <p:cTn id="38" dur="500"/>
                                        <p:tgtEl>
                                          <p:spTgt spid="2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4">
                                            <p:txEl>
                                              <p:pRg st="5" end="5"/>
                                            </p:txEl>
                                          </p:spTgt>
                                        </p:tgtEl>
                                        <p:attrNameLst>
                                          <p:attrName>style.visibility</p:attrName>
                                        </p:attrNameLst>
                                      </p:cBhvr>
                                      <p:to>
                                        <p:strVal val="visible"/>
                                      </p:to>
                                    </p:set>
                                    <p:animEffect transition="in" filter="randombar(horizontal)">
                                      <p:cBhvr>
                                        <p:cTn id="43" dur="500"/>
                                        <p:tgtEl>
                                          <p:spTgt spid="2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4">
                                            <p:txEl>
                                              <p:pRg st="6" end="6"/>
                                            </p:txEl>
                                          </p:spTgt>
                                        </p:tgtEl>
                                        <p:attrNameLst>
                                          <p:attrName>style.visibility</p:attrName>
                                        </p:attrNameLst>
                                      </p:cBhvr>
                                      <p:to>
                                        <p:strVal val="visible"/>
                                      </p:to>
                                    </p:set>
                                    <p:animEffect transition="in" filter="randombar(horizontal)">
                                      <p:cBhvr>
                                        <p:cTn id="48" dur="500"/>
                                        <p:tgtEl>
                                          <p:spTgt spid="2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4">
                                            <p:txEl>
                                              <p:pRg st="7" end="7"/>
                                            </p:txEl>
                                          </p:spTgt>
                                        </p:tgtEl>
                                        <p:attrNameLst>
                                          <p:attrName>style.visibility</p:attrName>
                                        </p:attrNameLst>
                                      </p:cBhvr>
                                      <p:to>
                                        <p:strVal val="visible"/>
                                      </p:to>
                                    </p:set>
                                    <p:animEffect transition="in" filter="randombar(horizontal)">
                                      <p:cBhvr>
                                        <p:cTn id="53" dur="500"/>
                                        <p:tgtEl>
                                          <p:spTgt spid="2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4">
                                            <p:txEl>
                                              <p:pRg st="8" end="8"/>
                                            </p:txEl>
                                          </p:spTgt>
                                        </p:tgtEl>
                                        <p:attrNameLst>
                                          <p:attrName>style.visibility</p:attrName>
                                        </p:attrNameLst>
                                      </p:cBhvr>
                                      <p:to>
                                        <p:strVal val="visible"/>
                                      </p:to>
                                    </p:set>
                                    <p:animEffect transition="in" filter="randombar(horizontal)">
                                      <p:cBhvr>
                                        <p:cTn id="58"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Bai 6-2">
            <a:hlinkClick r:id="" action="ppaction://media"/>
            <a:extLst>
              <a:ext uri="{FF2B5EF4-FFF2-40B4-BE49-F238E27FC236}">
                <a16:creationId xmlns:a16="http://schemas.microsoft.com/office/drawing/2014/main" id="{DED1931C-4D2A-1104-8525-FD107861A3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76200"/>
            <a:ext cx="8991600" cy="6705600"/>
          </a:xfrm>
          <a:prstGeom prst="rect">
            <a:avLst/>
          </a:prstGeom>
        </p:spPr>
      </p:pic>
    </p:spTree>
    <p:extLst>
      <p:ext uri="{BB962C8B-B14F-4D97-AF65-F5344CB8AC3E}">
        <p14:creationId xmlns:p14="http://schemas.microsoft.com/office/powerpoint/2010/main" val="32552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107395423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254737"/>
          </a:xfrm>
          <a:prstGeom prst="rect">
            <a:avLst/>
          </a:prstGeom>
        </p:spPr>
        <p:txBody>
          <a:bodyPr wrap="square">
            <a:spAutoFit/>
          </a:bodyPr>
          <a:lstStyle/>
          <a:p>
            <a:pPr algn="just">
              <a:spcBef>
                <a:spcPts val="600"/>
              </a:spcBef>
              <a:spcAft>
                <a:spcPts val="0"/>
              </a:spcAft>
            </a:pPr>
            <a:r>
              <a:rPr lang="nl-NL" sz="1950" b="1" dirty="0">
                <a:latin typeface="Cambria" pitchFamily="18" charset="0"/>
                <a:ea typeface="Cambria" pitchFamily="18" charset="0"/>
              </a:rPr>
              <a:t>* Gió mùa mùa đông: </a:t>
            </a:r>
            <a:endParaRPr lang="en-US" sz="1950" b="1"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Thời gian: từ tháng 11 – 4 năm sau</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Nguồn gốc: áp cao Xi-bia.</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Hướng gió: đ</a:t>
            </a:r>
            <a:r>
              <a:rPr lang="en-US" sz="1950" dirty="0" err="1" smtClean="0">
                <a:latin typeface="Cambria" pitchFamily="18" charset="0"/>
                <a:ea typeface="Cambria" pitchFamily="18" charset="0"/>
              </a:rPr>
              <a:t>ông</a:t>
            </a:r>
            <a:r>
              <a:rPr lang="en-US" sz="1950" dirty="0" smtClean="0">
                <a:latin typeface="Cambria" pitchFamily="18" charset="0"/>
                <a:ea typeface="Cambria" pitchFamily="18" charset="0"/>
              </a:rPr>
              <a:t> </a:t>
            </a:r>
            <a:r>
              <a:rPr lang="en-US" sz="1950" dirty="0" err="1" smtClean="0">
                <a:latin typeface="Cambria" pitchFamily="18" charset="0"/>
                <a:ea typeface="Cambria" pitchFamily="18" charset="0"/>
              </a:rPr>
              <a:t>bắc</a:t>
            </a:r>
            <a:r>
              <a:rPr lang="en-US" sz="1950" dirty="0" smtClean="0">
                <a:latin typeface="Cambria" pitchFamily="18" charset="0"/>
                <a:ea typeface="Cambria" pitchFamily="18" charset="0"/>
              </a:rPr>
              <a:t>.</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Đặc điểm: </a:t>
            </a:r>
            <a:endParaRPr lang="en-US" sz="1950" dirty="0">
              <a:latin typeface="Cambria" pitchFamily="18" charset="0"/>
              <a:ea typeface="Cambria" pitchFamily="18" charset="0"/>
            </a:endParaRPr>
          </a:p>
          <a:p>
            <a:pPr algn="just">
              <a:spcBef>
                <a:spcPts val="600"/>
              </a:spcBef>
              <a:spcAft>
                <a:spcPts val="0"/>
              </a:spcAft>
            </a:pPr>
            <a:r>
              <a:rPr lang="vi-VN" sz="1950" dirty="0" smtClean="0">
                <a:latin typeface="Cambria" pitchFamily="18" charset="0"/>
                <a:ea typeface="Cambria" pitchFamily="18" charset="0"/>
              </a:rPr>
              <a:t>+ </a:t>
            </a:r>
            <a:r>
              <a:rPr lang="vi-VN" sz="1950" dirty="0">
                <a:latin typeface="Cambria" pitchFamily="18" charset="0"/>
                <a:ea typeface="Cambria" pitchFamily="18" charset="0"/>
              </a:rPr>
              <a:t>Ở miền Bắc: nửa đầu mùa đông thời tiết lạnh khô, nửa cuối mùa đông thời tiết lạnh ẩm.</a:t>
            </a:r>
          </a:p>
          <a:p>
            <a:pPr algn="just">
              <a:spcBef>
                <a:spcPts val="600"/>
              </a:spcBef>
              <a:spcAft>
                <a:spcPts val="0"/>
              </a:spcAft>
            </a:pPr>
            <a:r>
              <a:rPr lang="vi-VN" sz="1950" dirty="0">
                <a:latin typeface="Cambria" pitchFamily="18" charset="0"/>
                <a:ea typeface="Cambria" pitchFamily="18" charset="0"/>
              </a:rPr>
              <a:t>+ Ở miền Nam, Tín phong gây mưa cho vùng biển Nam Trung Bộ, gây thời tiết nóng, khô cho Nan Bộ và Tây Nguyên.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373136159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234097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981200"/>
            <a:ext cx="6553198" cy="3477875"/>
          </a:xfrm>
          <a:prstGeom prst="rect">
            <a:avLst/>
          </a:prstGeom>
        </p:spPr>
        <p:txBody>
          <a:bodyPr wrap="square">
            <a:spAutoFit/>
          </a:bodyPr>
          <a:lstStyle/>
          <a:p>
            <a:pPr algn="just">
              <a:spcBef>
                <a:spcPts val="600"/>
              </a:spcBef>
              <a:spcAft>
                <a:spcPts val="0"/>
              </a:spcAft>
            </a:pPr>
            <a:r>
              <a:rPr lang="nl-NL" sz="1900" b="1" dirty="0">
                <a:latin typeface="Cambria" pitchFamily="18" charset="0"/>
                <a:ea typeface="Cambria" pitchFamily="18" charset="0"/>
              </a:rPr>
              <a:t>* Gió mùa mùa </a:t>
            </a:r>
            <a:r>
              <a:rPr lang="nl-NL" sz="1900" b="1" dirty="0" smtClean="0">
                <a:latin typeface="Cambria" pitchFamily="18" charset="0"/>
                <a:ea typeface="Cambria" pitchFamily="18" charset="0"/>
              </a:rPr>
              <a:t>hạ: </a:t>
            </a:r>
            <a:endParaRPr lang="en-US" sz="1900" b="1"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Thời gian: từ tháng 5 – </a:t>
            </a:r>
            <a:r>
              <a:rPr lang="nl-NL" sz="1900" dirty="0" smtClean="0">
                <a:latin typeface="Cambria" pitchFamily="18" charset="0"/>
                <a:ea typeface="Cambria" pitchFamily="18" charset="0"/>
              </a:rPr>
              <a:t>10. </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Nguồn gốc: áp cao Bắc Ấn Độ Dương và áp cao cận chí tuyến Nam bán cầu.</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Hướng gió: </a:t>
            </a:r>
            <a:r>
              <a:rPr lang="nl-NL" sz="1900" dirty="0" smtClean="0">
                <a:latin typeface="Cambria" pitchFamily="18" charset="0"/>
                <a:ea typeface="Cambria" pitchFamily="18" charset="0"/>
              </a:rPr>
              <a:t>tây nam, </a:t>
            </a:r>
            <a:r>
              <a:rPr lang="nl-NL" sz="1900" dirty="0">
                <a:latin typeface="Cambria" pitchFamily="18" charset="0"/>
                <a:ea typeface="Cambria" pitchFamily="18" charset="0"/>
              </a:rPr>
              <a:t>đối với miền Bắc là </a:t>
            </a:r>
            <a:r>
              <a:rPr lang="nl-NL" sz="1900" dirty="0" smtClean="0">
                <a:latin typeface="Cambria" pitchFamily="18" charset="0"/>
                <a:ea typeface="Cambria" pitchFamily="18" charset="0"/>
              </a:rPr>
              <a:t>đông nam.</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Đặc điểm: </a:t>
            </a:r>
            <a:endParaRPr lang="en-US" sz="1900" dirty="0">
              <a:latin typeface="Cambria" pitchFamily="18" charset="0"/>
              <a:ea typeface="Cambria" pitchFamily="18" charset="0"/>
            </a:endParaRPr>
          </a:p>
          <a:p>
            <a:pPr algn="just">
              <a:spcBef>
                <a:spcPts val="600"/>
              </a:spcBef>
              <a:spcAft>
                <a:spcPts val="0"/>
              </a:spcAft>
            </a:pPr>
            <a:r>
              <a:rPr lang="vi-VN" sz="1900" dirty="0">
                <a:latin typeface="Cambria" pitchFamily="18" charset="0"/>
                <a:ea typeface="Cambria" pitchFamily="18" charset="0"/>
              </a:rPr>
              <a:t>+ Đầu mùa hạ: gây mưa cho Nam Bộ, Tây Nguyên nhưng gây khô nóng cho phía  đông Trường Sơn và nam Tây Bắc.</a:t>
            </a:r>
          </a:p>
          <a:p>
            <a:pPr algn="just">
              <a:spcBef>
                <a:spcPts val="600"/>
              </a:spcBef>
              <a:spcAft>
                <a:spcPts val="0"/>
              </a:spcAft>
            </a:pPr>
            <a:r>
              <a:rPr lang="vi-VN" sz="1900" dirty="0">
                <a:latin typeface="Cambria" pitchFamily="18" charset="0"/>
                <a:ea typeface="Cambria" pitchFamily="18" charset="0"/>
              </a:rPr>
              <a:t>+ Giữa và cuối mùa hạ: nóng ẩm, mưa nhiều trên phạm vi </a:t>
            </a:r>
            <a:r>
              <a:rPr lang="en-US" sz="1900" dirty="0" smtClean="0">
                <a:latin typeface="Cambria" pitchFamily="18" charset="0"/>
                <a:ea typeface="Cambria" pitchFamily="18" charset="0"/>
              </a:rPr>
              <a:t>      </a:t>
            </a:r>
            <a:r>
              <a:rPr lang="vi-VN" sz="1900" dirty="0" smtClean="0">
                <a:latin typeface="Cambria" pitchFamily="18" charset="0"/>
                <a:ea typeface="Cambria" pitchFamily="18" charset="0"/>
              </a:rPr>
              <a:t>cả </a:t>
            </a:r>
            <a:r>
              <a:rPr lang="vi-VN" sz="1900" dirty="0">
                <a:latin typeface="Cambria" pitchFamily="18" charset="0"/>
                <a:ea typeface="Cambria" pitchFamily="18" charset="0"/>
              </a:rPr>
              <a:t>nước.</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282422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2" name="Rectangle 21"/>
          <p:cNvSpPr/>
          <p:nvPr/>
        </p:nvSpPr>
        <p:spPr>
          <a:xfrm>
            <a:off x="228600" y="1371600"/>
            <a:ext cx="4953000"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10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VÀ 2: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4.1,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biểu hiện của sự sự phân hóa bắc – nam của khí hậu nước ta</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nguyên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3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đông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tây</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5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6: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theo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37" y="152400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6" cy="5269201"/>
          </a:xfrm>
          <a:prstGeom prst="rect">
            <a:avLst/>
          </a:prstGeom>
          <a:noFill/>
          <a:ln>
            <a:solidFill>
              <a:srgbClr val="FF0000"/>
            </a:solidFill>
          </a:ln>
        </p:spPr>
      </p:pic>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Tuyết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rơi</a:t>
            </a:r>
            <a:r>
              <a:rPr lang="en-US" dirty="0" smtClean="0">
                <a:latin typeface="Cambria" pitchFamily="18" charset="0"/>
                <a:ea typeface="Cambria" pitchFamily="18" charset="0"/>
              </a:rPr>
              <a:t> ở Sa Pa</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khô</a:t>
            </a:r>
            <a:r>
              <a:rPr lang="en-US" dirty="0" smtClean="0">
                <a:latin typeface="Cambria" pitchFamily="18" charset="0"/>
                <a:ea typeface="Cambria" pitchFamily="18" charset="0"/>
              </a:rPr>
              <a:t> ở TPHCM</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1418722"/>
            <a:ext cx="3886200" cy="2148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151" y="4114800"/>
            <a:ext cx="3889248"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14801"/>
            <a:ext cx="379701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582" y="1424818"/>
            <a:ext cx="3720671" cy="2341248"/>
          </a:xfrm>
          <a:prstGeom prst="rect">
            <a:avLst/>
          </a:prstGeom>
          <a:noFill/>
          <a:ln>
            <a:solidFill>
              <a:srgbClr val="FF0000"/>
            </a:solidFill>
          </a:ln>
        </p:spPr>
      </p:pic>
    </p:spTree>
    <p:extLst>
      <p:ext uri="{BB962C8B-B14F-4D97-AF65-F5344CB8AC3E}">
        <p14:creationId xmlns:p14="http://schemas.microsoft.com/office/powerpoint/2010/main" val="20117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randombar(horizontal)">
                                      <p:cBhvr>
                                        <p:cTn id="16" dur="500"/>
                                        <p:tgtEl>
                                          <p:spTgt spid="12292"/>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gợi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em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bài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SỢI NHỚ SỢI THƯƠNG</a:t>
            </a:r>
            <a:endParaRPr lang="en-US" sz="2400" b="1" dirty="0">
              <a:solidFill>
                <a:srgbClr val="0D30DD"/>
              </a:solidFill>
              <a:latin typeface="Cambria" pitchFamily="18" charset="0"/>
              <a:ea typeface="Cambria" pitchFamily="18" charset="0"/>
            </a:endParaRPr>
          </a:p>
        </p:txBody>
      </p:sp>
      <p:pic>
        <p:nvPicPr>
          <p:cNvPr id="7" name="Bai 6-1">
            <a:hlinkClick r:id="" action="ppaction://media"/>
            <a:extLst>
              <a:ext uri="{FF2B5EF4-FFF2-40B4-BE49-F238E27FC236}">
                <a16:creationId xmlns:a16="http://schemas.microsoft.com/office/drawing/2014/main" id="{79902C5C-9E09-2843-60A8-9FFCF2BE1FA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828800"/>
            <a:ext cx="8229600" cy="4343400"/>
          </a:xfrm>
          <a:prstGeom prst="rect">
            <a:avLst/>
          </a:prstGeom>
        </p:spPr>
      </p:pic>
    </p:spTree>
    <p:extLst>
      <p:ext uri="{BB962C8B-B14F-4D97-AF65-F5344CB8AC3E}">
        <p14:creationId xmlns:p14="http://schemas.microsoft.com/office/powerpoint/2010/main" val="294068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7"/>
                </p:tgtEl>
              </p:cMediaNode>
            </p:video>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74099172"/>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p>
        </p:txBody>
      </p:sp>
    </p:spTree>
    <p:extLst>
      <p:ext uri="{BB962C8B-B14F-4D97-AF65-F5344CB8AC3E}">
        <p14:creationId xmlns:p14="http://schemas.microsoft.com/office/powerpoint/2010/main" val="2920805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705557145"/>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09801"/>
            <a:ext cx="6792509" cy="32766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63933"/>
            <a:ext cx="6553198" cy="2717667"/>
          </a:xfrm>
          <a:prstGeom prst="rect">
            <a:avLst/>
          </a:prstGeom>
        </p:spPr>
        <p:txBody>
          <a:bodyPr wrap="square">
            <a:spAutoFit/>
          </a:bodyPr>
          <a:lstStyle/>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Bắc:</a:t>
            </a:r>
            <a:r>
              <a:rPr lang="vi-VN" sz="2400" b="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độ trung bình năm trên 20</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mùa đông lạnh, ít mưa; mùa hạ nóng, ẩm và mưa nhiều.</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Nam: </a:t>
            </a:r>
            <a:r>
              <a:rPr lang="vi-VN" sz="2400" dirty="0">
                <a:latin typeface="Cambria" pitchFamily="18" charset="0"/>
                <a:ea typeface="Cambria" pitchFamily="18" charset="0"/>
                <a:cs typeface="Times New Roman"/>
              </a:rPr>
              <a:t>nhiệt độ trung bình năm trên 25</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2 mùa mưa, khô phân hóa rõ rệt.</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bắc</a:t>
            </a:r>
            <a:r>
              <a:rPr lang="en-US" sz="2400" b="1" dirty="0" smtClean="0">
                <a:solidFill>
                  <a:srgbClr val="CC0000"/>
                </a:solidFill>
                <a:latin typeface="Times New Roman" pitchFamily="18" charset="0"/>
                <a:cs typeface="Times New Roman" pitchFamily="18" charset="0"/>
              </a:rPr>
              <a:t> </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nam</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34618339"/>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75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1"/>
            <a:ext cx="6792509" cy="3276600"/>
          </a:xfrm>
          <a:prstGeom prst="wedgeRoundRectCallout">
            <a:avLst>
              <a:gd name="adj1" fmla="val 46681"/>
              <a:gd name="adj2" fmla="val 597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46955"/>
            <a:ext cx="6553198" cy="2582245"/>
          </a:xfrm>
          <a:prstGeom prst="rect">
            <a:avLst/>
          </a:prstGeom>
        </p:spPr>
        <p:txBody>
          <a:bodyPr wrap="square">
            <a:spAutoFit/>
          </a:bodyPr>
          <a:lstStyle/>
          <a:p>
            <a:pPr algn="just">
              <a:lnSpc>
                <a:spcPct val="115000"/>
              </a:lnSpc>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Vùng biển và thềm lục địa có khí hậu ôn hoà hơn trong đất liền.</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đồng bằng ven biển có khí hậu nhiệt đới ẩm gió mùa.</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đồi núi phía tây khí hậu phân hóa phức tạp do tác động của gió mùa và hướng của các dãy núi.</a:t>
            </a: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đông</a:t>
            </a:r>
            <a:r>
              <a:rPr lang="en-US" sz="2400" b="1" dirty="0" smtClean="0">
                <a:solidFill>
                  <a:srgbClr val="CC0000"/>
                </a:solidFill>
                <a:latin typeface="Times New Roman" pitchFamily="18" charset="0"/>
                <a:cs typeface="Times New Roman" pitchFamily="18" charset="0"/>
              </a:rPr>
              <a:t> – </a:t>
            </a:r>
            <a:r>
              <a:rPr lang="en-US" sz="2400" b="1" dirty="0" err="1" smtClean="0">
                <a:solidFill>
                  <a:srgbClr val="CC0000"/>
                </a:solidFill>
                <a:latin typeface="Times New Roman" pitchFamily="18" charset="0"/>
                <a:cs typeface="Times New Roman" pitchFamily="18" charset="0"/>
              </a:rPr>
              <a:t>tây</a:t>
            </a:r>
            <a:r>
              <a:rPr lang="en-US" sz="2400" b="1" dirty="0" smtClean="0">
                <a:solidFill>
                  <a:srgbClr val="CC0000"/>
                </a:solidFill>
                <a:latin typeface="Times New Roman" pitchFamily="18" charset="0"/>
                <a:cs typeface="Times New Roman" pitchFamily="18" charset="0"/>
              </a:rPr>
              <a:t> </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0948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8</a:t>
            </a:r>
            <a:endParaRPr lang="en-US" sz="4000" b="1" dirty="0">
              <a:solidFill>
                <a:srgbClr val="FF0000"/>
              </a:solidFill>
              <a:latin typeface="Cambria" pitchFamily="18" charset="0"/>
              <a:ea typeface="Cambria" pitchFamily="18" charset="0"/>
            </a:endParaRPr>
          </a:p>
        </p:txBody>
      </p:sp>
      <p:grpSp>
        <p:nvGrpSpPr>
          <p:cNvPr id="2" name="Group 1"/>
          <p:cNvGrpSpPr/>
          <p:nvPr/>
        </p:nvGrpSpPr>
        <p:grpSpPr>
          <a:xfrm>
            <a:off x="1472184" y="1221009"/>
            <a:ext cx="7315201" cy="5376361"/>
            <a:chOff x="1472184" y="1221009"/>
            <a:chExt cx="7315201" cy="5376361"/>
          </a:xfrm>
        </p:grpSpPr>
        <p:graphicFrame>
          <p:nvGraphicFramePr>
            <p:cNvPr id="3" name="Diagram 2"/>
            <p:cNvGraphicFramePr/>
            <p:nvPr>
              <p:extLst>
                <p:ext uri="{D42A27DB-BD31-4B8C-83A1-F6EECF244321}">
                  <p14:modId xmlns:p14="http://schemas.microsoft.com/office/powerpoint/2010/main" val="3614802000"/>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31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7200" y="2209800"/>
              <a:ext cx="4038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91465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90799"/>
            <a:ext cx="6792509" cy="2438401"/>
          </a:xfrm>
          <a:prstGeom prst="wedgeRoundRectCallout">
            <a:avLst>
              <a:gd name="adj1" fmla="val 46681"/>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089299"/>
            <a:ext cx="6553198" cy="1330301"/>
          </a:xfrm>
          <a:prstGeom prst="rect">
            <a:avLst/>
          </a:prstGeom>
        </p:spPr>
        <p:txBody>
          <a:bodyPr wrap="square">
            <a:spAutoFit/>
          </a:bodyPr>
          <a:lstStyle/>
          <a:p>
            <a:pPr algn="just">
              <a:lnSpc>
                <a:spcPct val="115000"/>
              </a:lnSpc>
              <a:spcBef>
                <a:spcPts val="600"/>
              </a:spcBef>
              <a:spcAft>
                <a:spcPts val="0"/>
              </a:spcAft>
            </a:pPr>
            <a:r>
              <a:rPr lang="en-US" sz="2400" dirty="0" smtClean="0">
                <a:latin typeface="Cambria" pitchFamily="18" charset="0"/>
                <a:ea typeface="Cambria" pitchFamily="18" charset="0"/>
                <a:cs typeface="Times New Roman"/>
              </a:rPr>
              <a:t>K</a:t>
            </a:r>
            <a:r>
              <a:rPr lang="vi-VN" sz="2400" dirty="0" smtClean="0">
                <a:latin typeface="Cambria" pitchFamily="18" charset="0"/>
                <a:ea typeface="Cambria" pitchFamily="18" charset="0"/>
                <a:cs typeface="Times New Roman"/>
              </a:rPr>
              <a:t>hí </a:t>
            </a:r>
            <a:r>
              <a:rPr lang="vi-VN" sz="2400" dirty="0">
                <a:latin typeface="Cambria" pitchFamily="18" charset="0"/>
                <a:ea typeface="Cambria" pitchFamily="18" charset="0"/>
                <a:cs typeface="Times New Roman"/>
              </a:rPr>
              <a:t>hậu </a:t>
            </a:r>
            <a:r>
              <a:rPr lang="en-US" sz="2400" dirty="0" err="1" smtClean="0">
                <a:latin typeface="Cambria" pitchFamily="18" charset="0"/>
                <a:ea typeface="Cambria" pitchFamily="18" charset="0"/>
                <a:cs typeface="Times New Roman"/>
              </a:rPr>
              <a:t>nước</a:t>
            </a:r>
            <a:r>
              <a:rPr lang="en-US" sz="2400" dirty="0" smtClean="0">
                <a:latin typeface="Cambria" pitchFamily="18" charset="0"/>
                <a:ea typeface="Cambria" pitchFamily="18" charset="0"/>
                <a:cs typeface="Times New Roman"/>
              </a:rPr>
              <a:t> ta</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phân hóa thảnh 3 đai cao gồm: nhiệt đới gió mùa; cận nhiệt đới gió mùa trên núi và ôn đới gió mùa trên núi.</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668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bảng 4.1, nhận xét sự khác nhau về chế độ nhiệt (nhiệt độ trung bình năm, nhiệt độ trung bình tháng nóng nhất và tháng lạnh nhất; biên độ nhiệt năm) giữa Lạng Sơn và Cà Mau.</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20341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0" y="3124200"/>
            <a:ext cx="4828164" cy="3429000"/>
          </a:xfrm>
          <a:prstGeom prst="rect">
            <a:avLst/>
          </a:prstGeom>
          <a:noFill/>
          <a:ln>
            <a:solidFill>
              <a:srgbClr val="FF0000"/>
            </a:solidFill>
          </a:ln>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grpSp>
        <p:nvGrpSpPr>
          <p:cNvPr id="23" name="Group 22"/>
          <p:cNvGrpSpPr/>
          <p:nvPr/>
        </p:nvGrpSpPr>
        <p:grpSpPr>
          <a:xfrm>
            <a:off x="255446" y="1903104"/>
            <a:ext cx="874135" cy="867811"/>
            <a:chOff x="328593" y="3259179"/>
            <a:chExt cx="1256547" cy="1465221"/>
          </a:xfrm>
        </p:grpSpPr>
        <p:pic>
          <p:nvPicPr>
            <p:cNvPr id="24"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143000" y="1998851"/>
            <a:ext cx="7644799" cy="4478149"/>
          </a:xfrm>
          <a:prstGeom prst="rect">
            <a:avLst/>
          </a:prstGeom>
          <a:solidFill>
            <a:srgbClr val="FFCCFF"/>
          </a:solidFill>
          <a:ln w="12700">
            <a:solidFill>
              <a:srgbClr val="0070C0"/>
            </a:solidFill>
          </a:ln>
        </p:spPr>
        <p:txBody>
          <a:bodyPr wrap="square">
            <a:spAutoFit/>
          </a:bodyPr>
          <a:lstStyle/>
          <a:p>
            <a:pPr algn="just"/>
            <a:r>
              <a:rPr lang="en-US" sz="1900" b="1" dirty="0" smtClean="0">
                <a:latin typeface="Cambria" panose="02040503050406030204" pitchFamily="18" charset="0"/>
                <a:ea typeface="Cambria" panose="02040503050406030204" pitchFamily="18" charset="0"/>
              </a:rPr>
              <a:t>- </a:t>
            </a:r>
            <a:r>
              <a:rPr lang="vi-VN" sz="1900" b="1" dirty="0" smtClean="0">
                <a:latin typeface="Cambria" panose="02040503050406030204" pitchFamily="18" charset="0"/>
                <a:ea typeface="Cambria" panose="02040503050406030204" pitchFamily="18" charset="0"/>
              </a:rPr>
              <a:t>Nhận </a:t>
            </a:r>
            <a:r>
              <a:rPr lang="vi-VN" sz="1900" b="1" dirty="0">
                <a:latin typeface="Cambria" panose="02040503050406030204" pitchFamily="18" charset="0"/>
                <a:ea typeface="Cambria" panose="02040503050406030204" pitchFamily="18" charset="0"/>
              </a:rPr>
              <a:t>xét: </a:t>
            </a:r>
            <a:r>
              <a:rPr lang="vi-VN" sz="1900" dirty="0">
                <a:latin typeface="Cambria" panose="02040503050406030204" pitchFamily="18" charset="0"/>
                <a:ea typeface="Cambria" panose="02040503050406030204" pitchFamily="18" charset="0"/>
              </a:rPr>
              <a:t>Nhìn vào bảng số liệu ta thấy, giữa Lạng Sơn và Cà Mau có sự khác biệt lớn về nhiệt độ</a:t>
            </a:r>
            <a:r>
              <a:rPr lang="vi-VN" sz="1900" dirty="0" smtClean="0">
                <a:latin typeface="Cambria" panose="02040503050406030204" pitchFamily="18" charset="0"/>
                <a:ea typeface="Cambria" panose="02040503050406030204" pitchFamily="18" charset="0"/>
              </a:rPr>
              <a:t>:</a:t>
            </a: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algn="just"/>
            <a:endParaRPr lang="en-US" sz="1900" b="1" dirty="0">
              <a:latin typeface="Cambria" panose="02040503050406030204" pitchFamily="18" charset="0"/>
              <a:ea typeface="Cambria" panose="02040503050406030204" pitchFamily="18" charset="0"/>
            </a:endParaRPr>
          </a:p>
          <a:p>
            <a:pPr algn="just"/>
            <a:r>
              <a:rPr lang="en-US" sz="1900" b="1" dirty="0" smtClean="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 Giải thích:</a:t>
            </a:r>
          </a:p>
          <a:p>
            <a:pPr algn="just"/>
            <a:r>
              <a:rPr lang="vi-VN" sz="1900" dirty="0">
                <a:latin typeface="Cambria" panose="02040503050406030204" pitchFamily="18" charset="0"/>
                <a:ea typeface="Cambria" panose="02040503050406030204" pitchFamily="18" charset="0"/>
              </a:rPr>
              <a:t>+ Nhiệt độ trung bình năm tăng dần từ Bắc vào Nam vì càng về phía Nam góc nhập xạ càng lớn, lượng nhiệt nhận được càng nhiều.</a:t>
            </a:r>
          </a:p>
          <a:p>
            <a:pPr algn="just"/>
            <a:r>
              <a:rPr lang="vi-VN" sz="1900" dirty="0">
                <a:latin typeface="Cambria" panose="02040503050406030204" pitchFamily="18" charset="0"/>
                <a:ea typeface="Cambria" panose="02040503050406030204" pitchFamily="18" charset="0"/>
              </a:rPr>
              <a:t> + Tháng I, chênh lệch nhiệt độ giữa 2 miền Bắc - Nam rõ rệt do miền Bắc chịu ảnh hưởng của gió mùa Đông Bắc lạnh, nhiệt độ giảm sâu; miền Nam nóng quanh năm</a:t>
            </a:r>
            <a:r>
              <a:rPr lang="vi-VN"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65942884"/>
              </p:ext>
            </p:extLst>
          </p:nvPr>
        </p:nvGraphicFramePr>
        <p:xfrm>
          <a:off x="1219200" y="2732916"/>
          <a:ext cx="7467600" cy="185420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70840">
                <a:tc>
                  <a:txBody>
                    <a:bodyPr/>
                    <a:lstStyle/>
                    <a:p>
                      <a:pPr indent="215900" algn="just">
                        <a:lnSpc>
                          <a:spcPct val="115000"/>
                        </a:lnSpc>
                        <a:spcBef>
                          <a:spcPts val="600"/>
                        </a:spcBef>
                        <a:spcAft>
                          <a:spcPts val="0"/>
                        </a:spcAft>
                      </a:pPr>
                      <a:r>
                        <a:rPr lang="en-US" sz="1600" b="1" dirty="0">
                          <a:effectLst/>
                          <a:latin typeface="Cambria" pitchFamily="18" charset="0"/>
                          <a:ea typeface="Cambria" pitchFamily="18" charset="0"/>
                          <a:cs typeface="Times New Roman"/>
                        </a:rPr>
                        <a:t> </a:t>
                      </a:r>
                      <a:r>
                        <a:rPr lang="vi-VN" sz="1600" b="1" dirty="0">
                          <a:effectLst/>
                          <a:latin typeface="Cambria" pitchFamily="18" charset="0"/>
                          <a:ea typeface="Cambria" pitchFamily="18" charset="0"/>
                          <a:cs typeface="Times New Roman"/>
                        </a:rPr>
                        <a:t>Trạm khí tượng</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Lạng Sơn</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Cà Mau</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21,5</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27,5</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nóng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27,2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28,8</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lạnh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13,4</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Biên độ nhiệt năm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13,8</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7">
                                            <p:txEl>
                                              <p:pRg st="8" end="8"/>
                                            </p:txEl>
                                          </p:spTgt>
                                        </p:tgtEl>
                                        <p:attrNameLst>
                                          <p:attrName>style.visibility</p:attrName>
                                        </p:attrNameLst>
                                      </p:cBhvr>
                                      <p:to>
                                        <p:strVal val="visible"/>
                                      </p:to>
                                    </p:set>
                                    <p:animEffect transition="in" filter="randombar(horizontal)">
                                      <p:cBhvr>
                                        <p:cTn id="25" dur="500"/>
                                        <p:tgtEl>
                                          <p:spTgt spid="2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randombar(horizontal)">
                                      <p:cBhvr>
                                        <p:cTn id="30" dur="500"/>
                                        <p:tgtEl>
                                          <p:spTgt spid="2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7">
                                            <p:txEl>
                                              <p:pRg st="10" end="10"/>
                                            </p:txEl>
                                          </p:spTgt>
                                        </p:tgtEl>
                                        <p:attrNameLst>
                                          <p:attrName>style.visibility</p:attrName>
                                        </p:attrNameLst>
                                      </p:cBhvr>
                                      <p:to>
                                        <p:strVal val="visible"/>
                                      </p:to>
                                    </p:set>
                                    <p:animEffect transition="in" filter="randombar(horizontal)">
                                      <p:cBhvr>
                                        <p:cTn id="35"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ĐẶC ĐIỂM KHÍ HẬU</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4</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135832"/>
            <a:ext cx="7400378" cy="461665"/>
          </a:xfrm>
          <a:prstGeom prst="rect">
            <a:avLst/>
          </a:prstGeom>
          <a:solidFill>
            <a:srgbClr val="BCFCD4"/>
          </a:solidFill>
          <a:ln w="12700">
            <a:solidFill>
              <a:srgbClr val="009900"/>
            </a:solidFill>
          </a:ln>
        </p:spPr>
        <p:txBody>
          <a:bodyPr wrap="square">
            <a:spAutoFit/>
          </a:bodyPr>
          <a:lstStyle/>
          <a:p>
            <a:pPr algn="just"/>
            <a:r>
              <a:rPr lang="en-US" sz="2400" i="1" dirty="0" smtClean="0">
                <a:solidFill>
                  <a:srgbClr val="FF0000"/>
                </a:solidFill>
                <a:latin typeface="Cambria" panose="02040503050406030204" pitchFamily="18" charset="0"/>
                <a:ea typeface="Cambria" panose="02040503050406030204" pitchFamily="18" charset="0"/>
              </a:rPr>
              <a:t>T</a:t>
            </a:r>
            <a:r>
              <a:rPr lang="vi-VN" sz="2400" i="1" dirty="0" smtClean="0">
                <a:solidFill>
                  <a:srgbClr val="FF0000"/>
                </a:solidFill>
                <a:latin typeface="Cambria" panose="02040503050406030204" pitchFamily="18" charset="0"/>
                <a:ea typeface="Cambria" panose="02040503050406030204" pitchFamily="18" charset="0"/>
              </a:rPr>
              <a:t>ìm </a:t>
            </a:r>
            <a:r>
              <a:rPr lang="vi-VN" sz="2400" i="1" dirty="0">
                <a:solidFill>
                  <a:srgbClr val="FF0000"/>
                </a:solidFill>
                <a:latin typeface="Cambria" panose="02040503050406030204" pitchFamily="18" charset="0"/>
                <a:ea typeface="Cambria" panose="02040503050406030204" pitchFamily="18" charset="0"/>
              </a:rPr>
              <a:t>hiểu và cho biết đặc điểm khí hậu ở địa phương em</a:t>
            </a:r>
            <a:r>
              <a:rPr lang="vi-VN" sz="1750" i="1" dirty="0">
                <a:solidFill>
                  <a:srgbClr val="FF0000"/>
                </a:solidFill>
                <a:latin typeface="Cambria" panose="02040503050406030204" pitchFamily="18" charset="0"/>
                <a:ea typeface="Cambria" panose="02040503050406030204" pitchFamily="18" charset="0"/>
              </a:rPr>
              <a: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3962400"/>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286422" y="2819400"/>
            <a:ext cx="7400378" cy="3656963"/>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sz="1900" b="1" dirty="0" smtClean="0">
                <a:solidFill>
                  <a:srgbClr val="0D30DD"/>
                </a:solidFill>
                <a:latin typeface="Cambria" pitchFamily="18" charset="0"/>
                <a:ea typeface="Cambria" pitchFamily="18" charset="0"/>
                <a:cs typeface="Times New Roman"/>
              </a:rPr>
              <a:t>VÍ DỤ: KHÍ HẬU Ở TPHCM</a:t>
            </a:r>
          </a:p>
          <a:p>
            <a:pPr algn="just">
              <a:lnSpc>
                <a:spcPct val="115000"/>
              </a:lnSpc>
              <a:spcBef>
                <a:spcPts val="600"/>
              </a:spcBef>
              <a:spcAft>
                <a:spcPts val="0"/>
              </a:spcAft>
            </a:pPr>
            <a:r>
              <a:rPr lang="vi-VN"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cận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đạo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phố</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Chí</a:t>
            </a:r>
            <a:r>
              <a:rPr lang="en-US" sz="1900" dirty="0">
                <a:latin typeface="Cambria" pitchFamily="18" charset="0"/>
                <a:ea typeface="Cambria" pitchFamily="18" charset="0"/>
                <a:cs typeface="Times New Roman"/>
              </a:rPr>
              <a:t> Minh </a:t>
            </a:r>
            <a:r>
              <a:rPr lang="en-US" sz="1900" dirty="0" err="1">
                <a:latin typeface="Cambria" pitchFamily="18" charset="0"/>
                <a:ea typeface="Cambria" pitchFamily="18" charset="0"/>
                <a:cs typeface="Times New Roman"/>
              </a:rPr>
              <a:t>cũng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tỉnh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khác</a:t>
            </a:r>
            <a:r>
              <a:rPr lang="en-US" sz="1900" dirty="0">
                <a:latin typeface="Cambria" pitchFamily="18" charset="0"/>
                <a:ea typeface="Cambria" pitchFamily="18" charset="0"/>
                <a:cs typeface="Times New Roman"/>
              </a:rPr>
              <a:t> ở Nam </a:t>
            </a:r>
            <a:r>
              <a:rPr lang="en-US" sz="1900" dirty="0" err="1">
                <a:latin typeface="Cambria" pitchFamily="18" charset="0"/>
                <a:ea typeface="Cambria" pitchFamily="18" charset="0"/>
                <a:cs typeface="Times New Roman"/>
              </a:rPr>
              <a:t>Bộ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đủ</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xuân</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hạ</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thu</a:t>
            </a:r>
            <a:r>
              <a:rPr lang="en-US"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miền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chỉ</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2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rõ</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a:t>
            </a: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5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11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lượng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1.979 mm.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nóng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ẩm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endParaRPr lang="en-US" sz="1900" dirty="0">
              <a:latin typeface="Cambria" pitchFamily="18" charset="0"/>
              <a:ea typeface="Cambria" pitchFamily="18" charset="0"/>
              <a:cs typeface="Times New Roman"/>
            </a:endParaRP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12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sau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27,55°C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ít</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8"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4. ĐẶC ĐIỂM KHÍ HẬU</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KHÍ HẬU NHIỆT ĐỚI ẨM GIÓ MÙA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SỰ PHÂN HÓA ĐA DẠNG CỦA KHÍ HẬU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bảng</a:t>
            </a:r>
            <a:r>
              <a:rPr lang="en-US" sz="2100" i="1" dirty="0" smtClean="0">
                <a:solidFill>
                  <a:srgbClr val="FF0000"/>
                </a:solidFill>
                <a:latin typeface="Cambria" panose="02040503050406030204" pitchFamily="18" charset="0"/>
                <a:ea typeface="Cambria" panose="02040503050406030204" pitchFamily="18" charset="0"/>
              </a:rPr>
              <a:t> 4.1,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nhận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xét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về</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năm</a:t>
            </a:r>
            <a:r>
              <a:rPr lang="en-US" sz="2100" i="1" dirty="0" smtClean="0">
                <a:solidFill>
                  <a:srgbClr val="FF0000"/>
                </a:solidFill>
                <a:latin typeface="Cambria" panose="02040503050406030204" pitchFamily="18" charset="0"/>
                <a:ea typeface="Cambria" panose="02040503050406030204" pitchFamily="18" charset="0"/>
              </a:rPr>
              <a:t> ở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vì</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có</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nl-NL" sz="2100" dirty="0">
                <a:latin typeface="Cambria" pitchFamily="18" charset="0"/>
                <a:ea typeface="Cambria" pitchFamily="18" charset="0"/>
              </a:rPr>
              <a:t>Nhiệt độ trung bình năm trên 20</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(trừ vùng núi cao) và tăng dần từ Bắc vào </a:t>
            </a:r>
            <a:r>
              <a:rPr lang="nl-NL" sz="2100" dirty="0" smtClean="0">
                <a:latin typeface="Cambria" pitchFamily="18" charset="0"/>
                <a:ea typeface="Cambria" pitchFamily="18" charset="0"/>
              </a:rPr>
              <a:t>Nam (Lạng Sơn: 21,5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 Cà Mau: 27,5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a:t>
            </a:r>
            <a:endParaRPr lang="en-US" sz="2100" dirty="0">
              <a:latin typeface="Cambria" pitchFamily="18" charset="0"/>
              <a:ea typeface="Cambria" pitchFamily="18" charset="0"/>
            </a:endParaRPr>
          </a:p>
          <a:p>
            <a:pPr algn="just">
              <a:spcBef>
                <a:spcPts val="600"/>
              </a:spcBef>
              <a:spcAft>
                <a:spcPts val="0"/>
              </a:spcAft>
            </a:pPr>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do nước ta nằm hoàn toàn trong vùng nội chí tuyến.</a:t>
            </a:r>
            <a:endParaRPr lang="en-US" sz="21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7906" y="1311232"/>
            <a:ext cx="3478212" cy="2422567"/>
          </a:xfrm>
          <a:prstGeom prst="rect">
            <a:avLst/>
          </a:prstGeom>
          <a:noFill/>
          <a:ln>
            <a:solidFill>
              <a:srgbClr val="FF0000"/>
            </a:solidFill>
          </a:ln>
        </p:spPr>
      </p:pic>
      <p:pic>
        <p:nvPicPr>
          <p:cNvPr id="2" name="Picture 2"/>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8567" y="3872614"/>
            <a:ext cx="3457551" cy="26919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về</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giờ</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xạ</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038600"/>
            <a:ext cx="3657601"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Số </a:t>
            </a:r>
            <a:r>
              <a:rPr lang="nl-NL" sz="2200" dirty="0">
                <a:latin typeface="Cambria" pitchFamily="18" charset="0"/>
                <a:ea typeface="Cambria" pitchFamily="18" charset="0"/>
              </a:rPr>
              <a:t>giờ nắng nhiều, đạt từ 1400 - 3000 giờ/ </a:t>
            </a:r>
            <a:r>
              <a:rPr lang="nl-NL" sz="2200" dirty="0" smtClean="0">
                <a:latin typeface="Cambria" pitchFamily="18" charset="0"/>
                <a:ea typeface="Cambria" pitchFamily="18" charset="0"/>
              </a:rPr>
              <a:t>năm</a:t>
            </a:r>
            <a:r>
              <a:rPr lang="nl-NL" sz="2200" dirty="0">
                <a:latin typeface="Cambria" pitchFamily="18" charset="0"/>
                <a:ea typeface="Cambria" pitchFamily="18" charset="0"/>
              </a:rPr>
              <a:t> </a:t>
            </a:r>
            <a:r>
              <a:rPr lang="nl-NL" sz="2200" dirty="0" smtClean="0">
                <a:latin typeface="Cambria" pitchFamily="18" charset="0"/>
                <a:ea typeface="Cambria" pitchFamily="18" charset="0"/>
              </a:rPr>
              <a:t>(Hà Nội là 1585 giờ, Huế là 1970 giờ, TPHCM là 2489 giờ).</a:t>
            </a:r>
          </a:p>
          <a:p>
            <a:pPr algn="just">
              <a:spcBef>
                <a:spcPts val="600"/>
              </a:spcBef>
              <a:spcAft>
                <a:spcPts val="0"/>
              </a:spcAft>
            </a:pPr>
            <a:r>
              <a:rPr lang="nl-NL" sz="2200" dirty="0" smtClean="0">
                <a:latin typeface="Cambria" pitchFamily="18" charset="0"/>
                <a:ea typeface="Cambria" pitchFamily="18" charset="0"/>
              </a:rPr>
              <a:t> </a:t>
            </a:r>
            <a:r>
              <a:rPr lang="vi-VN" sz="2200" dirty="0">
                <a:latin typeface="Cambria" pitchFamily="18" charset="0"/>
                <a:ea typeface="Cambria" pitchFamily="18" charset="0"/>
              </a:rPr>
              <a:t>- Cán cân bức xạ từ 70-100 kcal/cm</a:t>
            </a:r>
            <a:r>
              <a:rPr lang="vi-VN" sz="2200" baseline="30000" dirty="0">
                <a:latin typeface="Cambria" pitchFamily="18" charset="0"/>
                <a:ea typeface="Cambria" pitchFamily="18" charset="0"/>
              </a:rPr>
              <a:t>2</a:t>
            </a:r>
            <a:r>
              <a:rPr lang="vi-VN" sz="2200" dirty="0">
                <a:latin typeface="Cambria" pitchFamily="18" charset="0"/>
                <a:ea typeface="Cambria" pitchFamily="18" charset="0"/>
              </a:rPr>
              <a:t>/năm.</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9"/>
            <a:ext cx="3535054"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4" y="3953554"/>
            <a:ext cx="3528125" cy="23710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324600"/>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Buổi</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Hà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0788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Tính chất nhiệt </a:t>
            </a:r>
            <a:r>
              <a:rPr lang="vi-VN" sz="2400" b="1" dirty="0" smtClean="0">
                <a:solidFill>
                  <a:srgbClr val="CC0000"/>
                </a:solidFill>
                <a:latin typeface="Times New Roman" pitchFamily="18" charset="0"/>
                <a:cs typeface="Times New Roman" pitchFamily="18" charset="0"/>
              </a:rPr>
              <a:t>đới</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590800"/>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a:t>
            </a:r>
            <a:r>
              <a:rPr lang="nl-NL" sz="2400" dirty="0">
                <a:latin typeface="Cambria" pitchFamily="18" charset="0"/>
                <a:ea typeface="Cambria" pitchFamily="18" charset="0"/>
              </a:rPr>
              <a:t>Nhiệt độ trung bình năm trên 20</a:t>
            </a:r>
            <a:r>
              <a:rPr lang="nl-NL" sz="2400" baseline="30000" dirty="0">
                <a:latin typeface="Cambria" pitchFamily="18" charset="0"/>
                <a:ea typeface="Cambria" pitchFamily="18" charset="0"/>
              </a:rPr>
              <a:t>0</a:t>
            </a:r>
            <a:r>
              <a:rPr lang="nl-NL" sz="2400" dirty="0">
                <a:latin typeface="Cambria" pitchFamily="18" charset="0"/>
                <a:ea typeface="Cambria" pitchFamily="18" charset="0"/>
              </a:rPr>
              <a:t>C (trừ vùng núi cao) và tăng dần từ Bắc vào Nam.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Số giờ nắng nhiều, đạt từ 1400 - 3000 giờ/năm.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Cán cân bức xạ từ 70-100 kcal/cm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/năm.</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82119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nhận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xét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lượng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mưa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trung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năm</a:t>
            </a:r>
            <a:r>
              <a:rPr lang="en-US" sz="2300" i="1" dirty="0" smtClean="0">
                <a:solidFill>
                  <a:srgbClr val="FF0000"/>
                </a:solidFill>
                <a:latin typeface="Cambria" panose="02040503050406030204" pitchFamily="18" charset="0"/>
                <a:ea typeface="Cambria" panose="02040503050406030204" pitchFamily="18" charset="0"/>
              </a:rPr>
              <a:t> ở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KHÍ HẬU NHIỆT ĐỚI ẨM GIÓ MÙA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52379"/>
            <a:ext cx="3657601" cy="300082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Lượng </a:t>
            </a:r>
            <a:r>
              <a:rPr lang="nl-NL" sz="2300" dirty="0">
                <a:latin typeface="Cambria" pitchFamily="18" charset="0"/>
                <a:ea typeface="Cambria" pitchFamily="18" charset="0"/>
              </a:rPr>
              <a:t>mưa trung bình năm lớn: từ 1500 - 2000 mm/năm.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Ở </a:t>
            </a:r>
            <a:r>
              <a:rPr lang="nl-NL" sz="2300" dirty="0">
                <a:latin typeface="Cambria" pitchFamily="18" charset="0"/>
                <a:ea typeface="Cambria" pitchFamily="18" charset="0"/>
              </a:rPr>
              <a:t>những khu vực đón gió biển hoặc vùng núi cao, lượng mưa trong năm thường nhiều hơn, khoảng 3000 - 4000 mm/ năm.</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458" y="1317329"/>
            <a:ext cx="3503742" cy="52358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86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bảng</a:t>
            </a:r>
            <a:r>
              <a:rPr lang="en-US" sz="2200" i="1" dirty="0" smtClean="0">
                <a:solidFill>
                  <a:srgbClr val="FF0000"/>
                </a:solidFill>
                <a:latin typeface="Cambria" panose="02040503050406030204" pitchFamily="18" charset="0"/>
                <a:ea typeface="Cambria" panose="02040503050406030204" pitchFamily="18" charset="0"/>
              </a:rPr>
              <a:t> 4.2,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có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mưa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lớn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62400"/>
            <a:ext cx="3657601" cy="253915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Độ </a:t>
            </a:r>
            <a:r>
              <a:rPr lang="nl-NL" sz="2200" dirty="0">
                <a:latin typeface="Cambria" pitchFamily="18" charset="0"/>
                <a:ea typeface="Cambria" pitchFamily="18" charset="0"/>
              </a:rPr>
              <a:t>ẩm không khí cao, trên 80</a:t>
            </a:r>
            <a:r>
              <a:rPr lang="nl-NL" sz="2200" dirty="0" smtClean="0">
                <a:latin typeface="Cambria" pitchFamily="18" charset="0"/>
                <a:ea typeface="Cambria" pitchFamily="18" charset="0"/>
              </a:rPr>
              <a:t>%, </a:t>
            </a:r>
            <a:r>
              <a:rPr lang="en-US" sz="2200" dirty="0" smtClean="0">
                <a:latin typeface="Cambria" pitchFamily="18" charset="0"/>
                <a:ea typeface="Cambria" pitchFamily="18" charset="0"/>
              </a:rPr>
              <a:t>c</a:t>
            </a:r>
            <a:r>
              <a:rPr lang="vi-VN" sz="2200" dirty="0" smtClean="0">
                <a:latin typeface="Cambria" pitchFamily="18" charset="0"/>
                <a:ea typeface="Cambria" pitchFamily="18" charset="0"/>
              </a:rPr>
              <a:t>ân </a:t>
            </a:r>
            <a:r>
              <a:rPr lang="vi-VN" sz="2200" dirty="0">
                <a:latin typeface="Cambria" pitchFamily="18" charset="0"/>
                <a:ea typeface="Cambria" pitchFamily="18" charset="0"/>
              </a:rPr>
              <a:t>bằng ẩm luôn </a:t>
            </a:r>
            <a:r>
              <a:rPr lang="vi-VN" sz="2200" dirty="0" smtClean="0">
                <a:latin typeface="Cambria" pitchFamily="18" charset="0"/>
                <a:ea typeface="Cambria" pitchFamily="18" charset="0"/>
              </a:rPr>
              <a:t>dương</a:t>
            </a:r>
            <a:r>
              <a:rPr lang="en-US" sz="2200" dirty="0" smtClean="0">
                <a:latin typeface="Cambria" pitchFamily="18" charset="0"/>
                <a:ea typeface="Cambria" pitchFamily="18" charset="0"/>
              </a:rPr>
              <a:t>.</a:t>
            </a:r>
          </a:p>
          <a:p>
            <a:pPr algn="just">
              <a:spcBef>
                <a:spcPts val="600"/>
              </a:spcBef>
              <a:spcAft>
                <a:spcPts val="0"/>
              </a:spcAft>
            </a:pPr>
            <a:r>
              <a:rPr lang="vi-VN" sz="2200" dirty="0" smtClean="0">
                <a:latin typeface="Cambria" pitchFamily="18" charset="0"/>
                <a:ea typeface="Cambria" pitchFamily="18" charset="0"/>
              </a:rPr>
              <a:t>- </a:t>
            </a:r>
            <a:r>
              <a:rPr lang="vi-VN" sz="2200" dirty="0">
                <a:latin typeface="Cambria" pitchFamily="18" charset="0"/>
                <a:ea typeface="Cambria" pitchFamily="18" charset="0"/>
              </a:rPr>
              <a:t>Nguyên nhân: do tác động của các khối khí di chuyển qua biển kết hợp với vai trò của Biển Đông.</a:t>
            </a:r>
            <a:endParaRPr lang="en-US" sz="22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38600"/>
            <a:ext cx="3535052"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638800" y="6205728"/>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0220" y="1264918"/>
            <a:ext cx="3518980" cy="2545081"/>
          </a:xfrm>
          <a:prstGeom prst="rect">
            <a:avLst/>
          </a:prstGeom>
          <a:noFill/>
          <a:ln>
            <a:solidFill>
              <a:srgbClr val="FF0000"/>
            </a:solidFill>
          </a:ln>
        </p:spPr>
      </p:pic>
    </p:spTree>
    <p:extLst>
      <p:ext uri="{BB962C8B-B14F-4D97-AF65-F5344CB8AC3E}">
        <p14:creationId xmlns:p14="http://schemas.microsoft.com/office/powerpoint/2010/main" val="142549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randombar(horizontal)">
                                      <p:cBhvr>
                                        <p:cTn id="23" dur="500"/>
                                        <p:tgtEl>
                                          <p:spTgt spid="51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5558</TotalTime>
  <Words>2693</Words>
  <Application>Microsoft Office PowerPoint</Application>
  <PresentationFormat>On-screen Show (4:3)</PresentationFormat>
  <Paragraphs>261</Paragraphs>
  <Slides>30</Slides>
  <Notes>2</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Calibri</vt:lpstr>
      <vt:lpstr>Cambria</vt:lpstr>
      <vt:lpstr>Times New Roman</vt:lpstr>
      <vt:lpstr>Office Theme</vt:lpstr>
      <vt:lpstr>1_Office Theme</vt:lpstr>
      <vt:lpstr>PowerPoint Presentation</vt:lpstr>
      <vt:lpstr>KHỞI ĐỘNG</vt:lpstr>
      <vt:lpstr>ĐẶC ĐIỂM KHÍ HẬU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Techsi.vn</cp:lastModifiedBy>
  <cp:revision>411</cp:revision>
  <dcterms:created xsi:type="dcterms:W3CDTF">2016-02-15T14:28:12Z</dcterms:created>
  <dcterms:modified xsi:type="dcterms:W3CDTF">2023-11-15T06:14:20Z</dcterms:modified>
</cp:coreProperties>
</file>