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6"/>
  </p:notesMasterIdLst>
  <p:sldIdLst>
    <p:sldId id="1307" r:id="rId2"/>
    <p:sldId id="256" r:id="rId3"/>
    <p:sldId id="257" r:id="rId4"/>
    <p:sldId id="258" r:id="rId5"/>
    <p:sldId id="259" r:id="rId6"/>
    <p:sldId id="260" r:id="rId7"/>
    <p:sldId id="261" r:id="rId8"/>
    <p:sldId id="262" r:id="rId9"/>
    <p:sldId id="269" r:id="rId10"/>
    <p:sldId id="263" r:id="rId11"/>
    <p:sldId id="265" r:id="rId12"/>
    <p:sldId id="264" r:id="rId13"/>
    <p:sldId id="266" r:id="rId14"/>
    <p:sldId id="267" r:id="rId15"/>
    <p:sldId id="268" r:id="rId16"/>
    <p:sldId id="270" r:id="rId17"/>
    <p:sldId id="271" r:id="rId18"/>
    <p:sldId id="273" r:id="rId19"/>
    <p:sldId id="274" r:id="rId20"/>
    <p:sldId id="275" r:id="rId21"/>
    <p:sldId id="276" r:id="rId22"/>
    <p:sldId id="278" r:id="rId23"/>
    <p:sldId id="277" r:id="rId24"/>
    <p:sldId id="27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4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62F98-F8B7-4354-8BAE-6B4A8C191D6B}" type="datetimeFigureOut">
              <a:rPr lang="vi-VN" smtClean="0"/>
              <a:t>21/11/2023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AEE29-B4E3-4D02-856D-CBADC3798F4D}" type="slidenum">
              <a:rPr lang="vi-VN" smtClean="0"/>
              <a:t>‹#›</a:t>
            </a:fld>
            <a:endParaRPr lang="vi-VN"/>
          </a:p>
        </p:txBody>
      </p:sp>
    </p:spTree>
    <p:extLst>
      <p:ext uri="{BB962C8B-B14F-4D97-AF65-F5344CB8AC3E}">
        <p14:creationId xmlns:p14="http://schemas.microsoft.com/office/powerpoint/2010/main" val="273072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06930A5-2651-4AEB-AC0A-97A4004782D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8340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8822691-5745-4E7C-A5D8-250761EC0345}" type="datetimeFigureOut">
              <a:rPr lang="vi-VN" smtClean="0"/>
              <a:t>21/11/2023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182707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8822691-5745-4E7C-A5D8-250761EC0345}" type="datetimeFigureOut">
              <a:rPr lang="vi-VN" smtClean="0"/>
              <a:t>21/11/2023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7731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8822691-5745-4E7C-A5D8-250761EC0345}" type="datetimeFigureOut">
              <a:rPr lang="vi-VN" smtClean="0"/>
              <a:t>21/11/2023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233016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8822691-5745-4E7C-A5D8-250761EC0345}" type="datetimeFigureOut">
              <a:rPr lang="vi-VN" smtClean="0"/>
              <a:t>21/11/2023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371622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822691-5745-4E7C-A5D8-250761EC0345}" type="datetimeFigureOut">
              <a:rPr lang="vi-VN" smtClean="0"/>
              <a:t>21/11/2023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12912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8822691-5745-4E7C-A5D8-250761EC0345}" type="datetimeFigureOut">
              <a:rPr lang="vi-VN" smtClean="0"/>
              <a:t>21/11/2023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299493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8822691-5745-4E7C-A5D8-250761EC0345}" type="datetimeFigureOut">
              <a:rPr lang="vi-VN" smtClean="0"/>
              <a:t>21/11/2023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17305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8822691-5745-4E7C-A5D8-250761EC0345}" type="datetimeFigureOut">
              <a:rPr lang="vi-VN" smtClean="0"/>
              <a:t>21/11/2023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172716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22691-5745-4E7C-A5D8-250761EC0345}" type="datetimeFigureOut">
              <a:rPr lang="vi-VN" smtClean="0"/>
              <a:t>21/11/2023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126429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822691-5745-4E7C-A5D8-250761EC0345}" type="datetimeFigureOut">
              <a:rPr lang="vi-VN" smtClean="0"/>
              <a:t>21/11/2023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76865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822691-5745-4E7C-A5D8-250761EC0345}" type="datetimeFigureOut">
              <a:rPr lang="vi-VN" smtClean="0"/>
              <a:t>21/11/2023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2C403C9-D6C5-49EC-94F7-44D7583238BA}" type="slidenum">
              <a:rPr lang="vi-VN" smtClean="0"/>
              <a:t>‹#›</a:t>
            </a:fld>
            <a:endParaRPr lang="vi-VN"/>
          </a:p>
        </p:txBody>
      </p:sp>
    </p:spTree>
    <p:extLst>
      <p:ext uri="{BB962C8B-B14F-4D97-AF65-F5344CB8AC3E}">
        <p14:creationId xmlns:p14="http://schemas.microsoft.com/office/powerpoint/2010/main" val="64785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22691-5745-4E7C-A5D8-250761EC0345}" type="datetimeFigureOut">
              <a:rPr lang="vi-VN" smtClean="0"/>
              <a:t>21/11/2023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403C9-D6C5-49EC-94F7-44D7583238BA}" type="slidenum">
              <a:rPr lang="vi-VN" smtClean="0"/>
              <a:t>‹#›</a:t>
            </a:fld>
            <a:endParaRPr lang="vi-VN"/>
          </a:p>
        </p:txBody>
      </p:sp>
    </p:spTree>
    <p:extLst>
      <p:ext uri="{BB962C8B-B14F-4D97-AF65-F5344CB8AC3E}">
        <p14:creationId xmlns:p14="http://schemas.microsoft.com/office/powerpoint/2010/main" val="148120058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3"/>
          <a:srcRect/>
          <a:stretch>
            <a:fillRect/>
          </a:stretch>
        </p:blipFill>
        <p:spPr>
          <a:xfrm rot="10382809">
            <a:off x="5044735" y="1826709"/>
            <a:ext cx="6875008" cy="4915631"/>
          </a:xfrm>
          <a:prstGeom prst="rect">
            <a:avLst/>
          </a:prstGeom>
        </p:spPr>
      </p:pic>
      <p:sp>
        <p:nvSpPr>
          <p:cNvPr id="15" name="Rectangle 14"/>
          <p:cNvSpPr/>
          <p:nvPr/>
        </p:nvSpPr>
        <p:spPr>
          <a:xfrm>
            <a:off x="225082" y="260649"/>
            <a:ext cx="11966917" cy="3785652"/>
          </a:xfrm>
          <a:prstGeom prst="rect">
            <a:avLst/>
          </a:prstGeom>
        </p:spPr>
        <p:txBody>
          <a:bodyPr wrap="square">
            <a:spAutoFit/>
          </a:bodyPr>
          <a:lstStyle/>
          <a:p>
            <a:pPr algn="ctr" defTabSz="914377">
              <a:defRPr/>
            </a:pPr>
            <a:r>
              <a:rPr lang="en-US" altLang="zh-CN" sz="4000" dirty="0" err="1">
                <a:solidFill>
                  <a:prstClr val="black"/>
                </a:solidFill>
                <a:latin typeface="Times New Roman" panose="02020603050405020304" pitchFamily="18" charset="0"/>
                <a:cs typeface="Times New Roman" panose="02020603050405020304" pitchFamily="18" charset="0"/>
              </a:rPr>
              <a:t>Trường</a:t>
            </a:r>
            <a:r>
              <a:rPr lang="en-US" altLang="zh-CN" sz="4000" dirty="0">
                <a:solidFill>
                  <a:prstClr val="black"/>
                </a:solidFill>
                <a:latin typeface="Times New Roman" panose="02020603050405020304" pitchFamily="18" charset="0"/>
                <a:cs typeface="Times New Roman" panose="02020603050405020304" pitchFamily="18" charset="0"/>
              </a:rPr>
              <a:t> THCS </a:t>
            </a:r>
            <a:r>
              <a:rPr lang="en-US" altLang="zh-CN" sz="4000" dirty="0" err="1">
                <a:solidFill>
                  <a:prstClr val="black"/>
                </a:solidFill>
                <a:latin typeface="Times New Roman" panose="02020603050405020304" pitchFamily="18" charset="0"/>
                <a:cs typeface="Times New Roman" panose="02020603050405020304" pitchFamily="18" charset="0"/>
              </a:rPr>
              <a:t>Khương</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Đình</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914377">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914377">
              <a:defRPr/>
            </a:pPr>
            <a:r>
              <a:rPr lang="en-US" altLang="zh-CN" sz="4000" dirty="0" smtClean="0">
                <a:solidFill>
                  <a:prstClr val="black"/>
                </a:solidFill>
                <a:latin typeface="Times New Roman" panose="02020603050405020304" pitchFamily="18" charset="0"/>
                <a:cs typeface="Times New Roman" panose="02020603050405020304" pitchFamily="18" charset="0"/>
              </a:rPr>
              <a:t>NGỮ </a:t>
            </a:r>
            <a:r>
              <a:rPr lang="en-US" altLang="zh-CN" sz="4000" dirty="0">
                <a:solidFill>
                  <a:prstClr val="black"/>
                </a:solidFill>
                <a:latin typeface="Times New Roman" panose="02020603050405020304" pitchFamily="18" charset="0"/>
                <a:cs typeface="Times New Roman" panose="02020603050405020304" pitchFamily="18" charset="0"/>
              </a:rPr>
              <a:t>VĂN 7: </a:t>
            </a:r>
            <a:r>
              <a:rPr lang="en-US" altLang="zh-CN" sz="4000" dirty="0" err="1">
                <a:solidFill>
                  <a:prstClr val="black"/>
                </a:solidFill>
                <a:latin typeface="Times New Roman" panose="02020603050405020304" pitchFamily="18" charset="0"/>
                <a:cs typeface="Times New Roman" panose="02020603050405020304" pitchFamily="18" charset="0"/>
              </a:rPr>
              <a:t>Bài</a:t>
            </a:r>
            <a:r>
              <a:rPr lang="en-US" altLang="zh-CN" sz="4000" dirty="0">
                <a:solidFill>
                  <a:prstClr val="black"/>
                </a:solidFill>
                <a:latin typeface="Times New Roman" panose="02020603050405020304" pitchFamily="18" charset="0"/>
                <a:cs typeface="Times New Roman" panose="02020603050405020304" pitchFamily="18" charset="0"/>
              </a:rPr>
              <a:t> 2-Khúc </a:t>
            </a:r>
            <a:r>
              <a:rPr lang="en-US" altLang="zh-CN" sz="4000" dirty="0" err="1">
                <a:solidFill>
                  <a:prstClr val="black"/>
                </a:solidFill>
                <a:latin typeface="Times New Roman" panose="02020603050405020304" pitchFamily="18" charset="0"/>
                <a:cs typeface="Times New Roman" panose="02020603050405020304" pitchFamily="18" charset="0"/>
              </a:rPr>
              <a:t>nhạc</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tâm</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hồn</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914377">
              <a:defRPr/>
            </a:pPr>
            <a:r>
              <a:rPr lang="en-US" altLang="zh-CN" sz="4000" dirty="0" err="1">
                <a:solidFill>
                  <a:prstClr val="black"/>
                </a:solidFill>
                <a:latin typeface="Times New Roman" panose="02020603050405020304" pitchFamily="18" charset="0"/>
                <a:cs typeface="Times New Roman" panose="02020603050405020304" pitchFamily="18" charset="0"/>
              </a:rPr>
              <a:t>Tiết</a:t>
            </a:r>
            <a:r>
              <a:rPr lang="en-US" altLang="zh-CN" sz="4000" dirty="0">
                <a:solidFill>
                  <a:prstClr val="black"/>
                </a:solidFill>
                <a:latin typeface="Times New Roman" panose="02020603050405020304" pitchFamily="18" charset="0"/>
                <a:cs typeface="Times New Roman" panose="02020603050405020304" pitchFamily="18" charset="0"/>
              </a:rPr>
              <a:t> 15: </a:t>
            </a:r>
            <a:r>
              <a:rPr lang="en-US" altLang="zh-CN" sz="4000" dirty="0" err="1">
                <a:solidFill>
                  <a:prstClr val="black"/>
                </a:solidFill>
                <a:latin typeface="Times New Roman" panose="02020603050405020304" pitchFamily="18" charset="0"/>
                <a:cs typeface="Times New Roman" panose="02020603050405020304" pitchFamily="18" charset="0"/>
              </a:rPr>
              <a:t>Đọc</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văn</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bản</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Đồng</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dao</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mùa</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xuân</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914377">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914377">
              <a:defRPr/>
            </a:pPr>
            <a:r>
              <a:rPr lang="en-US" altLang="zh-CN" sz="4000" dirty="0" err="1" smtClean="0">
                <a:solidFill>
                  <a:prstClr val="black"/>
                </a:solidFill>
                <a:latin typeface="Times New Roman" panose="02020603050405020304" pitchFamily="18" charset="0"/>
                <a:cs typeface="Times New Roman" panose="02020603050405020304" pitchFamily="18" charset="0"/>
              </a:rPr>
              <a:t>Tác</a:t>
            </a:r>
            <a:r>
              <a:rPr lang="en-US" altLang="zh-CN" sz="4000" dirty="0" smtClean="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giả</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Nguyễn</a:t>
            </a:r>
            <a:r>
              <a:rPr lang="en-US" altLang="zh-CN" sz="4000" dirty="0">
                <a:solidFill>
                  <a:prstClr val="black"/>
                </a:solidFill>
                <a:latin typeface="Times New Roman" panose="02020603050405020304" pitchFamily="18" charset="0"/>
                <a:cs typeface="Times New Roman" panose="02020603050405020304" pitchFamily="18" charset="0"/>
              </a:rPr>
              <a:t> Thanh </a:t>
            </a:r>
            <a:r>
              <a:rPr lang="en-US" altLang="zh-CN" sz="4000" dirty="0" err="1">
                <a:solidFill>
                  <a:prstClr val="black"/>
                </a:solidFill>
                <a:latin typeface="Times New Roman" panose="02020603050405020304" pitchFamily="18" charset="0"/>
                <a:cs typeface="Times New Roman" panose="02020603050405020304" pitchFamily="18" charset="0"/>
              </a:rPr>
              <a:t>Trà</a:t>
            </a:r>
            <a:endParaRPr lang="en-US" altLang="zh-CN" sz="4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2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5670" y="27495"/>
            <a:ext cx="5279010" cy="70701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lính</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405351" y="914400"/>
            <a:ext cx="6042583" cy="81070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vi-VN" sz="2400" b="1" dirty="0">
                <a:solidFill>
                  <a:srgbClr val="FFFF00"/>
                </a:solidFill>
                <a:latin typeface="Times New Roman" panose="02020603050405020304" pitchFamily="18" charset="0"/>
                <a:cs typeface="Times New Roman" panose="02020603050405020304" pitchFamily="18" charset="0"/>
              </a:rPr>
              <a:t>Câu chuyện về cuộc đời người lính</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2" name="Cloud Callout 1"/>
          <p:cNvSpPr/>
          <p:nvPr/>
        </p:nvSpPr>
        <p:spPr>
          <a:xfrm>
            <a:off x="7101001" y="1"/>
            <a:ext cx="4609707" cy="2507530"/>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0070C0"/>
                </a:solidFill>
                <a:latin typeface="Times New Roman" panose="02020603050405020304" pitchFamily="18" charset="0"/>
                <a:cs typeface="Times New Roman" panose="02020603050405020304" pitchFamily="18" charset="0"/>
              </a:rPr>
              <a:t>Đọc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bài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 ta </a:t>
            </a:r>
            <a:r>
              <a:rPr lang="en-US" sz="2400" i="1" dirty="0" err="1">
                <a:solidFill>
                  <a:srgbClr val="0070C0"/>
                </a:solidFill>
                <a:latin typeface="Times New Roman" panose="02020603050405020304" pitchFamily="18" charset="0"/>
                <a:cs typeface="Times New Roman" panose="02020603050405020304" pitchFamily="18" charset="0"/>
              </a:rPr>
              <a:t>như</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nghe</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một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câu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chuyện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cuộc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đời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người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Em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hình</a:t>
            </a:r>
            <a:r>
              <a:rPr lang="en-US" sz="2400" i="1" dirty="0">
                <a:solidFill>
                  <a:srgbClr val="0070C0"/>
                </a:solidFill>
                <a:latin typeface="Times New Roman" panose="02020603050405020304" pitchFamily="18" charset="0"/>
                <a:cs typeface="Times New Roman" panose="02020603050405020304" pitchFamily="18" charset="0"/>
              </a:rPr>
              <a:t> dung </a:t>
            </a:r>
            <a:r>
              <a:rPr lang="en-US" sz="2400" i="1" dirty="0" err="1">
                <a:solidFill>
                  <a:srgbClr val="0070C0"/>
                </a:solidFill>
                <a:latin typeface="Times New Roman" panose="02020603050405020304" pitchFamily="18" charset="0"/>
                <a:cs typeface="Times New Roman" panose="02020603050405020304" pitchFamily="18" charset="0"/>
              </a:rPr>
              <a:t>câu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chuyện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như</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thế</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 </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8585058"/>
              </p:ext>
            </p:extLst>
          </p:nvPr>
        </p:nvGraphicFramePr>
        <p:xfrm>
          <a:off x="744717" y="2611225"/>
          <a:ext cx="9907572" cy="3829304"/>
        </p:xfrm>
        <a:graphic>
          <a:graphicData uri="http://schemas.openxmlformats.org/drawingml/2006/table">
            <a:tbl>
              <a:tblPr firstRow="1" bandRow="1">
                <a:tableStyleId>{5C22544A-7EE6-4342-B048-85BDC9FD1C3A}</a:tableStyleId>
              </a:tblPr>
              <a:tblGrid>
                <a:gridCol w="4953786">
                  <a:extLst>
                    <a:ext uri="{9D8B030D-6E8A-4147-A177-3AD203B41FA5}">
                      <a16:colId xmlns:a16="http://schemas.microsoft.com/office/drawing/2014/main" val="3586553153"/>
                    </a:ext>
                  </a:extLst>
                </a:gridCol>
                <a:gridCol w="4953786">
                  <a:extLst>
                    <a:ext uri="{9D8B030D-6E8A-4147-A177-3AD203B41FA5}">
                      <a16:colId xmlns:a16="http://schemas.microsoft.com/office/drawing/2014/main" val="680896105"/>
                    </a:ext>
                  </a:extLst>
                </a:gridCol>
              </a:tblGrid>
              <a:tr h="370840">
                <a:tc>
                  <a:txBody>
                    <a:bodyPr/>
                    <a:lstStyle/>
                    <a:p>
                      <a:pPr algn="ctr">
                        <a:lnSpc>
                          <a:spcPct val="115000"/>
                        </a:lnSpc>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38522670"/>
                  </a:ext>
                </a:extLst>
              </a:tr>
              <a:tr h="370840">
                <a:tc>
                  <a:txBody>
                    <a:bodyPr/>
                    <a:lstStyle/>
                    <a:p>
                      <a:pPr algn="just">
                        <a:lnSpc>
                          <a:spcPct val="115000"/>
                        </a:lnSpc>
                      </a:pPr>
                      <a:r>
                        <a:rPr lang="en-US" sz="2400" dirty="0" err="1">
                          <a:solidFill>
                            <a:srgbClr val="FFFF00"/>
                          </a:solidFill>
                          <a:effectLst/>
                          <a:latin typeface="Times New Roman" panose="02020603050405020304" pitchFamily="18" charset="0"/>
                          <a:ea typeface="MS Mincho"/>
                          <a:cs typeface="Times New Roman" panose="02020603050405020304" pitchFamily="18" charset="0"/>
                        </a:rPr>
                        <a:t>Có</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một</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người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lính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tuổi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đời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còn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rất</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trẻ</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còn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mê</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thả</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diều</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như</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vừa</a:t>
                      </a:r>
                      <a:r>
                        <a:rPr lang="en-US" sz="2400" dirty="0">
                          <a:solidFill>
                            <a:srgbClr val="FFFF00"/>
                          </a:solidFill>
                          <a:effectLst/>
                          <a:latin typeface="Times New Roman" panose="02020603050405020304" pitchFamily="18" charset="0"/>
                          <a:ea typeface="MS Mincho"/>
                          <a:cs typeface="Times New Roman" panose="02020603050405020304" pitchFamily="18" charset="0"/>
                        </a:rPr>
                        <a:t> qua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tuổi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thiếu</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niên</a:t>
                      </a:r>
                      <a:r>
                        <a:rPr lang="en-US" sz="2400" dirty="0">
                          <a:solidFill>
                            <a:srgbClr val="FFFF00"/>
                          </a:solidFill>
                          <a:effectLst/>
                          <a:latin typeface="Times New Roman" panose="02020603050405020304" pitchFamily="18" charset="0"/>
                          <a:ea typeface="MS Mincho"/>
                          <a:cs typeface="Times New Roman" panose="02020603050405020304" pitchFamily="18" charset="0"/>
                        </a:rPr>
                        <a:t>. Theo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tiếng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gọi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của</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Tổ</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quốc</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anh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lên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đường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ra</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mặt</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trận</a:t>
                      </a:r>
                      <a:r>
                        <a:rPr lang="en-US" sz="2400" dirty="0">
                          <a:solidFill>
                            <a:srgbClr val="FFFF00"/>
                          </a:solidFill>
                          <a:effectLst/>
                          <a:latin typeface="Times New Roman" panose="02020603050405020304" pitchFamily="18" charset="0"/>
                          <a:ea typeface="MS Mincho"/>
                          <a:cs typeface="Times New Roman" panose="02020603050405020304" pitchFamily="18" charset="0"/>
                        </a:rPr>
                        <a:t>.</a:t>
                      </a:r>
                      <a:endParaRPr lang="vi-VN"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35000"/>
                        </a:lnSpc>
                        <a:spcAft>
                          <a:spcPts val="200"/>
                        </a:spcAft>
                        <a:tabLst>
                          <a:tab pos="575945" algn="l"/>
                        </a:tabLst>
                      </a:pP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Trong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một</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trận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chiến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ác</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liệt</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anh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đã</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anh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dũng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hi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sinh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vĩnh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viễn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nằm</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lại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dưới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những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cánh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rừng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đại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ngàn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Những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hình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ảnh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hào</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hùng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mà</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cũng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rất</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đỗi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khiêm</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nhường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dung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dị</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của</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anh</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còn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mãi</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trong</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tâm</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trí</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của</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nhân</a:t>
                      </a:r>
                      <a:r>
                        <a:rPr lang="en-US" sz="2400" dirty="0">
                          <a:solidFill>
                            <a:srgbClr val="FFFF00"/>
                          </a:solidFill>
                          <a:effectLst/>
                          <a:latin typeface="Times New Roman" panose="02020603050405020304" pitchFamily="18" charset="0"/>
                          <a:ea typeface="MS Mincho"/>
                          <a:cs typeface="Times New Roman" panose="02020603050405020304" pitchFamily="18" charset="0"/>
                        </a:rPr>
                        <a:t> </a:t>
                      </a:r>
                      <a:r>
                        <a:rPr lang="en-US" sz="2400" dirty="0" err="1">
                          <a:solidFill>
                            <a:srgbClr val="FFFF00"/>
                          </a:solidFill>
                          <a:effectLst/>
                          <a:latin typeface="Times New Roman" panose="02020603050405020304" pitchFamily="18" charset="0"/>
                          <a:ea typeface="MS Mincho"/>
                          <a:cs typeface="Times New Roman" panose="02020603050405020304" pitchFamily="18" charset="0"/>
                        </a:rPr>
                        <a:t>gian</a:t>
                      </a:r>
                      <a:r>
                        <a:rPr lang="en-US" sz="2400" dirty="0">
                          <a:solidFill>
                            <a:srgbClr val="FFFF00"/>
                          </a:solidFill>
                          <a:effectLst/>
                          <a:latin typeface="Times New Roman" panose="02020603050405020304" pitchFamily="18" charset="0"/>
                          <a:ea typeface="MS Mincho"/>
                          <a:cs typeface="Times New Roman" panose="02020603050405020304" pitchFamily="18" charset="0"/>
                        </a:rPr>
                        <a:t>”.</a:t>
                      </a:r>
                      <a:endParaRPr lang="vi-VN"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34014175"/>
                  </a:ext>
                </a:extLst>
              </a:tr>
            </a:tbl>
          </a:graphicData>
        </a:graphic>
      </p:graphicFrame>
      <p:sp>
        <p:nvSpPr>
          <p:cNvPr id="6" name="Flowchart: Predefined Process 5"/>
          <p:cNvSpPr/>
          <p:nvPr/>
        </p:nvSpPr>
        <p:spPr>
          <a:xfrm>
            <a:off x="3384223" y="2073897"/>
            <a:ext cx="2846895" cy="471340"/>
          </a:xfrm>
          <a:prstGeom prst="flowChartPredefined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latin typeface="Times New Roman" panose="02020603050405020304" pitchFamily="18" charset="0"/>
                <a:cs typeface="Times New Roman" panose="02020603050405020304" pitchFamily="18" charset="0"/>
              </a:rPr>
              <a:t>Phiếu</a:t>
            </a:r>
            <a:r>
              <a:rPr lang="en-US" sz="2400" b="1" i="1" dirty="0">
                <a:latin typeface="Times New Roman" panose="02020603050405020304" pitchFamily="18" charset="0"/>
                <a:cs typeface="Times New Roman" panose="02020603050405020304" pitchFamily="18" charset="0"/>
              </a:rPr>
              <a:t> HT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4</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630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2" grpId="1"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263950" y="207390"/>
            <a:ext cx="5222449" cy="56560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Vẻ</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đẹp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vi-VN"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1939126"/>
              </p:ext>
            </p:extLst>
          </p:nvPr>
        </p:nvGraphicFramePr>
        <p:xfrm>
          <a:off x="693394" y="1709480"/>
          <a:ext cx="10053162" cy="4626864"/>
        </p:xfrm>
        <a:graphic>
          <a:graphicData uri="http://schemas.openxmlformats.org/drawingml/2006/table">
            <a:tbl>
              <a:tblPr firstRow="1" bandRow="1">
                <a:tableStyleId>{5C22544A-7EE6-4342-B048-85BDC9FD1C3A}</a:tableStyleId>
              </a:tblPr>
              <a:tblGrid>
                <a:gridCol w="3351054">
                  <a:extLst>
                    <a:ext uri="{9D8B030D-6E8A-4147-A177-3AD203B41FA5}">
                      <a16:colId xmlns:a16="http://schemas.microsoft.com/office/drawing/2014/main" val="1535363013"/>
                    </a:ext>
                  </a:extLst>
                </a:gridCol>
                <a:gridCol w="3351054">
                  <a:extLst>
                    <a:ext uri="{9D8B030D-6E8A-4147-A177-3AD203B41FA5}">
                      <a16:colId xmlns:a16="http://schemas.microsoft.com/office/drawing/2014/main" val="1823768016"/>
                    </a:ext>
                  </a:extLst>
                </a:gridCol>
                <a:gridCol w="3351054">
                  <a:extLst>
                    <a:ext uri="{9D8B030D-6E8A-4147-A177-3AD203B41FA5}">
                      <a16:colId xmlns:a16="http://schemas.microsoft.com/office/drawing/2014/main" val="3729817812"/>
                    </a:ext>
                  </a:extLst>
                </a:gridCol>
              </a:tblGrid>
              <a:tr h="370840">
                <a:tc>
                  <a:txBody>
                    <a:bodyPr/>
                    <a:lstStyle/>
                    <a:p>
                      <a:pPr algn="ctr">
                        <a:lnSpc>
                          <a:spcPct val="115000"/>
                        </a:lnSpc>
                        <a:spcAft>
                          <a:spcPts val="0"/>
                        </a:spcAft>
                      </a:pPr>
                      <a:r>
                        <a:rPr lang="en-US" sz="2400" b="1" dirty="0" err="1">
                          <a:solidFill>
                            <a:srgbClr val="FF0000"/>
                          </a:solidFill>
                          <a:effectLst/>
                          <a:latin typeface="Times New Roman" panose="02020603050405020304" pitchFamily="18" charset="0"/>
                          <a:ea typeface="MS Mincho"/>
                          <a:cs typeface="Times New Roman" panose="02020603050405020304" pitchFamily="18" charset="0"/>
                        </a:rPr>
                        <a:t>Hình</a:t>
                      </a:r>
                      <a:r>
                        <a:rPr lang="en-US" sz="2400" b="1" dirty="0">
                          <a:solidFill>
                            <a:srgbClr val="FF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FF0000"/>
                          </a:solidFill>
                          <a:effectLst/>
                          <a:latin typeface="Times New Roman" panose="02020603050405020304" pitchFamily="18" charset="0"/>
                          <a:ea typeface="MS Mincho"/>
                          <a:cs typeface="Times New Roman" panose="02020603050405020304" pitchFamily="18" charset="0"/>
                        </a:rPr>
                        <a:t>ảnh</a:t>
                      </a:r>
                      <a:r>
                        <a:rPr lang="en-US" sz="2400" b="1" dirty="0">
                          <a:solidFill>
                            <a:srgbClr val="FF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FF0000"/>
                          </a:solidFill>
                          <a:effectLst/>
                          <a:latin typeface="Times New Roman" panose="02020603050405020304" pitchFamily="18" charset="0"/>
                          <a:ea typeface="MS Mincho"/>
                          <a:cs typeface="Times New Roman" panose="02020603050405020304" pitchFamily="18" charset="0"/>
                        </a:rPr>
                        <a:t>người</a:t>
                      </a:r>
                      <a:r>
                        <a:rPr lang="en-US" sz="2400" b="1" dirty="0">
                          <a:solidFill>
                            <a:srgbClr val="FF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FF0000"/>
                          </a:solidFill>
                          <a:effectLst/>
                          <a:latin typeface="Times New Roman" panose="02020603050405020304" pitchFamily="18" charset="0"/>
                          <a:ea typeface="MS Mincho"/>
                          <a:cs typeface="Times New Roman" panose="02020603050405020304" pitchFamily="18" charset="0"/>
                        </a:rPr>
                        <a:t>lính</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solidFill>
                            <a:srgbClr val="FF0000"/>
                          </a:solidFill>
                          <a:effectLst/>
                          <a:latin typeface="Times New Roman" panose="02020603050405020304" pitchFamily="18" charset="0"/>
                          <a:ea typeface="MS Mincho"/>
                          <a:cs typeface="Times New Roman" panose="02020603050405020304" pitchFamily="18" charset="0"/>
                        </a:rPr>
                        <a:t>Biểu hiện chi tiết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dirty="0" err="1">
                          <a:solidFill>
                            <a:srgbClr val="FF0000"/>
                          </a:solidFill>
                          <a:effectLst/>
                          <a:latin typeface="Times New Roman" panose="02020603050405020304" pitchFamily="18" charset="0"/>
                          <a:ea typeface="MS Mincho"/>
                          <a:cs typeface="Times New Roman" panose="02020603050405020304" pitchFamily="18" charset="0"/>
                        </a:rPr>
                        <a:t>Đặc</a:t>
                      </a:r>
                      <a:r>
                        <a:rPr lang="en-US" sz="2400" b="1" dirty="0">
                          <a:solidFill>
                            <a:srgbClr val="FF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FF0000"/>
                          </a:solidFill>
                          <a:effectLst/>
                          <a:latin typeface="Times New Roman" panose="02020603050405020304" pitchFamily="18" charset="0"/>
                          <a:ea typeface="MS Mincho"/>
                          <a:cs typeface="Times New Roman" panose="02020603050405020304" pitchFamily="18" charset="0"/>
                        </a:rPr>
                        <a:t>điểm</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71084710"/>
                  </a:ext>
                </a:extLst>
              </a:tr>
              <a:tr h="370840">
                <a:tc>
                  <a:txBody>
                    <a:bodyPr/>
                    <a:lstStyle/>
                    <a:p>
                      <a:pPr algn="just">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3">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Tuổi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còn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trẻ</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Dũng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kiên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Giản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dị</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khiêm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33374828"/>
                  </a:ext>
                </a:extLst>
              </a:tr>
              <a:tr h="370840">
                <a:tc>
                  <a:txBody>
                    <a:bodyPr/>
                    <a:lstStyle/>
                    <a:p>
                      <a:pPr algn="just">
                        <a:lnSpc>
                          <a:spcPct val="115000"/>
                        </a:lnSpc>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Trang phục</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 lô con cóc/Tấm áo màu xanh.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18887073"/>
                  </a:ext>
                </a:extLst>
              </a:tr>
              <a:tr h="370840">
                <a:tc>
                  <a:txBody>
                    <a:bodyPr/>
                    <a:lstStyle/>
                    <a:p>
                      <a:pPr algn="just">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mạo</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43989871"/>
                  </a:ext>
                </a:extLst>
              </a:tr>
            </a:tbl>
          </a:graphicData>
        </a:graphic>
      </p:graphicFrame>
      <p:sp>
        <p:nvSpPr>
          <p:cNvPr id="6" name="Flowchart: Predefined Process 5"/>
          <p:cNvSpPr/>
          <p:nvPr/>
        </p:nvSpPr>
        <p:spPr>
          <a:xfrm>
            <a:off x="3333945" y="1043276"/>
            <a:ext cx="2846895" cy="471340"/>
          </a:xfrm>
          <a:prstGeom prst="flowChartPredefined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imes New Roman" panose="02020603050405020304" pitchFamily="18" charset="0"/>
                <a:cs typeface="Times New Roman" panose="02020603050405020304" pitchFamily="18" charset="0"/>
              </a:rPr>
              <a:t>Phiếu HT số 5</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298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22548" y="-10213"/>
            <a:ext cx="6091285" cy="70701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lính</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5665509" y="6994"/>
            <a:ext cx="6400800" cy="1018095"/>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i="1" dirty="0">
                <a:solidFill>
                  <a:schemeClr val="tx1"/>
                </a:solidFill>
                <a:latin typeface="+mj-lt"/>
              </a:rPr>
              <a:t>Tìm những câu thơ được nhà thơ sử dụng để bày tỏ tình cảm, cảm xúc.</a:t>
            </a:r>
            <a:endParaRPr lang="vi-VN" sz="2000" dirty="0">
              <a:solidFill>
                <a:schemeClr val="tx1"/>
              </a:solidFill>
              <a:latin typeface="+mj-lt"/>
            </a:endParaRPr>
          </a:p>
        </p:txBody>
      </p:sp>
      <p:sp>
        <p:nvSpPr>
          <p:cNvPr id="4" name="Cloud Callout 3"/>
          <p:cNvSpPr/>
          <p:nvPr/>
        </p:nvSpPr>
        <p:spPr>
          <a:xfrm>
            <a:off x="6238972" y="848412"/>
            <a:ext cx="5978166" cy="931682"/>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solidFill>
                <a:latin typeface="+mj-lt"/>
              </a:rPr>
              <a:t>Xác định tình cảm, cảm xúc chứa đựng trong đó.</a:t>
            </a:r>
            <a:endParaRPr lang="vi-VN" sz="2000" dirty="0">
              <a:solidFill>
                <a:schemeClr val="tx1"/>
              </a:solidFill>
              <a:latin typeface="+mj-lt"/>
            </a:endParaRPr>
          </a:p>
        </p:txBody>
      </p:sp>
      <p:sp>
        <p:nvSpPr>
          <p:cNvPr id="5" name="Vertical Scroll 4"/>
          <p:cNvSpPr/>
          <p:nvPr/>
        </p:nvSpPr>
        <p:spPr>
          <a:xfrm>
            <a:off x="122549" y="942976"/>
            <a:ext cx="5656082" cy="3753144"/>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solidFill>
                  <a:schemeClr val="tx2">
                    <a:lumMod val="50000"/>
                  </a:schemeClr>
                </a:solidFill>
                <a:latin typeface="Times New Roman" panose="02020603050405020304" pitchFamily="18" charset="0"/>
                <a:cs typeface="Times New Roman" panose="02020603050405020304" pitchFamily="18" charset="0"/>
              </a:rPr>
              <a:t>Bạn bè mang theo:</a:t>
            </a:r>
            <a:r>
              <a:rPr lang="vi-VN" sz="2400" dirty="0">
                <a:solidFill>
                  <a:schemeClr val="tx2">
                    <a:lumMod val="50000"/>
                  </a:schemeClr>
                </a:solidFill>
                <a:latin typeface="Times New Roman" panose="02020603050405020304" pitchFamily="18" charset="0"/>
                <a:cs typeface="Times New Roman" panose="02020603050405020304" pitchFamily="18" charset="0"/>
              </a:rPr>
              <a:t> Dòng thơ này nói lên tình cảm của đồng đội dành cho người lính trẻ đã hi sinh. Hình ảnh anh sẽ được bạn bè thương nhớ, lưu giữ, mang theo suốt cuộc đời. Sự hi sinh của anh đã tiếp thêm cho đ</a:t>
            </a:r>
            <a:r>
              <a:rPr lang="en-US" sz="2400" dirty="0">
                <a:solidFill>
                  <a:schemeClr val="tx2">
                    <a:lumMod val="50000"/>
                  </a:schemeClr>
                </a:solidFill>
                <a:latin typeface="Times New Roman" panose="02020603050405020304" pitchFamily="18" charset="0"/>
                <a:cs typeface="Times New Roman" panose="02020603050405020304" pitchFamily="18" charset="0"/>
              </a:rPr>
              <a:t>ồ</a:t>
            </a:r>
            <a:r>
              <a:rPr lang="vi-VN" sz="2400" dirty="0">
                <a:solidFill>
                  <a:schemeClr val="tx2">
                    <a:lumMod val="50000"/>
                  </a:schemeClr>
                </a:solidFill>
                <a:latin typeface="Times New Roman" panose="02020603050405020304" pitchFamily="18" charset="0"/>
                <a:cs typeface="Times New Roman" panose="02020603050405020304" pitchFamily="18" charset="0"/>
              </a:rPr>
              <a:t>ng đội sức mạnh, niềm tin trong những trận chiến</a:t>
            </a:r>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sz="2400" dirty="0" err="1">
                <a:solidFill>
                  <a:schemeClr val="tx2">
                    <a:lumMod val="50000"/>
                  </a:schemeClr>
                </a:solidFill>
                <a:latin typeface="Times New Roman" panose="02020603050405020304" pitchFamily="18" charset="0"/>
                <a:cs typeface="Times New Roman" panose="02020603050405020304" pitchFamily="18" charset="0"/>
              </a:rPr>
              <a:t>đấu</a:t>
            </a:r>
            <a:r>
              <a:rPr lang="vi-VN" sz="2400" dirty="0">
                <a:solidFill>
                  <a:schemeClr val="tx2">
                    <a:lumMod val="50000"/>
                  </a:schemeClr>
                </a:solidFill>
                <a:latin typeface="Times New Roman" panose="02020603050405020304" pitchFamily="18" charset="0"/>
                <a:cs typeface="Times New Roman" panose="02020603050405020304" pitchFamily="18" charset="0"/>
              </a:rPr>
              <a:t> tiếp theo.</a:t>
            </a:r>
          </a:p>
        </p:txBody>
      </p:sp>
      <p:sp>
        <p:nvSpPr>
          <p:cNvPr id="6" name="Vertical Scroll 5"/>
          <p:cNvSpPr/>
          <p:nvPr/>
        </p:nvSpPr>
        <p:spPr>
          <a:xfrm>
            <a:off x="6213834" y="1432875"/>
            <a:ext cx="5978166" cy="3110845"/>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solidFill>
                  <a:schemeClr val="tx2">
                    <a:lumMod val="50000"/>
                  </a:schemeClr>
                </a:solidFill>
                <a:latin typeface="Times New Roman" panose="02020603050405020304" pitchFamily="18" charset="0"/>
                <a:cs typeface="Times New Roman" panose="02020603050405020304" pitchFamily="18" charset="0"/>
              </a:rPr>
              <a:t>Dài bao thương nhớ/ Mùa xuân nhân gian:</a:t>
            </a:r>
            <a:r>
              <a:rPr lang="vi-VN" sz="2400" dirty="0">
                <a:solidFill>
                  <a:schemeClr val="tx2">
                    <a:lumMod val="50000"/>
                  </a:schemeClr>
                </a:solidFill>
                <a:latin typeface="Times New Roman" panose="02020603050405020304" pitchFamily="18" charset="0"/>
                <a:cs typeface="Times New Roman" panose="02020603050405020304" pitchFamily="18" charset="0"/>
              </a:rPr>
              <a:t> Hai dòng thơ này có thể hiểu theo nhiều cách. Thứ nhất, có thể hiểu là nỗi thương nhớ những mùa xuân nhân gian tươi đẹp của người lính đã hi sinh. Thứ hai, cũng có thể hiểu là nỗi nhớ thương những người con anh dũng dài theo năm tháng của nhân gian.</a:t>
            </a:r>
          </a:p>
        </p:txBody>
      </p:sp>
      <p:sp>
        <p:nvSpPr>
          <p:cNvPr id="13" name="Down Arrow Callout 12"/>
          <p:cNvSpPr/>
          <p:nvPr/>
        </p:nvSpPr>
        <p:spPr>
          <a:xfrm>
            <a:off x="3789575" y="4696120"/>
            <a:ext cx="4666268" cy="46034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lowchart: Terminator 13"/>
          <p:cNvSpPr/>
          <p:nvPr/>
        </p:nvSpPr>
        <p:spPr>
          <a:xfrm>
            <a:off x="999241" y="5308861"/>
            <a:ext cx="10133815" cy="1374743"/>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dirty="0">
                <a:solidFill>
                  <a:srgbClr val="FFFF00"/>
                </a:solidFill>
                <a:latin typeface="+mj-lt"/>
              </a:rPr>
              <a:t>Tình cảm, cảm xúc của nhà thơ được thể hiện </a:t>
            </a:r>
            <a:r>
              <a:rPr lang="en-US" sz="2400" i="1" dirty="0" err="1">
                <a:solidFill>
                  <a:srgbClr val="FFFF00"/>
                </a:solidFill>
                <a:latin typeface="+mj-lt"/>
              </a:rPr>
              <a:t>bao</a:t>
            </a:r>
            <a:r>
              <a:rPr lang="en-US" sz="2400" i="1" dirty="0">
                <a:solidFill>
                  <a:srgbClr val="FFFF00"/>
                </a:solidFill>
                <a:latin typeface="+mj-lt"/>
              </a:rPr>
              <a:t> </a:t>
            </a:r>
            <a:r>
              <a:rPr lang="en-US" sz="2400" i="1" dirty="0" err="1">
                <a:solidFill>
                  <a:srgbClr val="FFFF00"/>
                </a:solidFill>
                <a:latin typeface="+mj-lt"/>
              </a:rPr>
              <a:t>trùm</a:t>
            </a:r>
            <a:r>
              <a:rPr lang="en-US" sz="2400" i="1" dirty="0">
                <a:solidFill>
                  <a:srgbClr val="FFFF00"/>
                </a:solidFill>
                <a:latin typeface="+mj-lt"/>
              </a:rPr>
              <a:t> </a:t>
            </a:r>
            <a:r>
              <a:rPr lang="vi-VN" sz="2400" i="1" dirty="0">
                <a:solidFill>
                  <a:srgbClr val="FFFF00"/>
                </a:solidFill>
                <a:latin typeface="+mj-lt"/>
              </a:rPr>
              <a:t>trong toàn bộ bài thơ là niềm thương xót, tự hào, cảm phục, biết ơn những người lính đã hi sinh tuổi xanh, hi sinh cuộc đời cho độc lập dân tộc.</a:t>
            </a:r>
            <a:endParaRPr lang="vi-VN" sz="2400" dirty="0">
              <a:solidFill>
                <a:srgbClr val="FFFF00"/>
              </a:solidFill>
              <a:latin typeface="+mj-lt"/>
            </a:endParaRPr>
          </a:p>
        </p:txBody>
      </p:sp>
    </p:spTree>
    <p:extLst>
      <p:ext uri="{BB962C8B-B14F-4D97-AF65-F5344CB8AC3E}">
        <p14:creationId xmlns:p14="http://schemas.microsoft.com/office/powerpoint/2010/main" val="512137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1" nodeType="clickEffect">
                                  <p:stCondLst>
                                    <p:cond delay="0"/>
                                  </p:stCondLst>
                                  <p:childTnLst>
                                    <p:animEffect transition="out" filter="fade">
                                      <p:cBhvr>
                                        <p:cTn id="18" dur="2000"/>
                                        <p:tgtEl>
                                          <p:spTgt spid="3"/>
                                        </p:tgtEl>
                                      </p:cBhvr>
                                    </p:animEffect>
                                    <p:anim calcmode="lin" valueType="num">
                                      <p:cBhvr>
                                        <p:cTn id="19"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3"/>
                                        </p:tgtEl>
                                        <p:attrNameLst>
                                          <p:attrName>ppt_h</p:attrName>
                                        </p:attrNameLst>
                                      </p:cBhvr>
                                      <p:tavLst>
                                        <p:tav tm="0">
                                          <p:val>
                                            <p:strVal val="ppt_h"/>
                                          </p:val>
                                        </p:tav>
                                        <p:tav tm="100000">
                                          <p:val>
                                            <p:strVal val="ppt_h"/>
                                          </p:val>
                                        </p:tav>
                                      </p:tavLst>
                                    </p:anim>
                                    <p:set>
                                      <p:cBhvr>
                                        <p:cTn id="21" dur="1" fill="hold">
                                          <p:stCondLst>
                                            <p:cond delay="1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xit" presetSubtype="0" fill="hold" grpId="1" nodeType="clickEffect">
                                  <p:stCondLst>
                                    <p:cond delay="0"/>
                                  </p:stCondLst>
                                  <p:childTnLst>
                                    <p:animEffect transition="out" filter="wipe(down)">
                                      <p:cBhvr>
                                        <p:cTn id="32" dur="180" accel="50000">
                                          <p:stCondLst>
                                            <p:cond delay="1820"/>
                                          </p:stCondLst>
                                        </p:cTn>
                                        <p:tgtEl>
                                          <p:spTgt spid="4"/>
                                        </p:tgtEl>
                                      </p:cBhvr>
                                    </p:animEffect>
                                    <p:anim calcmode="lin" valueType="num">
                                      <p:cBhvr>
                                        <p:cTn id="33"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34"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35"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9"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40" dur="26">
                                          <p:stCondLst>
                                            <p:cond delay="620"/>
                                          </p:stCondLst>
                                        </p:cTn>
                                        <p:tgtEl>
                                          <p:spTgt spid="4"/>
                                        </p:tgtEl>
                                      </p:cBhvr>
                                      <p:to x="100000" y="60000"/>
                                    </p:animScale>
                                    <p:animScale>
                                      <p:cBhvr>
                                        <p:cTn id="41" dur="166" decel="50000">
                                          <p:stCondLst>
                                            <p:cond delay="64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set>
                                      <p:cBhvr>
                                        <p:cTn id="48" dur="1" fill="hold">
                                          <p:stCondLst>
                                            <p:cond delay="19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anim calcmode="lin" valueType="num">
                                      <p:cBhvr>
                                        <p:cTn id="68" dur="2000" fill="hold"/>
                                        <p:tgtEl>
                                          <p:spTgt spid="14"/>
                                        </p:tgtEl>
                                        <p:attrNameLst>
                                          <p:attrName>ppt_w</p:attrName>
                                        </p:attrNameLst>
                                      </p:cBhvr>
                                      <p:tavLst>
                                        <p:tav tm="0" fmla="#ppt_w*sin(2.5*pi*$)">
                                          <p:val>
                                            <p:fltVal val="0"/>
                                          </p:val>
                                        </p:tav>
                                        <p:tav tm="100000">
                                          <p:val>
                                            <p:fltVal val="1"/>
                                          </p:val>
                                        </p:tav>
                                      </p:tavLst>
                                    </p:anim>
                                    <p:anim calcmode="lin" valueType="num">
                                      <p:cBhvr>
                                        <p:cTn id="6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6"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5670" y="65988"/>
            <a:ext cx="5279010" cy="70701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4. Ý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253765" y="975723"/>
            <a:ext cx="1621410" cy="2922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FFFF00"/>
                </a:solidFill>
                <a:latin typeface="Times New Roman" panose="02020603050405020304" pitchFamily="18" charset="0"/>
                <a:cs typeface="Times New Roman" panose="02020603050405020304" pitchFamily="18" charset="0"/>
              </a:rPr>
              <a:t>Em hiểu thế nào là đồng dao?</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8483922" y="419493"/>
            <a:ext cx="1857081" cy="2922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a:solidFill>
                  <a:srgbClr val="FFFF00"/>
                </a:solidFill>
                <a:latin typeface="Times New Roman" panose="02020603050405020304" pitchFamily="18" charset="0"/>
                <a:cs typeface="Times New Roman" panose="02020603050405020304" pitchFamily="18" charset="0"/>
              </a:rPr>
              <a:t>Hình ảnh mùa xuân có ý nghĩa gì?</a:t>
            </a:r>
            <a:endParaRPr lang="vi-VN" sz="2400">
              <a:solidFill>
                <a:srgbClr val="FFFF00"/>
              </a:solidFill>
              <a:latin typeface="Times New Roman" panose="02020603050405020304" pitchFamily="18" charset="0"/>
              <a:cs typeface="Times New Roman" panose="02020603050405020304" pitchFamily="18" charset="0"/>
            </a:endParaRPr>
          </a:p>
        </p:txBody>
      </p:sp>
      <p:sp>
        <p:nvSpPr>
          <p:cNvPr id="2" name="Cloud Callout 1"/>
          <p:cNvSpPr/>
          <p:nvPr/>
        </p:nvSpPr>
        <p:spPr>
          <a:xfrm>
            <a:off x="3091992" y="612743"/>
            <a:ext cx="4949071" cy="56466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i="1" dirty="0">
                <a:solidFill>
                  <a:srgbClr val="FFFF00"/>
                </a:solidFill>
                <a:latin typeface="+mj-lt"/>
              </a:rPr>
              <a:t>Đồng dao có đặc điểm gì nổi bật về thể thơ? Hãy quan sát bài đồng dao sau để nhận biết điều ấy.</a:t>
            </a:r>
          </a:p>
          <a:p>
            <a:r>
              <a:rPr lang="vi-VN" sz="2000" i="1" dirty="0">
                <a:solidFill>
                  <a:srgbClr val="FFFF00"/>
                </a:solidFill>
                <a:latin typeface="+mj-lt"/>
              </a:rPr>
              <a:t>Con chim se sẻ</a:t>
            </a:r>
            <a:endParaRPr lang="vi-VN" sz="2000" dirty="0">
              <a:solidFill>
                <a:srgbClr val="FFFF00"/>
              </a:solidFill>
              <a:latin typeface="+mj-lt"/>
            </a:endParaRPr>
          </a:p>
          <a:p>
            <a:r>
              <a:rPr lang="vi-VN" sz="2000" i="1" dirty="0">
                <a:solidFill>
                  <a:srgbClr val="FFFF00"/>
                </a:solidFill>
                <a:latin typeface="+mj-lt"/>
              </a:rPr>
              <a:t>Nó ăn gạo tẻ</a:t>
            </a:r>
            <a:endParaRPr lang="vi-VN" sz="2000" dirty="0">
              <a:solidFill>
                <a:srgbClr val="FFFF00"/>
              </a:solidFill>
              <a:latin typeface="+mj-lt"/>
            </a:endParaRPr>
          </a:p>
          <a:p>
            <a:r>
              <a:rPr lang="vi-VN" sz="2000" i="1" dirty="0">
                <a:solidFill>
                  <a:srgbClr val="FFFF00"/>
                </a:solidFill>
                <a:latin typeface="+mj-lt"/>
              </a:rPr>
              <a:t>Nó hót líu lo</a:t>
            </a:r>
            <a:endParaRPr lang="vi-VN" sz="2000" dirty="0">
              <a:solidFill>
                <a:srgbClr val="FFFF00"/>
              </a:solidFill>
              <a:latin typeface="+mj-lt"/>
            </a:endParaRPr>
          </a:p>
          <a:p>
            <a:r>
              <a:rPr lang="vi-VN" sz="2000" i="1" dirty="0">
                <a:solidFill>
                  <a:srgbClr val="FFFF00"/>
                </a:solidFill>
                <a:latin typeface="+mj-lt"/>
              </a:rPr>
              <a:t>Nó ăn hạt ngô</a:t>
            </a:r>
            <a:endParaRPr lang="vi-VN" sz="2000" dirty="0">
              <a:solidFill>
                <a:srgbClr val="FFFF00"/>
              </a:solidFill>
              <a:latin typeface="+mj-lt"/>
            </a:endParaRPr>
          </a:p>
          <a:p>
            <a:r>
              <a:rPr lang="vi-VN" sz="2000" i="1" dirty="0">
                <a:solidFill>
                  <a:srgbClr val="FFFF00"/>
                </a:solidFill>
                <a:latin typeface="+mj-lt"/>
              </a:rPr>
              <a:t>Nó ăn lép nhép</a:t>
            </a:r>
          </a:p>
          <a:p>
            <a:r>
              <a:rPr lang="vi-VN" sz="2000" i="1" dirty="0">
                <a:solidFill>
                  <a:srgbClr val="FFFF00"/>
                </a:solidFill>
                <a:latin typeface="+mj-lt"/>
              </a:rPr>
              <a:t>Nó ăn gạo nếp</a:t>
            </a:r>
            <a:endParaRPr lang="vi-VN" sz="2000" dirty="0">
              <a:solidFill>
                <a:srgbClr val="FFFF00"/>
              </a:solidFill>
              <a:latin typeface="+mj-lt"/>
            </a:endParaRPr>
          </a:p>
          <a:p>
            <a:r>
              <a:rPr lang="vi-VN" sz="2000" i="1" dirty="0">
                <a:solidFill>
                  <a:srgbClr val="FFFF00"/>
                </a:solidFill>
                <a:latin typeface="+mj-lt"/>
              </a:rPr>
              <a:t>Nó vãi ra sân</a:t>
            </a:r>
            <a:endParaRPr lang="vi-VN" sz="2000" dirty="0">
              <a:solidFill>
                <a:srgbClr val="FFFF00"/>
              </a:solidFill>
              <a:latin typeface="+mj-lt"/>
            </a:endParaRPr>
          </a:p>
          <a:p>
            <a:r>
              <a:rPr lang="vi-VN" sz="2000" i="1" dirty="0">
                <a:solidFill>
                  <a:srgbClr val="FFFF00"/>
                </a:solidFill>
                <a:latin typeface="+mj-lt"/>
              </a:rPr>
              <a:t>Ở láng giềng gần</a:t>
            </a:r>
            <a:endParaRPr lang="vi-VN" sz="2000" dirty="0">
              <a:solidFill>
                <a:srgbClr val="FFFF00"/>
              </a:solidFill>
              <a:latin typeface="+mj-lt"/>
            </a:endParaRPr>
          </a:p>
          <a:p>
            <a:r>
              <a:rPr lang="vi-VN" sz="2000" i="1" dirty="0">
                <a:solidFill>
                  <a:srgbClr val="FFFF00"/>
                </a:solidFill>
                <a:latin typeface="+mj-lt"/>
              </a:rPr>
              <a:t>Đuổi con chim sẻ.</a:t>
            </a:r>
            <a:endParaRPr lang="vi-VN" sz="2000" dirty="0">
              <a:solidFill>
                <a:srgbClr val="FFFF00"/>
              </a:solidFill>
              <a:latin typeface="+mj-lt"/>
            </a:endParaRPr>
          </a:p>
        </p:txBody>
      </p:sp>
    </p:spTree>
    <p:extLst>
      <p:ext uri="{BB962C8B-B14F-4D97-AF65-F5344CB8AC3E}">
        <p14:creationId xmlns:p14="http://schemas.microsoft.com/office/powerpoint/2010/main" val="2505379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xit" presetSubtype="0" fill="hold" grpId="1" nodeType="clickEffect">
                                  <p:stCondLst>
                                    <p:cond delay="0"/>
                                  </p:stCondLst>
                                  <p:childTnLst>
                                    <p:animEffect transition="out" filter="wipe(down)">
                                      <p:cBhvr>
                                        <p:cTn id="41" dur="180" accel="50000">
                                          <p:stCondLst>
                                            <p:cond delay="1820"/>
                                          </p:stCondLst>
                                        </p:cTn>
                                        <p:tgtEl>
                                          <p:spTgt spid="7"/>
                                        </p:tgtEl>
                                      </p:cBhvr>
                                    </p:animEffect>
                                    <p:anim calcmode="lin" valueType="num">
                                      <p:cBhvr>
                                        <p:cTn id="42"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3"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4"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8"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9" dur="26">
                                          <p:stCondLst>
                                            <p:cond delay="620"/>
                                          </p:stCondLst>
                                        </p:cTn>
                                        <p:tgtEl>
                                          <p:spTgt spid="7"/>
                                        </p:tgtEl>
                                      </p:cBhvr>
                                      <p:to x="100000" y="60000"/>
                                    </p:animScale>
                                    <p:animScale>
                                      <p:cBhvr>
                                        <p:cTn id="50" dur="166" decel="50000">
                                          <p:stCondLst>
                                            <p:cond delay="64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set>
                                      <p:cBhvr>
                                        <p:cTn id="5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7" grpId="0" animBg="1"/>
      <p:bldP spid="7" grpId="1" animBg="1"/>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69682" y="114690"/>
            <a:ext cx="6165130" cy="3495775"/>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latin typeface="+mj-lt"/>
            </a:endParaRPr>
          </a:p>
          <a:p>
            <a:pPr algn="ctr"/>
            <a:endParaRPr lang="vi-VN" sz="2000" b="1" dirty="0">
              <a:latin typeface="+mj-lt"/>
            </a:endParaRPr>
          </a:p>
          <a:p>
            <a:pPr algn="ctr"/>
            <a:r>
              <a:rPr lang="vi-VN" sz="2000" b="1" dirty="0">
                <a:solidFill>
                  <a:srgbClr val="FF0000"/>
                </a:solidFill>
                <a:latin typeface="+mj-lt"/>
              </a:rPr>
              <a:t>Đồng dao</a:t>
            </a:r>
          </a:p>
          <a:p>
            <a:pPr algn="just"/>
            <a:r>
              <a:rPr lang="vi-VN" sz="2000" dirty="0">
                <a:solidFill>
                  <a:srgbClr val="0070C0"/>
                </a:solidFill>
                <a:latin typeface="+mj-lt"/>
              </a:rPr>
              <a:t>Là thơ ca dân gian truyền miệng dành cho trẻ em. Đồng dao bao gồm nhiều loại: lời hát </a:t>
            </a:r>
            <a:r>
              <a:rPr lang="en-US" sz="2000" dirty="0" err="1">
                <a:solidFill>
                  <a:srgbClr val="0070C0"/>
                </a:solidFill>
                <a:latin typeface="+mj-lt"/>
              </a:rPr>
              <a:t>ngắn</a:t>
            </a:r>
            <a:r>
              <a:rPr lang="en-US" sz="2000" dirty="0">
                <a:solidFill>
                  <a:srgbClr val="0070C0"/>
                </a:solidFill>
                <a:latin typeface="+mj-lt"/>
              </a:rPr>
              <a:t>, </a:t>
            </a:r>
            <a:r>
              <a:rPr lang="en-US" sz="2000" dirty="0" err="1">
                <a:solidFill>
                  <a:srgbClr val="0070C0"/>
                </a:solidFill>
                <a:latin typeface="+mj-lt"/>
              </a:rPr>
              <a:t>thường</a:t>
            </a:r>
            <a:r>
              <a:rPr lang="en-US" sz="2000" dirty="0">
                <a:solidFill>
                  <a:srgbClr val="0070C0"/>
                </a:solidFill>
                <a:latin typeface="+mj-lt"/>
              </a:rPr>
              <a:t> </a:t>
            </a:r>
            <a:r>
              <a:rPr lang="en-US" sz="2000" dirty="0" err="1">
                <a:solidFill>
                  <a:srgbClr val="0070C0"/>
                </a:solidFill>
                <a:latin typeface="+mj-lt"/>
              </a:rPr>
              <a:t>gắn</a:t>
            </a:r>
            <a:r>
              <a:rPr lang="en-US" sz="2000" dirty="0">
                <a:solidFill>
                  <a:srgbClr val="0070C0"/>
                </a:solidFill>
                <a:latin typeface="+mj-lt"/>
              </a:rPr>
              <a:t> </a:t>
            </a:r>
            <a:r>
              <a:rPr lang="en-US" sz="2000" dirty="0" err="1">
                <a:solidFill>
                  <a:srgbClr val="0070C0"/>
                </a:solidFill>
                <a:latin typeface="+mj-lt"/>
              </a:rPr>
              <a:t>với</a:t>
            </a:r>
            <a:r>
              <a:rPr lang="en-US" sz="2000" dirty="0">
                <a:solidFill>
                  <a:srgbClr val="0070C0"/>
                </a:solidFill>
                <a:latin typeface="+mj-lt"/>
              </a:rPr>
              <a:t> </a:t>
            </a:r>
            <a:r>
              <a:rPr lang="en-US" sz="2000" dirty="0" err="1">
                <a:solidFill>
                  <a:srgbClr val="0070C0"/>
                </a:solidFill>
                <a:latin typeface="+mj-lt"/>
              </a:rPr>
              <a:t>những</a:t>
            </a:r>
            <a:r>
              <a:rPr lang="en-US" sz="2000" dirty="0">
                <a:solidFill>
                  <a:srgbClr val="0070C0"/>
                </a:solidFill>
                <a:latin typeface="+mj-lt"/>
              </a:rPr>
              <a:t> </a:t>
            </a:r>
            <a:r>
              <a:rPr lang="vi-VN" sz="2000" dirty="0">
                <a:solidFill>
                  <a:srgbClr val="0070C0"/>
                </a:solidFill>
                <a:latin typeface="+mj-lt"/>
              </a:rPr>
              <a:t>trò chơi</a:t>
            </a:r>
            <a:r>
              <a:rPr lang="en-US" sz="2000" dirty="0">
                <a:solidFill>
                  <a:srgbClr val="0070C0"/>
                </a:solidFill>
                <a:latin typeface="+mj-lt"/>
              </a:rPr>
              <a:t> </a:t>
            </a:r>
            <a:r>
              <a:rPr lang="en-US" sz="2000" dirty="0" err="1">
                <a:solidFill>
                  <a:srgbClr val="0070C0"/>
                </a:solidFill>
                <a:latin typeface="+mj-lt"/>
              </a:rPr>
              <a:t>trẻ</a:t>
            </a:r>
            <a:r>
              <a:rPr lang="en-US" sz="2000" dirty="0">
                <a:solidFill>
                  <a:srgbClr val="0070C0"/>
                </a:solidFill>
                <a:latin typeface="+mj-lt"/>
              </a:rPr>
              <a:t> </a:t>
            </a:r>
            <a:r>
              <a:rPr lang="en-US" sz="2000" dirty="0" err="1">
                <a:solidFill>
                  <a:srgbClr val="0070C0"/>
                </a:solidFill>
                <a:latin typeface="+mj-lt"/>
              </a:rPr>
              <a:t>em</a:t>
            </a:r>
            <a:r>
              <a:rPr lang="vi-VN" sz="2000" dirty="0">
                <a:solidFill>
                  <a:srgbClr val="0070C0"/>
                </a:solidFill>
                <a:latin typeface="+mj-lt"/>
              </a:rPr>
              <a:t>, </a:t>
            </a:r>
            <a:r>
              <a:rPr lang="en-US" sz="2000" dirty="0" err="1">
                <a:solidFill>
                  <a:srgbClr val="0070C0"/>
                </a:solidFill>
                <a:latin typeface="+mj-lt"/>
              </a:rPr>
              <a:t>những</a:t>
            </a:r>
            <a:r>
              <a:rPr lang="en-US" sz="2000" dirty="0">
                <a:solidFill>
                  <a:srgbClr val="0070C0"/>
                </a:solidFill>
                <a:latin typeface="+mj-lt"/>
              </a:rPr>
              <a:t> </a:t>
            </a:r>
            <a:r>
              <a:rPr lang="en-US" sz="2000" dirty="0" err="1">
                <a:solidFill>
                  <a:srgbClr val="0070C0"/>
                </a:solidFill>
                <a:latin typeface="+mj-lt"/>
              </a:rPr>
              <a:t>bài</a:t>
            </a:r>
            <a:r>
              <a:rPr lang="en-US" sz="2000" dirty="0">
                <a:solidFill>
                  <a:srgbClr val="0070C0"/>
                </a:solidFill>
                <a:latin typeface="+mj-lt"/>
              </a:rPr>
              <a:t> </a:t>
            </a:r>
            <a:r>
              <a:rPr lang="vi-VN" sz="2000" dirty="0">
                <a:solidFill>
                  <a:srgbClr val="0070C0"/>
                </a:solidFill>
                <a:latin typeface="+mj-lt"/>
              </a:rPr>
              <a:t>bài hát ru</a:t>
            </a:r>
          </a:p>
          <a:p>
            <a:pPr algn="just"/>
            <a:r>
              <a:rPr lang="vi-VN" sz="2000" dirty="0">
                <a:solidFill>
                  <a:srgbClr val="0070C0"/>
                </a:solidFill>
                <a:latin typeface="+mj-lt"/>
              </a:rPr>
              <a:t>em,...Đặc điểm đồng dao</a:t>
            </a:r>
            <a:r>
              <a:rPr lang="en-US" sz="2000" dirty="0">
                <a:solidFill>
                  <a:srgbClr val="0070C0"/>
                </a:solidFill>
                <a:latin typeface="+mj-lt"/>
              </a:rPr>
              <a:t>:</a:t>
            </a:r>
            <a:endParaRPr lang="vi-VN" sz="2000" dirty="0">
              <a:solidFill>
                <a:srgbClr val="0070C0"/>
              </a:solidFill>
              <a:latin typeface="+mj-lt"/>
            </a:endParaRPr>
          </a:p>
          <a:p>
            <a:pPr algn="just"/>
            <a:r>
              <a:rPr lang="en-US" sz="2000" dirty="0">
                <a:solidFill>
                  <a:srgbClr val="0070C0"/>
                </a:solidFill>
                <a:latin typeface="+mj-lt"/>
              </a:rPr>
              <a:t>+</a:t>
            </a:r>
            <a:r>
              <a:rPr lang="vi-VN" sz="2000" dirty="0">
                <a:solidFill>
                  <a:srgbClr val="0070C0"/>
                </a:solidFill>
                <a:latin typeface="+mj-lt"/>
              </a:rPr>
              <a:t> Có tính hồn nhiên, đôi khi gắn với những điều bí ẩn trong cuộc sống mà chỉ có tâm hồn thơ trẻ mới cảm nhận được;</a:t>
            </a:r>
          </a:p>
          <a:p>
            <a:pPr algn="just"/>
            <a:r>
              <a:rPr lang="vi-VN" sz="2000" dirty="0">
                <a:solidFill>
                  <a:srgbClr val="0070C0"/>
                </a:solidFill>
                <a:latin typeface="+mj-lt"/>
              </a:rPr>
              <a:t>+ Thường được làm theo thể bốn chữ, năm chữ.</a:t>
            </a:r>
          </a:p>
          <a:p>
            <a:pPr algn="ctr"/>
            <a:endParaRPr lang="vi-VN" sz="2000" dirty="0">
              <a:solidFill>
                <a:srgbClr val="FFFF00"/>
              </a:solidFill>
              <a:latin typeface="+mj-lt"/>
            </a:endParaRPr>
          </a:p>
        </p:txBody>
      </p:sp>
      <p:sp>
        <p:nvSpPr>
          <p:cNvPr id="5" name="Vertical Scroll 4"/>
          <p:cNvSpPr/>
          <p:nvPr/>
        </p:nvSpPr>
        <p:spPr>
          <a:xfrm>
            <a:off x="6608191" y="114693"/>
            <a:ext cx="5476972" cy="342036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mj-lt"/>
              </a:rPr>
              <a:t>Mùa xuân</a:t>
            </a:r>
            <a:endParaRPr lang="vi-VN" sz="2000" dirty="0">
              <a:solidFill>
                <a:srgbClr val="FF0000"/>
              </a:solidFill>
              <a:latin typeface="+mj-lt"/>
            </a:endParaRPr>
          </a:p>
          <a:p>
            <a:pPr algn="just"/>
            <a:r>
              <a:rPr lang="vi-VN" sz="2000" dirty="0">
                <a:solidFill>
                  <a:srgbClr val="0070C0"/>
                </a:solidFill>
                <a:latin typeface="+mj-lt"/>
              </a:rPr>
              <a:t>1) Mùa khởi đầu, tươi đẹp nhất trong một năm; </a:t>
            </a:r>
            <a:endParaRPr lang="en-US" sz="2000" dirty="0">
              <a:solidFill>
                <a:srgbClr val="0070C0"/>
              </a:solidFill>
              <a:latin typeface="+mj-lt"/>
            </a:endParaRPr>
          </a:p>
          <a:p>
            <a:pPr algn="just"/>
            <a:r>
              <a:rPr lang="vi-VN" sz="2000" dirty="0">
                <a:solidFill>
                  <a:srgbClr val="0070C0"/>
                </a:solidFill>
                <a:latin typeface="+mj-lt"/>
              </a:rPr>
              <a:t>2) Tuổi trẻ, lứa tuổi đẹp nhất trong cuộc đời mỗi người, tràn đầy sức sống; </a:t>
            </a:r>
          </a:p>
          <a:p>
            <a:pPr algn="just"/>
            <a:r>
              <a:rPr lang="vi-VN" sz="2000" dirty="0">
                <a:solidFill>
                  <a:srgbClr val="0070C0"/>
                </a:solidFill>
                <a:latin typeface="+mj-lt"/>
              </a:rPr>
              <a:t>3) Vẻ đẹp, sức sống, sức vươn lên của dân tộc, đất nước; </a:t>
            </a:r>
          </a:p>
          <a:p>
            <a:pPr algn="just"/>
            <a:r>
              <a:rPr lang="vi-VN" sz="2000" dirty="0">
                <a:solidFill>
                  <a:srgbClr val="0070C0"/>
                </a:solidFill>
                <a:latin typeface="+mj-lt"/>
              </a:rPr>
              <a:t>4) Sự vĩnh cửu, trường tồn như mùa xuân của vũ trụ,...</a:t>
            </a:r>
          </a:p>
        </p:txBody>
      </p:sp>
      <p:sp>
        <p:nvSpPr>
          <p:cNvPr id="6" name="Down Arrow Callout 5"/>
          <p:cNvSpPr/>
          <p:nvPr/>
        </p:nvSpPr>
        <p:spPr>
          <a:xfrm>
            <a:off x="2705492" y="3828853"/>
            <a:ext cx="6061435" cy="79970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Ý nghĩa của bài thơ “</a:t>
            </a:r>
            <a:r>
              <a:rPr lang="vi-VN" sz="2400" i="1" dirty="0">
                <a:latin typeface="Times New Roman" panose="02020603050405020304" pitchFamily="18" charset="0"/>
                <a:cs typeface="Times New Roman" panose="02020603050405020304" pitchFamily="18" charset="0"/>
              </a:rPr>
              <a:t>Mùa xuân đồng dao</a:t>
            </a:r>
            <a:r>
              <a:rPr lang="vi-VN" sz="2400" dirty="0">
                <a:latin typeface="Times New Roman" panose="02020603050405020304" pitchFamily="18" charset="0"/>
                <a:cs typeface="Times New Roman" panose="02020603050405020304" pitchFamily="18" charset="0"/>
              </a:rPr>
              <a:t>”</a:t>
            </a:r>
          </a:p>
        </p:txBody>
      </p:sp>
      <p:sp>
        <p:nvSpPr>
          <p:cNvPr id="7" name="Flowchart: Terminator 6"/>
          <p:cNvSpPr/>
          <p:nvPr/>
        </p:nvSpPr>
        <p:spPr>
          <a:xfrm>
            <a:off x="358219" y="4590852"/>
            <a:ext cx="11587114" cy="2158739"/>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i="1" dirty="0">
                <a:solidFill>
                  <a:schemeClr val="tx1">
                    <a:lumMod val="95000"/>
                    <a:lumOff val="5000"/>
                  </a:schemeClr>
                </a:solidFill>
                <a:latin typeface="+mj-lt"/>
              </a:rPr>
              <a:t>Khúc đồng dao về tuổi thanh xuân của người lính, về sự bất tử của hình ảnh người lính trẻ. Hình ảnh các anh còn sống mãi trong trái tim nhân dân như mùa xuân trường tồn cùng vũ trụ. Qua đó, nhà thơ ca ngợi những người anh hùng trẻ tuổi, bày tỏ sự ghi nhớ, biết ơn sự hi sinh của các anh. Tác giả sử dụng hình thức của đồng dao để lưu truyền mãi trong những thế hệ sau lời ngợi ca, lòng biết ơn những người lính trẻ đã dâng hiến mùa xuân cuộc đời mình kết thành những mùa xuân vĩnh cửu cho dân tộc, đất nước.</a:t>
            </a:r>
            <a:endParaRPr lang="vi-VN" sz="2000" dirty="0">
              <a:solidFill>
                <a:schemeClr val="tx1">
                  <a:lumMod val="95000"/>
                  <a:lumOff val="5000"/>
                </a:schemeClr>
              </a:solidFill>
              <a:latin typeface="+mj-lt"/>
            </a:endParaRPr>
          </a:p>
        </p:txBody>
      </p:sp>
    </p:spTree>
    <p:extLst>
      <p:ext uri="{BB962C8B-B14F-4D97-AF65-F5344CB8AC3E}">
        <p14:creationId xmlns:p14="http://schemas.microsoft.com/office/powerpoint/2010/main" val="3370125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22549" y="-76200"/>
            <a:ext cx="3874416" cy="1150070"/>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0070C0"/>
                </a:solidFill>
                <a:latin typeface="+mj-lt"/>
              </a:rPr>
              <a:t>III. TỔNG KẾT </a:t>
            </a:r>
            <a:endParaRPr lang="vi-VN" sz="2400" dirty="0">
              <a:solidFill>
                <a:srgbClr val="0070C0"/>
              </a:solidFill>
              <a:latin typeface="+mj-lt"/>
            </a:endParaRPr>
          </a:p>
        </p:txBody>
      </p:sp>
      <p:sp>
        <p:nvSpPr>
          <p:cNvPr id="5" name="Right Arrow Callout 4"/>
          <p:cNvSpPr/>
          <p:nvPr/>
        </p:nvSpPr>
        <p:spPr>
          <a:xfrm>
            <a:off x="522401" y="1335000"/>
            <a:ext cx="1480009" cy="1830414"/>
          </a:xfrm>
          <a:prstGeom prst="rightArrowCallout">
            <a:avLst>
              <a:gd name="adj1" fmla="val 39545"/>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B0F0"/>
                </a:solidFill>
                <a:latin typeface="Times New Roman" panose="02020603050405020304" pitchFamily="18" charset="0"/>
                <a:cs typeface="Times New Roman" panose="02020603050405020304" pitchFamily="18" charset="0"/>
              </a:rPr>
              <a:t>Hoạt</a:t>
            </a:r>
            <a:r>
              <a:rPr lang="en-US" sz="2400" dirty="0">
                <a:solidFill>
                  <a:srgbClr val="00B0F0"/>
                </a:solidFill>
                <a:latin typeface="Times New Roman" panose="02020603050405020304" pitchFamily="18" charset="0"/>
                <a:cs typeface="Times New Roman" panose="02020603050405020304" pitchFamily="18" charset="0"/>
              </a:rPr>
              <a:t> </a:t>
            </a:r>
          </a:p>
          <a:p>
            <a:pPr algn="ctr"/>
            <a:r>
              <a:rPr lang="en-US" sz="2400" dirty="0" err="1">
                <a:solidFill>
                  <a:srgbClr val="00B0F0"/>
                </a:solidFill>
                <a:latin typeface="Times New Roman" panose="02020603050405020304" pitchFamily="18" charset="0"/>
                <a:cs typeface="Times New Roman" panose="02020603050405020304" pitchFamily="18" charset="0"/>
              </a:rPr>
              <a:t>Động</a:t>
            </a:r>
            <a:endParaRPr lang="en-US" sz="2400" dirty="0">
              <a:solidFill>
                <a:srgbClr val="00B0F0"/>
              </a:solidFill>
              <a:latin typeface="Times New Roman" panose="02020603050405020304" pitchFamily="18" charset="0"/>
              <a:cs typeface="Times New Roman" panose="02020603050405020304" pitchFamily="18" charset="0"/>
            </a:endParaRPr>
          </a:p>
          <a:p>
            <a:pPr algn="ct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cá</a:t>
            </a:r>
            <a:endParaRPr lang="en-US" sz="2400" dirty="0">
              <a:solidFill>
                <a:srgbClr val="00B0F0"/>
              </a:solidFill>
              <a:latin typeface="Times New Roman" panose="02020603050405020304" pitchFamily="18" charset="0"/>
              <a:cs typeface="Times New Roman" panose="02020603050405020304" pitchFamily="18" charset="0"/>
            </a:endParaRPr>
          </a:p>
          <a:p>
            <a:pPr algn="ct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nhân</a:t>
            </a:r>
            <a:endParaRPr lang="en-US" sz="2400" dirty="0">
              <a:solidFill>
                <a:srgbClr val="00B0F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757" y="1150070"/>
            <a:ext cx="2771481" cy="2200275"/>
          </a:xfrm>
          <a:prstGeom prst="rect">
            <a:avLst/>
          </a:prstGeom>
        </p:spPr>
      </p:pic>
      <p:sp>
        <p:nvSpPr>
          <p:cNvPr id="7" name="Cloud Callout 6"/>
          <p:cNvSpPr/>
          <p:nvPr/>
        </p:nvSpPr>
        <p:spPr>
          <a:xfrm>
            <a:off x="5938887" y="27593"/>
            <a:ext cx="5165888" cy="131975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Tóm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tắt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thuật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6053580" y="1379113"/>
            <a:ext cx="5165888" cy="131975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quát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trị</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dung, ý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6375663" y="2623451"/>
            <a:ext cx="5165888" cy="131975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C000"/>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bốn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203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7"/>
                                        </p:tgtEl>
                                        <p:attrNameLst>
                                          <p:attrName>ppt_x</p:attrName>
                                        </p:attrNameLst>
                                      </p:cBhvr>
                                      <p:tavLst>
                                        <p:tav tm="0">
                                          <p:val>
                                            <p:strVal val="ppt_x"/>
                                          </p:val>
                                        </p:tav>
                                        <p:tav tm="100000">
                                          <p:val>
                                            <p:strVal val="ppt_x"/>
                                          </p:val>
                                        </p:tav>
                                      </p:tavLst>
                                    </p:anim>
                                    <p:anim calcmode="lin" valueType="num">
                                      <p:cBhvr additive="base">
                                        <p:cTn id="27" dur="500"/>
                                        <p:tgtEl>
                                          <p:spTgt spid="7"/>
                                        </p:tgtEl>
                                        <p:attrNameLst>
                                          <p:attrName>ppt_y</p:attrName>
                                        </p:attrNameLst>
                                      </p:cBhvr>
                                      <p:tavLst>
                                        <p:tav tm="0">
                                          <p:val>
                                            <p:strVal val="ppt_y"/>
                                          </p:val>
                                        </p:tav>
                                        <p:tav tm="100000">
                                          <p:val>
                                            <p:strVal val="1+ppt_h/2"/>
                                          </p:val>
                                        </p:tav>
                                      </p:tavLst>
                                    </p:anim>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8"/>
                                        </p:tgtEl>
                                      </p:cBhvr>
                                    </p:animEffect>
                                    <p:anim calcmode="lin" valueType="num">
                                      <p:cBhvr>
                                        <p:cTn id="40" dur="1000"/>
                                        <p:tgtEl>
                                          <p:spTgt spid="8"/>
                                        </p:tgtEl>
                                        <p:attrNameLst>
                                          <p:attrName>ppt_x</p:attrName>
                                        </p:attrNameLst>
                                      </p:cBhvr>
                                      <p:tavLst>
                                        <p:tav tm="0">
                                          <p:val>
                                            <p:strVal val="ppt_x"/>
                                          </p:val>
                                        </p:tav>
                                        <p:tav tm="100000">
                                          <p:val>
                                            <p:strVal val="ppt_x"/>
                                          </p:val>
                                        </p:tav>
                                      </p:tavLst>
                                    </p:anim>
                                    <p:anim calcmode="lin" valueType="num">
                                      <p:cBhvr>
                                        <p:cTn id="41" dur="1000"/>
                                        <p:tgtEl>
                                          <p:spTgt spid="8"/>
                                        </p:tgtEl>
                                        <p:attrNameLst>
                                          <p:attrName>ppt_y</p:attrName>
                                        </p:attrNameLst>
                                      </p:cBhvr>
                                      <p:tavLst>
                                        <p:tav tm="0">
                                          <p:val>
                                            <p:strVal val="ppt_y"/>
                                          </p:val>
                                        </p:tav>
                                        <p:tav tm="100000">
                                          <p:val>
                                            <p:strVal val="ppt_y+.1"/>
                                          </p:val>
                                        </p:tav>
                                      </p:tavLst>
                                    </p:anim>
                                    <p:set>
                                      <p:cBhvr>
                                        <p:cTn id="42" dur="1" fill="hold">
                                          <p:stCondLst>
                                            <p:cond delay="9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xit" presetSubtype="0" fill="hold" grpId="1" nodeType="clickEffect">
                                  <p:stCondLst>
                                    <p:cond delay="0"/>
                                  </p:stCondLst>
                                  <p:childTnLst>
                                    <p:animEffect transition="out" filter="wipe(down)">
                                      <p:cBhvr>
                                        <p:cTn id="52" dur="180" accel="50000">
                                          <p:stCondLst>
                                            <p:cond delay="1820"/>
                                          </p:stCondLst>
                                        </p:cTn>
                                        <p:tgtEl>
                                          <p:spTgt spid="9"/>
                                        </p:tgtEl>
                                      </p:cBhvr>
                                    </p:animEffect>
                                    <p:anim calcmode="lin" valueType="num">
                                      <p:cBhvr>
                                        <p:cTn id="53"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4"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5"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60" dur="26">
                                          <p:stCondLst>
                                            <p:cond delay="620"/>
                                          </p:stCondLst>
                                        </p:cTn>
                                        <p:tgtEl>
                                          <p:spTgt spid="9"/>
                                        </p:tgtEl>
                                      </p:cBhvr>
                                      <p:to x="100000" y="60000"/>
                                    </p:animScale>
                                    <p:animScale>
                                      <p:cBhvr>
                                        <p:cTn id="61" dur="166" decel="50000">
                                          <p:stCondLst>
                                            <p:cond delay="646"/>
                                          </p:stCondLst>
                                        </p:cTn>
                                        <p:tgtEl>
                                          <p:spTgt spid="9"/>
                                        </p:tgtEl>
                                      </p:cBhvr>
                                      <p:to x="100000" y="100000"/>
                                    </p:animScale>
                                    <p:animScale>
                                      <p:cBhvr>
                                        <p:cTn id="62" dur="26">
                                          <p:stCondLst>
                                            <p:cond delay="1312"/>
                                          </p:stCondLst>
                                        </p:cTn>
                                        <p:tgtEl>
                                          <p:spTgt spid="9"/>
                                        </p:tgtEl>
                                      </p:cBhvr>
                                      <p:to x="100000" y="80000"/>
                                    </p:animScale>
                                    <p:animScale>
                                      <p:cBhvr>
                                        <p:cTn id="63" dur="166" decel="50000">
                                          <p:stCondLst>
                                            <p:cond delay="1338"/>
                                          </p:stCondLst>
                                        </p:cTn>
                                        <p:tgtEl>
                                          <p:spTgt spid="9"/>
                                        </p:tgtEl>
                                      </p:cBhvr>
                                      <p:to x="100000" y="100000"/>
                                    </p:animScale>
                                    <p:animScale>
                                      <p:cBhvr>
                                        <p:cTn id="64" dur="26">
                                          <p:stCondLst>
                                            <p:cond delay="1642"/>
                                          </p:stCondLst>
                                        </p:cTn>
                                        <p:tgtEl>
                                          <p:spTgt spid="9"/>
                                        </p:tgtEl>
                                      </p:cBhvr>
                                      <p:to x="100000" y="90000"/>
                                    </p:animScale>
                                    <p:animScale>
                                      <p:cBhvr>
                                        <p:cTn id="65" dur="166" decel="50000">
                                          <p:stCondLst>
                                            <p:cond delay="1668"/>
                                          </p:stCondLst>
                                        </p:cTn>
                                        <p:tgtEl>
                                          <p:spTgt spid="9"/>
                                        </p:tgtEl>
                                      </p:cBhvr>
                                      <p:to x="100000" y="100000"/>
                                    </p:animScale>
                                    <p:animScale>
                                      <p:cBhvr>
                                        <p:cTn id="66" dur="26">
                                          <p:stCondLst>
                                            <p:cond delay="1808"/>
                                          </p:stCondLst>
                                        </p:cTn>
                                        <p:tgtEl>
                                          <p:spTgt spid="9"/>
                                        </p:tgtEl>
                                      </p:cBhvr>
                                      <p:to x="100000" y="95000"/>
                                    </p:animScale>
                                    <p:animScale>
                                      <p:cBhvr>
                                        <p:cTn id="67" dur="166" decel="50000">
                                          <p:stCondLst>
                                            <p:cond delay="1834"/>
                                          </p:stCondLst>
                                        </p:cTn>
                                        <p:tgtEl>
                                          <p:spTgt spid="9"/>
                                        </p:tgtEl>
                                      </p:cBhvr>
                                      <p:to x="100000" y="100000"/>
                                    </p:animScale>
                                    <p:set>
                                      <p:cBhvr>
                                        <p:cTn id="6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gray">
          <a:xfrm>
            <a:off x="6983847" y="195898"/>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3242720" y="176475"/>
            <a:ext cx="1341133"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35" name="Nhóm 34"/>
          <p:cNvGrpSpPr/>
          <p:nvPr/>
        </p:nvGrpSpPr>
        <p:grpSpPr>
          <a:xfrm>
            <a:off x="150830" y="991923"/>
            <a:ext cx="3231563" cy="5866077"/>
            <a:chOff x="2118292" y="2769341"/>
            <a:chExt cx="2098787"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3092308" y="2769341"/>
              <a:ext cx="136238" cy="19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sp>
          <p:nvSpPr>
            <p:cNvPr id="22" name="Text Box 21"/>
            <p:cNvSpPr txBox="1">
              <a:spLocks noChangeArrowheads="1"/>
            </p:cNvSpPr>
            <p:nvPr/>
          </p:nvSpPr>
          <p:spPr bwMode="auto">
            <a:xfrm>
              <a:off x="2231574" y="3672114"/>
              <a:ext cx="1906325" cy="23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endParaRPr lang="en-US" i="1" dirty="0">
                <a:solidFill>
                  <a:srgbClr val="5D8223"/>
                </a:solidFill>
              </a:endParaRPr>
            </a:p>
          </p:txBody>
        </p:sp>
        <p:sp>
          <p:nvSpPr>
            <p:cNvPr id="27" name="Text Box 21"/>
            <p:cNvSpPr txBox="1">
              <a:spLocks noChangeArrowheads="1"/>
            </p:cNvSpPr>
            <p:nvPr/>
          </p:nvSpPr>
          <p:spPr bwMode="auto">
            <a:xfrm>
              <a:off x="2231574" y="4168384"/>
              <a:ext cx="1906325" cy="23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endParaRPr lang="en-US" i="1" dirty="0">
                <a:solidFill>
                  <a:srgbClr val="5D8223"/>
                </a:solidFill>
              </a:endParaRPr>
            </a:p>
          </p:txBody>
        </p:sp>
        <p:sp>
          <p:nvSpPr>
            <p:cNvPr id="28" name="Text Box 21"/>
            <p:cNvSpPr txBox="1">
              <a:spLocks noChangeArrowheads="1"/>
            </p:cNvSpPr>
            <p:nvPr/>
          </p:nvSpPr>
          <p:spPr bwMode="auto">
            <a:xfrm>
              <a:off x="2231574" y="4733083"/>
              <a:ext cx="1906325" cy="23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endParaRPr lang="en-US" i="1" dirty="0">
                <a:solidFill>
                  <a:srgbClr val="5D8223"/>
                </a:solidFill>
              </a:endParaRPr>
            </a:p>
          </p:txBody>
        </p:sp>
      </p:grpSp>
      <p:grpSp>
        <p:nvGrpSpPr>
          <p:cNvPr id="36" name="Nhóm 35"/>
          <p:cNvGrpSpPr/>
          <p:nvPr/>
        </p:nvGrpSpPr>
        <p:grpSpPr>
          <a:xfrm>
            <a:off x="3756611" y="1080799"/>
            <a:ext cx="3425118" cy="5777201"/>
            <a:chOff x="4413024" y="2403578"/>
            <a:chExt cx="2098787" cy="3011745"/>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21"/>
            <p:cNvSpPr txBox="1">
              <a:spLocks noChangeArrowheads="1"/>
            </p:cNvSpPr>
            <p:nvPr/>
          </p:nvSpPr>
          <p:spPr bwMode="auto">
            <a:xfrm>
              <a:off x="4506351" y="3261441"/>
              <a:ext cx="1906325" cy="23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endParaRPr lang="en-US" i="1" dirty="0">
                <a:solidFill>
                  <a:schemeClr val="accent2"/>
                </a:solidFill>
              </a:endParaRPr>
            </a:p>
          </p:txBody>
        </p:sp>
      </p:grpSp>
      <p:grpSp>
        <p:nvGrpSpPr>
          <p:cNvPr id="37" name="Nhóm 36"/>
          <p:cNvGrpSpPr/>
          <p:nvPr/>
        </p:nvGrpSpPr>
        <p:grpSpPr>
          <a:xfrm>
            <a:off x="7608057" y="1055532"/>
            <a:ext cx="4250864" cy="5722340"/>
            <a:chOff x="6707755" y="1940568"/>
            <a:chExt cx="2098787" cy="3016099"/>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p:cNvSpPr/>
          <p:nvPr/>
        </p:nvSpPr>
        <p:spPr>
          <a:xfrm>
            <a:off x="326958" y="1669855"/>
            <a:ext cx="2622291" cy="3985706"/>
          </a:xfrm>
          <a:prstGeom prst="rect">
            <a:avLst/>
          </a:prstGeom>
        </p:spPr>
        <p:txBody>
          <a:bodyPr wrap="square">
            <a:spAutoFit/>
          </a:bodyPr>
          <a:lstStyle/>
          <a:p>
            <a:pPr marR="149225" algn="just">
              <a:lnSpc>
                <a:spcPct val="115000"/>
              </a:lnSpc>
              <a:spcBef>
                <a:spcPts val="10"/>
              </a:spcBef>
              <a:tabLst>
                <a:tab pos="229235" algn="l"/>
              </a:tabLst>
            </a:pPr>
            <a:r>
              <a:rPr lang="en-US" sz="2000" b="1" dirty="0">
                <a:solidFill>
                  <a:srgbClr val="FF0000"/>
                </a:solidFill>
                <a:latin typeface="Times New Roman" panose="02020603050405020304" pitchFamily="18" charset="0"/>
                <a:ea typeface="MS Mincho"/>
                <a:cs typeface="Times New Roman" panose="02020603050405020304" pitchFamily="18" charset="0"/>
              </a:rPr>
              <a:t>1. </a:t>
            </a:r>
            <a:r>
              <a:rPr lang="en-US" sz="2000" b="1" dirty="0" err="1">
                <a:solidFill>
                  <a:srgbClr val="FF0000"/>
                </a:solidFill>
                <a:latin typeface="Times New Roman" panose="02020603050405020304" pitchFamily="18" charset="0"/>
                <a:ea typeface="MS Mincho"/>
                <a:cs typeface="Times New Roman" panose="02020603050405020304" pitchFamily="18" charset="0"/>
              </a:rPr>
              <a:t>Nghệ</a:t>
            </a:r>
            <a:r>
              <a:rPr lang="en-US" sz="2000" b="1" dirty="0">
                <a:solidFill>
                  <a:srgbClr val="FF0000"/>
                </a:solidFill>
                <a:latin typeface="Times New Roman" panose="02020603050405020304" pitchFamily="18" charset="0"/>
                <a:ea typeface="MS Mincho"/>
                <a:cs typeface="Times New Roman" panose="02020603050405020304" pitchFamily="18" charset="0"/>
              </a:rPr>
              <a:t> </a:t>
            </a:r>
            <a:r>
              <a:rPr lang="en-US" sz="2000" b="1" dirty="0" err="1">
                <a:solidFill>
                  <a:srgbClr val="FF0000"/>
                </a:solidFill>
                <a:latin typeface="Times New Roman" panose="02020603050405020304" pitchFamily="18" charset="0"/>
                <a:ea typeface="MS Mincho"/>
                <a:cs typeface="Times New Roman" panose="02020603050405020304" pitchFamily="18" charset="0"/>
              </a:rPr>
              <a:t>thuật</a:t>
            </a:r>
            <a:endParaRPr lang="vi-VN"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lnSpc>
                <a:spcPct val="115000"/>
              </a:lnSpc>
              <a:spcBef>
                <a:spcPts val="10"/>
              </a:spcBef>
              <a:spcAft>
                <a:spcPts val="0"/>
              </a:spcAft>
              <a:tabLst>
                <a:tab pos="229235"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lnSpc>
                <a:spcPct val="115000"/>
              </a:lnSpc>
              <a:spcBef>
                <a:spcPts val="10"/>
              </a:spcBef>
              <a:spcAft>
                <a:spcPts val="0"/>
              </a:spcAft>
              <a:tabLst>
                <a:tab pos="229235"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lnSpc>
                <a:spcPct val="115000"/>
              </a:lnSpc>
              <a:spcBef>
                <a:spcPts val="10"/>
              </a:spcBef>
              <a:spcAft>
                <a:spcPts val="0"/>
              </a:spcAft>
              <a:tabLst>
                <a:tab pos="229235"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lnSpc>
                <a:spcPct val="115000"/>
              </a:lnSpc>
              <a:spcBef>
                <a:spcPts val="10"/>
              </a:spcBef>
              <a:spcAft>
                <a:spcPts val="0"/>
              </a:spcAft>
              <a:tabLst>
                <a:tab pos="229235"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p:cNvSpPr/>
          <p:nvPr/>
        </p:nvSpPr>
        <p:spPr>
          <a:xfrm>
            <a:off x="4154437" y="1614853"/>
            <a:ext cx="2670569" cy="5047536"/>
          </a:xfrm>
          <a:prstGeom prst="rect">
            <a:avLst/>
          </a:prstGeom>
        </p:spPr>
        <p:txBody>
          <a:bodyPr wrap="square">
            <a:spAutoFit/>
          </a:bodyPr>
          <a:lstStyle/>
          <a:p>
            <a:pPr marR="150495" algn="just">
              <a:lnSpc>
                <a:spcPct val="115000"/>
              </a:lnSpc>
              <a:tabLst>
                <a:tab pos="218440" algn="l"/>
              </a:tabLst>
            </a:pPr>
            <a:r>
              <a:rPr lang="en-US" sz="20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dung – Ý </a:t>
            </a:r>
            <a:r>
              <a:rPr lang="en-US" sz="2000" b="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a:t>
            </a:r>
            <a:endParaRPr lang="vi-VN"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150495" algn="just">
              <a:lnSpc>
                <a:spcPct val="115000"/>
              </a:lnSpc>
              <a:spcAft>
                <a:spcPts val="0"/>
              </a:spcAft>
              <a:tabLst>
                <a:tab pos="218440" algn="l"/>
              </a:tabLst>
            </a:pP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dũng</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spc="-5"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R="150495" algn="just">
              <a:lnSpc>
                <a:spcPct val="115000"/>
              </a:lnSpc>
              <a:spcAft>
                <a:spcPts val="0"/>
              </a:spcAft>
              <a:tabLst>
                <a:tab pos="218440"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hiến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mãi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angle 23"/>
          <p:cNvSpPr/>
          <p:nvPr/>
        </p:nvSpPr>
        <p:spPr>
          <a:xfrm>
            <a:off x="7904144" y="1609925"/>
            <a:ext cx="3720226" cy="4862870"/>
          </a:xfrm>
          <a:prstGeom prst="rect">
            <a:avLst/>
          </a:prstGeom>
        </p:spPr>
        <p:txBody>
          <a:bodyPr wrap="square">
            <a:spAutoFit/>
          </a:bodyPr>
          <a:lstStyle/>
          <a:p>
            <a:pPr algn="just">
              <a:lnSpc>
                <a:spcPct val="115000"/>
              </a:lnSpc>
              <a:spcAft>
                <a:spcPts val="0"/>
              </a:spcAft>
            </a:pPr>
            <a:r>
              <a:rPr lang="en-US" sz="2000" b="1" dirty="0">
                <a:solidFill>
                  <a:srgbClr val="FF0000"/>
                </a:solidFill>
                <a:latin typeface="Times New Roman" panose="02020603050405020304" pitchFamily="18" charset="0"/>
                <a:ea typeface="Times New Roman" panose="02020603050405020304" pitchFamily="18" charset="0"/>
              </a:rPr>
              <a:t>3. </a:t>
            </a:r>
            <a:r>
              <a:rPr lang="en-US" sz="2000" b="1" dirty="0" err="1">
                <a:solidFill>
                  <a:srgbClr val="FF0000"/>
                </a:solidFill>
                <a:latin typeface="Times New Roman" panose="02020603050405020304" pitchFamily="18" charset="0"/>
                <a:ea typeface="Times New Roman" panose="02020603050405020304" pitchFamily="18" charset="0"/>
              </a:rPr>
              <a:t>Cách</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đọc</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hiểu</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văn</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bản</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thơ</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bốn</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chữ</a:t>
            </a:r>
            <a:endParaRPr lang="vi-VN" sz="2000"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400050"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Xác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định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nhận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diện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đặc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điểm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như</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số</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chữ</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cách</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gieo</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vần</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ngắt</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ea typeface="Times New Roman" panose="02020603050405020304" pitchFamily="18" charset="0"/>
              </a:rPr>
              <a:t>nhịp</a:t>
            </a:r>
            <a:r>
              <a:rPr lang="en-US" sz="2000" i="1"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400050"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việc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400050" algn="l"/>
              </a:tabLst>
            </a:pP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chi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tiết</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có</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vi-VN" sz="20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trạng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Qua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đó</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lí</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giải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liên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hệ</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kinh</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nghiệm</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sống</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tiễn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bản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vi-VN" sz="2000" dirty="0">
              <a:solidFill>
                <a:schemeClr val="tx1">
                  <a:lumMod val="95000"/>
                  <a:lumOff val="5000"/>
                </a:schemeClr>
              </a:solidFill>
            </a:endParaRPr>
          </a:p>
        </p:txBody>
      </p:sp>
    </p:spTree>
    <p:extLst>
      <p:ext uri="{BB962C8B-B14F-4D97-AF65-F5344CB8AC3E}">
        <p14:creationId xmlns:p14="http://schemas.microsoft.com/office/powerpoint/2010/main" val="307714959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84842" y="18068"/>
            <a:ext cx="4553146" cy="63159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HOẠT ĐỘNG 3: LUYỆN TẬP</a:t>
            </a:r>
            <a:endParaRPr lang="vi-VN"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5171309"/>
              </p:ext>
            </p:extLst>
          </p:nvPr>
        </p:nvGraphicFramePr>
        <p:xfrm>
          <a:off x="2771481" y="795080"/>
          <a:ext cx="9200560" cy="1402080"/>
        </p:xfrm>
        <a:graphic>
          <a:graphicData uri="http://schemas.openxmlformats.org/drawingml/2006/table">
            <a:tbl>
              <a:tblPr firstRow="1" bandRow="1">
                <a:tableStyleId>{5C22544A-7EE6-4342-B048-85BDC9FD1C3A}</a:tableStyleId>
              </a:tblPr>
              <a:tblGrid>
                <a:gridCol w="1963416">
                  <a:extLst>
                    <a:ext uri="{9D8B030D-6E8A-4147-A177-3AD203B41FA5}">
                      <a16:colId xmlns:a16="http://schemas.microsoft.com/office/drawing/2014/main" val="2975543153"/>
                    </a:ext>
                  </a:extLst>
                </a:gridCol>
                <a:gridCol w="7237144">
                  <a:extLst>
                    <a:ext uri="{9D8B030D-6E8A-4147-A177-3AD203B41FA5}">
                      <a16:colId xmlns:a16="http://schemas.microsoft.com/office/drawing/2014/main" val="2041010131"/>
                    </a:ext>
                  </a:extLst>
                </a:gridCol>
              </a:tblGrid>
              <a:tr h="507434">
                <a:tc>
                  <a:txBody>
                    <a:bodyPr/>
                    <a:lstStyle/>
                    <a:p>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Nhiệm</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vụ</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1:</a:t>
                      </a:r>
                      <a:endParaRPr lang="vi-VN" sz="20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Vẽ</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sơ</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đồ</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tư</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duy</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giá</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trị</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nội</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dung,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nghệ</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thuật</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bài</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thơ</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91037783"/>
                  </a:ext>
                </a:extLst>
              </a:tr>
              <a:tr h="507434">
                <a:tc>
                  <a:txBody>
                    <a:bodyPr/>
                    <a:lstStyle/>
                    <a:p>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Nhiệm</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vụ</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2:</a:t>
                      </a:r>
                      <a:endParaRPr lang="vi-VN" sz="20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Điền</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tin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còn</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lại</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vào</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Phiếu</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HT 02</a:t>
                      </a:r>
                      <a:endParaRPr lang="vi-VN" sz="20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vi-VN"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93190345"/>
                  </a:ext>
                </a:extLst>
              </a:tr>
            </a:tbl>
          </a:graphicData>
        </a:graphic>
      </p:graphicFrame>
      <p:sp>
        <p:nvSpPr>
          <p:cNvPr id="7" name="Notched Right Arrow 6"/>
          <p:cNvSpPr/>
          <p:nvPr/>
        </p:nvSpPr>
        <p:spPr>
          <a:xfrm>
            <a:off x="84841" y="895547"/>
            <a:ext cx="2554663" cy="170625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Thảo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luận</a:t>
            </a:r>
            <a:r>
              <a:rPr lang="en-US" sz="2400" dirty="0">
                <a:solidFill>
                  <a:srgbClr val="C00000"/>
                </a:solidFill>
                <a:latin typeface="Times New Roman" panose="02020603050405020304" pitchFamily="18" charset="0"/>
                <a:cs typeface="Times New Roman" panose="02020603050405020304" pitchFamily="18" charset="0"/>
              </a:rPr>
              <a:t> </a:t>
            </a:r>
          </a:p>
          <a:p>
            <a:pPr algn="ctr"/>
            <a:r>
              <a:rPr lang="en-US" sz="2400" dirty="0" err="1">
                <a:solidFill>
                  <a:srgbClr val="C00000"/>
                </a:solidFill>
                <a:latin typeface="Times New Roman" panose="02020603050405020304" pitchFamily="18" charset="0"/>
                <a:cs typeface="Times New Roman" panose="02020603050405020304" pitchFamily="18" charset="0"/>
              </a:rPr>
              <a:t>theo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cặp</a:t>
            </a:r>
            <a:endParaRPr lang="vi-VN" sz="2400" dirty="0">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875175" y="2571176"/>
            <a:ext cx="4769963" cy="970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Times New Roman" panose="02020603050405020304" pitchFamily="18" charset="0"/>
                <a:cs typeface="Times New Roman" panose="02020603050405020304" pitchFamily="18" charset="0"/>
              </a:rPr>
              <a:t>PHIẾU HỌC TẬP 02</a:t>
            </a:r>
            <a:endParaRPr lang="vi-VN" sz="2400" dirty="0">
              <a:solidFill>
                <a:srgbClr val="FFFF00"/>
              </a:solidFill>
              <a:latin typeface="Times New Roman" panose="02020603050405020304" pitchFamily="18" charset="0"/>
              <a:cs typeface="Times New Roman" panose="02020603050405020304" pitchFamily="18" charset="0"/>
            </a:endParaRPr>
          </a:p>
          <a:p>
            <a:r>
              <a:rPr lang="de-DE" sz="2400" dirty="0">
                <a:solidFill>
                  <a:srgbClr val="FFFF00"/>
                </a:solidFill>
                <a:latin typeface="Times New Roman" panose="02020603050405020304" pitchFamily="18" charset="0"/>
                <a:cs typeface="Times New Roman" panose="02020603050405020304" pitchFamily="18" charset="0"/>
              </a:rPr>
              <a:t>Điền thông tin vào cột L và cột H:</a:t>
            </a:r>
            <a:endParaRPr lang="vi-VN"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15085230"/>
              </p:ext>
            </p:extLst>
          </p:nvPr>
        </p:nvGraphicFramePr>
        <p:xfrm>
          <a:off x="339366" y="3736243"/>
          <a:ext cx="11274456" cy="2633345"/>
        </p:xfrm>
        <a:graphic>
          <a:graphicData uri="http://schemas.openxmlformats.org/drawingml/2006/table">
            <a:tbl>
              <a:tblPr firstRow="1" bandRow="1">
                <a:tableStyleId>{5C22544A-7EE6-4342-B048-85BDC9FD1C3A}</a:tableStyleId>
              </a:tblPr>
              <a:tblGrid>
                <a:gridCol w="2818614">
                  <a:extLst>
                    <a:ext uri="{9D8B030D-6E8A-4147-A177-3AD203B41FA5}">
                      <a16:colId xmlns:a16="http://schemas.microsoft.com/office/drawing/2014/main" val="4120388323"/>
                    </a:ext>
                  </a:extLst>
                </a:gridCol>
                <a:gridCol w="2818614">
                  <a:extLst>
                    <a:ext uri="{9D8B030D-6E8A-4147-A177-3AD203B41FA5}">
                      <a16:colId xmlns:a16="http://schemas.microsoft.com/office/drawing/2014/main" val="2605223298"/>
                    </a:ext>
                  </a:extLst>
                </a:gridCol>
                <a:gridCol w="2818614">
                  <a:extLst>
                    <a:ext uri="{9D8B030D-6E8A-4147-A177-3AD203B41FA5}">
                      <a16:colId xmlns:a16="http://schemas.microsoft.com/office/drawing/2014/main" val="473722317"/>
                    </a:ext>
                  </a:extLst>
                </a:gridCol>
                <a:gridCol w="2818614">
                  <a:extLst>
                    <a:ext uri="{9D8B030D-6E8A-4147-A177-3AD203B41FA5}">
                      <a16:colId xmlns:a16="http://schemas.microsoft.com/office/drawing/2014/main" val="2026714527"/>
                    </a:ext>
                  </a:extLst>
                </a:gridCol>
              </a:tblGrid>
              <a:tr h="370840">
                <a:tc>
                  <a:txBody>
                    <a:bodyPr/>
                    <a:lstStyle/>
                    <a:p>
                      <a:pPr marL="101600">
                        <a:lnSpc>
                          <a:spcPct val="117000"/>
                        </a:lnSpc>
                        <a:spcBef>
                          <a:spcPts val="1300"/>
                        </a:spcBef>
                        <a:spcAft>
                          <a:spcPts val="0"/>
                        </a:spcAft>
                      </a:pPr>
                      <a:r>
                        <a:rPr lang="vi-VN" sz="2400" b="1" dirty="0">
                          <a:solidFill>
                            <a:srgbClr val="322518"/>
                          </a:solidFill>
                          <a:effectLst/>
                          <a:latin typeface="Times New Roman" panose="02020603050405020304" pitchFamily="18" charset="0"/>
                          <a:ea typeface="Arial" panose="020B0604020202020204" pitchFamily="34" charset="0"/>
                          <a:cs typeface="Times New Roman" panose="02020603050405020304" pitchFamily="18" charset="0"/>
                        </a:rPr>
                        <a:t>K </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(What we known) </a:t>
                      </a:r>
                    </a:p>
                    <a:p>
                      <a:pPr marL="101600">
                        <a:lnSpc>
                          <a:spcPct val="117000"/>
                        </a:lnSpc>
                        <a:spcBef>
                          <a:spcPts val="1300"/>
                        </a:spcBef>
                        <a:spcAft>
                          <a:spcPts val="0"/>
                        </a:spcAft>
                      </a:pP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điều em đã biết về anh bộ đội)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88900">
                        <a:lnSpc>
                          <a:spcPct val="119000"/>
                        </a:lnSpc>
                        <a:spcAft>
                          <a:spcPts val="0"/>
                        </a:spcAft>
                      </a:pPr>
                      <a:r>
                        <a:rPr lang="en-US" sz="2400" b="1" dirty="0">
                          <a:solidFill>
                            <a:srgbClr val="322518"/>
                          </a:solidFill>
                          <a:effectLst/>
                          <a:latin typeface="Times New Roman" panose="02020603050405020304" pitchFamily="18" charset="0"/>
                          <a:ea typeface="Arial" panose="020B0604020202020204" pitchFamily="34" charset="0"/>
                          <a:cs typeface="Times New Roman" panose="02020603050405020304" pitchFamily="18" charset="0"/>
                        </a:rPr>
                        <a:t>w </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(What we want to learn)</a:t>
                      </a:r>
                    </a:p>
                    <a:p>
                      <a:pPr marL="88900">
                        <a:lnSpc>
                          <a:spcPct val="119000"/>
                        </a:lnSpc>
                        <a:spcAft>
                          <a:spcPts val="0"/>
                        </a:spcAft>
                      </a:pP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điều em muôn biết thêm vể </a:t>
                      </a:r>
                      <a:r>
                        <a:rPr lang="en-US" sz="2400" dirty="0" err="1">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101600">
                        <a:lnSpc>
                          <a:spcPct val="119000"/>
                        </a:lnSpc>
                        <a:spcAft>
                          <a:spcPts val="0"/>
                        </a:spcAft>
                      </a:pPr>
                      <a:r>
                        <a:rPr lang="vi-VN" sz="2400" b="1" dirty="0">
                          <a:solidFill>
                            <a:srgbClr val="322518"/>
                          </a:solidFill>
                          <a:effectLst/>
                          <a:latin typeface="Times New Roman" panose="02020603050405020304" pitchFamily="18" charset="0"/>
                          <a:ea typeface="Arial" panose="020B0604020202020204" pitchFamily="34" charset="0"/>
                          <a:cs typeface="Times New Roman" panose="02020603050405020304" pitchFamily="18" charset="0"/>
                        </a:rPr>
                        <a:t>L </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(What we learned)</a:t>
                      </a:r>
                    </a:p>
                    <a:p>
                      <a:pPr marL="101600">
                        <a:lnSpc>
                          <a:spcPct val="119000"/>
                        </a:lnSpc>
                        <a:spcAft>
                          <a:spcPts val="0"/>
                        </a:spcAft>
                      </a:pP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đi</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u em đã biết về anh bộ đội sau khi học bài thơ)</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88900">
                        <a:lnSpc>
                          <a:spcPct val="119000"/>
                        </a:lnSpc>
                        <a:spcAft>
                          <a:spcPts val="0"/>
                        </a:spcAft>
                      </a:pPr>
                      <a:r>
                        <a:rPr lang="vi-VN" sz="2400" b="1"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(How </a:t>
                      </a: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can we </a:t>
                      </a:r>
                      <a:r>
                        <a:rPr lang="en-US"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learn more) </a:t>
                      </a:r>
                    </a:p>
                    <a:p>
                      <a:pPr marL="88900">
                        <a:lnSpc>
                          <a:spcPct val="119000"/>
                        </a:lnSpc>
                        <a:spcAft>
                          <a:spcPts val="0"/>
                        </a:spcAft>
                      </a:pPr>
                      <a:r>
                        <a:rPr lang="vi-VN" sz="24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(Các em sẽ tiếp tục tìm hiểu như thế nào về anh bộ đội?)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37005206"/>
                  </a:ext>
                </a:extLst>
              </a:tr>
              <a:tr h="370840">
                <a:tc>
                  <a:txBody>
                    <a:bodyPr/>
                    <a:lstStyle/>
                    <a:p>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139615892"/>
                  </a:ext>
                </a:extLst>
              </a:tr>
            </a:tbl>
          </a:graphicData>
        </a:graphic>
      </p:graphicFrame>
    </p:spTree>
    <p:extLst>
      <p:ext uri="{BB962C8B-B14F-4D97-AF65-F5344CB8AC3E}">
        <p14:creationId xmlns:p14="http://schemas.microsoft.com/office/powerpoint/2010/main" val="2161863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p:cNvSpPr>
            <a:spLocks noChangeArrowheads="1"/>
          </p:cNvSpPr>
          <p:nvPr/>
        </p:nvSpPr>
        <p:spPr bwMode="gray">
          <a:xfrm>
            <a:off x="4212603" y="453292"/>
            <a:ext cx="3078719" cy="881408"/>
          </a:xfrm>
          <a:prstGeom prst="rect">
            <a:avLst/>
          </a:prstGeom>
          <a:gradFill rotWithShape="1">
            <a:gsLst>
              <a:gs pos="0">
                <a:srgbClr val="3891A7">
                  <a:lumMod val="20000"/>
                  <a:lumOff val="80000"/>
                </a:srgbClr>
              </a:gs>
              <a:gs pos="100000">
                <a:srgbClr val="DDDDDD">
                  <a:gamma/>
                  <a:tint val="27059"/>
                  <a:invGamma/>
                  <a:alpha val="80000"/>
                </a:srgbClr>
              </a:gs>
            </a:gsLst>
            <a:lin ang="5400000" scaled="1"/>
          </a:gradFill>
          <a:ln w="9525">
            <a:solidFill>
              <a:srgbClr val="3891A7"/>
            </a:solidFill>
            <a:miter lim="800000"/>
            <a:headEnd/>
            <a:tailEnd/>
          </a:ln>
          <a:effectLst/>
        </p:spPr>
        <p:txBody>
          <a:bodyPr wrap="none" anchor="ctr"/>
          <a:lstStyle/>
          <a:p>
            <a:pPr>
              <a:defRPr/>
            </a:pPr>
            <a:r>
              <a:rPr lang="en-US" sz="2400" b="1" i="1" dirty="0" err="1">
                <a:solidFill>
                  <a:srgbClr val="00B050"/>
                </a:solidFill>
                <a:latin typeface="Times New Roman" panose="02020603050405020304" pitchFamily="18" charset="0"/>
                <a:cs typeface="Times New Roman" panose="02020603050405020304" pitchFamily="18" charset="0"/>
              </a:rPr>
              <a:t>Đồng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dao</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mùa</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xuân</a:t>
            </a:r>
            <a:endParaRPr lang="en-US" sz="2400" i="1" kern="0" dirty="0">
              <a:solidFill>
                <a:srgbClr val="00B050"/>
              </a:solidFill>
              <a:latin typeface="Times New Roman" panose="02020603050405020304" pitchFamily="18" charset="0"/>
              <a:cs typeface="Times New Roman" panose="02020603050405020304" pitchFamily="18" charset="0"/>
            </a:endParaRPr>
          </a:p>
        </p:txBody>
      </p:sp>
      <p:cxnSp>
        <p:nvCxnSpPr>
          <p:cNvPr id="10" name="Shape 37"/>
          <p:cNvCxnSpPr/>
          <p:nvPr/>
        </p:nvCxnSpPr>
        <p:spPr bwMode="auto">
          <a:xfrm rot="16200000" flipH="1">
            <a:off x="6290951" y="807651"/>
            <a:ext cx="1063625" cy="2117725"/>
          </a:xfrm>
          <a:prstGeom prst="bentConnector3">
            <a:avLst>
              <a:gd name="adj1" fmla="val 76420"/>
            </a:avLst>
          </a:prstGeom>
          <a:noFill/>
          <a:ln w="9525" cap="flat" cmpd="sng" algn="ctr">
            <a:solidFill>
              <a:schemeClr val="tx1">
                <a:lumMod val="50000"/>
                <a:lumOff val="50000"/>
              </a:schemeClr>
            </a:solidFill>
            <a:prstDash val="solid"/>
          </a:ln>
          <a:effectLst/>
        </p:spPr>
      </p:cxnSp>
      <p:cxnSp>
        <p:nvCxnSpPr>
          <p:cNvPr id="11" name="Shape 37"/>
          <p:cNvCxnSpPr/>
          <p:nvPr/>
        </p:nvCxnSpPr>
        <p:spPr bwMode="auto">
          <a:xfrm rot="5400000">
            <a:off x="4114424" y="772727"/>
            <a:ext cx="1063625" cy="2187575"/>
          </a:xfrm>
          <a:prstGeom prst="bentConnector3">
            <a:avLst>
              <a:gd name="adj1" fmla="val 76419"/>
            </a:avLst>
          </a:prstGeom>
          <a:noFill/>
          <a:ln w="9525" cap="flat" cmpd="sng" algn="ctr">
            <a:solidFill>
              <a:schemeClr val="tx1">
                <a:lumMod val="50000"/>
                <a:lumOff val="50000"/>
              </a:schemeClr>
            </a:solidFill>
            <a:prstDash val="solid"/>
          </a:ln>
          <a:effectLst/>
        </p:spPr>
      </p:cxnSp>
      <p:sp>
        <p:nvSpPr>
          <p:cNvPr id="56" name="Notched Right Arrow 55"/>
          <p:cNvSpPr/>
          <p:nvPr/>
        </p:nvSpPr>
        <p:spPr>
          <a:xfrm>
            <a:off x="188536" y="-76201"/>
            <a:ext cx="3195687" cy="857839"/>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Nhiệm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vụ</a:t>
            </a:r>
            <a:r>
              <a:rPr lang="en-US" sz="2400" dirty="0">
                <a:solidFill>
                  <a:srgbClr val="FF0000"/>
                </a:solidFill>
                <a:latin typeface="Times New Roman" panose="02020603050405020304" pitchFamily="18" charset="0"/>
                <a:cs typeface="Times New Roman" panose="02020603050405020304" pitchFamily="18" charset="0"/>
              </a:rPr>
              <a:t> 1:</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263191" y="2460410"/>
            <a:ext cx="3506771" cy="69078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thuật</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60" name="Flowchart: Terminator 59"/>
          <p:cNvSpPr/>
          <p:nvPr/>
        </p:nvSpPr>
        <p:spPr>
          <a:xfrm>
            <a:off x="6630066" y="2422703"/>
            <a:ext cx="3506771" cy="69078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a:t>
            </a:r>
            <a:endParaRPr lang="vi-VN"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01164636"/>
              </p:ext>
            </p:extLst>
          </p:nvPr>
        </p:nvGraphicFramePr>
        <p:xfrm>
          <a:off x="188536" y="3500572"/>
          <a:ext cx="5335572" cy="2651760"/>
        </p:xfrm>
        <a:graphic>
          <a:graphicData uri="http://schemas.openxmlformats.org/drawingml/2006/table">
            <a:tbl>
              <a:tblPr firstRow="1" bandRow="1">
                <a:tableStyleId>{5C22544A-7EE6-4342-B048-85BDC9FD1C3A}</a:tableStyleId>
              </a:tblPr>
              <a:tblGrid>
                <a:gridCol w="1333893">
                  <a:extLst>
                    <a:ext uri="{9D8B030D-6E8A-4147-A177-3AD203B41FA5}">
                      <a16:colId xmlns:a16="http://schemas.microsoft.com/office/drawing/2014/main" val="262522979"/>
                    </a:ext>
                  </a:extLst>
                </a:gridCol>
                <a:gridCol w="1333893">
                  <a:extLst>
                    <a:ext uri="{9D8B030D-6E8A-4147-A177-3AD203B41FA5}">
                      <a16:colId xmlns:a16="http://schemas.microsoft.com/office/drawing/2014/main" val="3704054030"/>
                    </a:ext>
                  </a:extLst>
                </a:gridCol>
                <a:gridCol w="1333893">
                  <a:extLst>
                    <a:ext uri="{9D8B030D-6E8A-4147-A177-3AD203B41FA5}">
                      <a16:colId xmlns:a16="http://schemas.microsoft.com/office/drawing/2014/main" val="994862086"/>
                    </a:ext>
                  </a:extLst>
                </a:gridCol>
                <a:gridCol w="1333893">
                  <a:extLst>
                    <a:ext uri="{9D8B030D-6E8A-4147-A177-3AD203B41FA5}">
                      <a16:colId xmlns:a16="http://schemas.microsoft.com/office/drawing/2014/main" val="3690407585"/>
                    </a:ext>
                  </a:extLst>
                </a:gridCol>
              </a:tblGrid>
              <a:tr h="1721735">
                <a:tc>
                  <a:txBody>
                    <a:bodyPr/>
                    <a:lstStyle/>
                    <a:p>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Thể</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thơ</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bốn</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chữ</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Ngắt</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nhịp</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gieo</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vần</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linh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hoạt</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Giọng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điệu</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tâm</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tình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nhẹ</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nhàng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sâu</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lắng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Hình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ảnh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chân</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thực</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gợi</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cảm</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xúc</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động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9050736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06474942"/>
              </p:ext>
            </p:extLst>
          </p:nvPr>
        </p:nvGraphicFramePr>
        <p:xfrm>
          <a:off x="6334812" y="3484948"/>
          <a:ext cx="4967926" cy="2651760"/>
        </p:xfrm>
        <a:graphic>
          <a:graphicData uri="http://schemas.openxmlformats.org/drawingml/2006/table">
            <a:tbl>
              <a:tblPr firstRow="1" bandRow="1">
                <a:tableStyleId>{5C22544A-7EE6-4342-B048-85BDC9FD1C3A}</a:tableStyleId>
              </a:tblPr>
              <a:tblGrid>
                <a:gridCol w="2483963">
                  <a:extLst>
                    <a:ext uri="{9D8B030D-6E8A-4147-A177-3AD203B41FA5}">
                      <a16:colId xmlns:a16="http://schemas.microsoft.com/office/drawing/2014/main" val="2663376752"/>
                    </a:ext>
                  </a:extLst>
                </a:gridCol>
                <a:gridCol w="2483963">
                  <a:extLst>
                    <a:ext uri="{9D8B030D-6E8A-4147-A177-3AD203B41FA5}">
                      <a16:colId xmlns:a16="http://schemas.microsoft.com/office/drawing/2014/main" val="3839008753"/>
                    </a:ext>
                  </a:extLst>
                </a:gridCol>
              </a:tblGrid>
              <a:tr h="370840">
                <a:tc>
                  <a:txBody>
                    <a:bodyPr/>
                    <a:lstStyle/>
                    <a:p>
                      <a:pPr algn="just"/>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Ca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ngợi</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sự</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hi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sinh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anh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dũng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của</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những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người</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lính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trẻ</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Bày</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tỏ</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tình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cảm</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tự</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hào</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niềm</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nhớ</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thương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sâu</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nặng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với</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người</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lính</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đã</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làm</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nên</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những</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mùa</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xuân</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bất</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tử</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cho</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đất</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00B050"/>
                          </a:solidFill>
                          <a:effectLst/>
                          <a:latin typeface="Times New Roman" panose="02020603050405020304" pitchFamily="18" charset="0"/>
                          <a:ea typeface="+mn-ea"/>
                          <a:cs typeface="Times New Roman" panose="02020603050405020304" pitchFamily="18" charset="0"/>
                        </a:rPr>
                        <a:t>nước</a:t>
                      </a:r>
                      <a:r>
                        <a:rPr lang="en-US" sz="2400" b="1"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09477806"/>
                  </a:ext>
                </a:extLst>
              </a:tr>
            </a:tbl>
          </a:graphicData>
        </a:graphic>
      </p:graphicFrame>
      <p:sp>
        <p:nvSpPr>
          <p:cNvPr id="53" name="Down Arrow 52"/>
          <p:cNvSpPr/>
          <p:nvPr/>
        </p:nvSpPr>
        <p:spPr>
          <a:xfrm>
            <a:off x="2856322" y="3113489"/>
            <a:ext cx="45719" cy="371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Down Arrow 53"/>
          <p:cNvSpPr/>
          <p:nvPr/>
        </p:nvSpPr>
        <p:spPr>
          <a:xfrm>
            <a:off x="8658520" y="3113489"/>
            <a:ext cx="61274" cy="387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54629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down)">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6" grpId="0" animBg="1"/>
      <p:bldP spid="5"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88536" y="-76201"/>
            <a:ext cx="3195687" cy="857839"/>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Nhiệm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vụ</a:t>
            </a:r>
            <a:r>
              <a:rPr lang="en-US" sz="2400" dirty="0">
                <a:solidFill>
                  <a:srgbClr val="FF0000"/>
                </a:solidFill>
                <a:latin typeface="Times New Roman" panose="02020603050405020304" pitchFamily="18" charset="0"/>
                <a:cs typeface="Times New Roman" panose="02020603050405020304" pitchFamily="18" charset="0"/>
              </a:rPr>
              <a:t> 2</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799001" y="631595"/>
            <a:ext cx="4515440" cy="970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Times New Roman" panose="02020603050405020304" pitchFamily="18" charset="0"/>
                <a:cs typeface="Times New Roman" panose="02020603050405020304" pitchFamily="18" charset="0"/>
              </a:rPr>
              <a:t>PHIẾU HỌC TẬP 02</a:t>
            </a:r>
            <a:endParaRPr lang="vi-VN" sz="2400" dirty="0">
              <a:solidFill>
                <a:srgbClr val="FFFF00"/>
              </a:solidFill>
              <a:latin typeface="Times New Roman" panose="02020603050405020304" pitchFamily="18" charset="0"/>
              <a:cs typeface="Times New Roman" panose="02020603050405020304" pitchFamily="18" charset="0"/>
            </a:endParaRPr>
          </a:p>
          <a:p>
            <a:r>
              <a:rPr lang="de-DE" sz="2400" dirty="0">
                <a:solidFill>
                  <a:srgbClr val="FFFF00"/>
                </a:solidFill>
                <a:latin typeface="Times New Roman" panose="02020603050405020304" pitchFamily="18" charset="0"/>
                <a:cs typeface="Times New Roman" panose="02020603050405020304" pitchFamily="18" charset="0"/>
              </a:rPr>
              <a:t>Điền thông tin vào cột L và cột H:</a:t>
            </a:r>
            <a:endParaRPr lang="vi-VN"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88637814"/>
              </p:ext>
            </p:extLst>
          </p:nvPr>
        </p:nvGraphicFramePr>
        <p:xfrm>
          <a:off x="386500" y="1869736"/>
          <a:ext cx="11331018" cy="4782820"/>
        </p:xfrm>
        <a:graphic>
          <a:graphicData uri="http://schemas.openxmlformats.org/drawingml/2006/table">
            <a:tbl>
              <a:tblPr firstRow="1" bandRow="1">
                <a:tableStyleId>{5C22544A-7EE6-4342-B048-85BDC9FD1C3A}</a:tableStyleId>
              </a:tblPr>
              <a:tblGrid>
                <a:gridCol w="1866396">
                  <a:extLst>
                    <a:ext uri="{9D8B030D-6E8A-4147-A177-3AD203B41FA5}">
                      <a16:colId xmlns:a16="http://schemas.microsoft.com/office/drawing/2014/main" val="4120388323"/>
                    </a:ext>
                  </a:extLst>
                </a:gridCol>
                <a:gridCol w="2264310">
                  <a:extLst>
                    <a:ext uri="{9D8B030D-6E8A-4147-A177-3AD203B41FA5}">
                      <a16:colId xmlns:a16="http://schemas.microsoft.com/office/drawing/2014/main" val="2605223298"/>
                    </a:ext>
                  </a:extLst>
                </a:gridCol>
                <a:gridCol w="3590682">
                  <a:extLst>
                    <a:ext uri="{9D8B030D-6E8A-4147-A177-3AD203B41FA5}">
                      <a16:colId xmlns:a16="http://schemas.microsoft.com/office/drawing/2014/main" val="473722317"/>
                    </a:ext>
                  </a:extLst>
                </a:gridCol>
                <a:gridCol w="3609630">
                  <a:extLst>
                    <a:ext uri="{9D8B030D-6E8A-4147-A177-3AD203B41FA5}">
                      <a16:colId xmlns:a16="http://schemas.microsoft.com/office/drawing/2014/main" val="2026714527"/>
                    </a:ext>
                  </a:extLst>
                </a:gridCol>
              </a:tblGrid>
              <a:tr h="370840">
                <a:tc>
                  <a:txBody>
                    <a:bodyPr/>
                    <a:lstStyle/>
                    <a:p>
                      <a:pPr marL="101600">
                        <a:lnSpc>
                          <a:spcPct val="117000"/>
                        </a:lnSpc>
                        <a:spcBef>
                          <a:spcPts val="1300"/>
                        </a:spcBef>
                        <a:spcAft>
                          <a:spcPts val="0"/>
                        </a:spcAft>
                      </a:pPr>
                      <a:r>
                        <a:rPr lang="vi-VN" sz="2000" b="1" dirty="0">
                          <a:solidFill>
                            <a:srgbClr val="322518"/>
                          </a:solidFill>
                          <a:effectLst/>
                          <a:latin typeface="Times New Roman" panose="02020603050405020304" pitchFamily="18" charset="0"/>
                          <a:ea typeface="Arial" panose="020B0604020202020204" pitchFamily="34" charset="0"/>
                          <a:cs typeface="Times New Roman" panose="02020603050405020304" pitchFamily="18" charset="0"/>
                        </a:rPr>
                        <a:t>K </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(What we known) </a:t>
                      </a:r>
                    </a:p>
                    <a:p>
                      <a:pPr marL="101600">
                        <a:lnSpc>
                          <a:spcPct val="117000"/>
                        </a:lnSpc>
                        <a:spcBef>
                          <a:spcPts val="1300"/>
                        </a:spcBef>
                        <a:spcAft>
                          <a:spcPts val="0"/>
                        </a:spcAft>
                      </a:pP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điều em đã biết về anh bộ đội)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88900">
                        <a:lnSpc>
                          <a:spcPct val="119000"/>
                        </a:lnSpc>
                        <a:spcAft>
                          <a:spcPts val="0"/>
                        </a:spcAft>
                      </a:pPr>
                      <a:r>
                        <a:rPr lang="en-US" sz="2000" b="1" dirty="0">
                          <a:solidFill>
                            <a:srgbClr val="322518"/>
                          </a:solidFill>
                          <a:effectLst/>
                          <a:latin typeface="Times New Roman" panose="02020603050405020304" pitchFamily="18" charset="0"/>
                          <a:ea typeface="Arial" panose="020B0604020202020204" pitchFamily="34" charset="0"/>
                          <a:cs typeface="Times New Roman" panose="02020603050405020304" pitchFamily="18" charset="0"/>
                        </a:rPr>
                        <a:t>w </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(What we want to learn)</a:t>
                      </a:r>
                    </a:p>
                    <a:p>
                      <a:pPr marL="88900">
                        <a:lnSpc>
                          <a:spcPct val="119000"/>
                        </a:lnSpc>
                        <a:spcAft>
                          <a:spcPts val="0"/>
                        </a:spcAft>
                      </a:pP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điều em muôn biết thêm vể </a:t>
                      </a:r>
                      <a:r>
                        <a:rPr lang="en-US" sz="2000" dirty="0" err="1">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101600">
                        <a:lnSpc>
                          <a:spcPct val="119000"/>
                        </a:lnSpc>
                        <a:spcAft>
                          <a:spcPts val="0"/>
                        </a:spcAft>
                      </a:pPr>
                      <a:r>
                        <a:rPr lang="vi-VN" sz="2000" b="1" dirty="0">
                          <a:solidFill>
                            <a:srgbClr val="322518"/>
                          </a:solidFill>
                          <a:effectLst/>
                          <a:latin typeface="Times New Roman" panose="02020603050405020304" pitchFamily="18" charset="0"/>
                          <a:ea typeface="Arial" panose="020B0604020202020204" pitchFamily="34" charset="0"/>
                          <a:cs typeface="Times New Roman" panose="02020603050405020304" pitchFamily="18" charset="0"/>
                        </a:rPr>
                        <a:t>L </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(What we learned)</a:t>
                      </a:r>
                    </a:p>
                    <a:p>
                      <a:pPr marL="101600">
                        <a:lnSpc>
                          <a:spcPct val="119000"/>
                        </a:lnSpc>
                        <a:spcAft>
                          <a:spcPts val="0"/>
                        </a:spcAft>
                      </a:pP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đi</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u em đã biết về anh bộ đội sau khi học bài thơ)</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88900">
                        <a:lnSpc>
                          <a:spcPct val="119000"/>
                        </a:lnSpc>
                        <a:spcAft>
                          <a:spcPts val="0"/>
                        </a:spcAft>
                      </a:pPr>
                      <a:r>
                        <a:rPr lang="vi-VN" sz="2000" b="1"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(How </a:t>
                      </a: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can we </a:t>
                      </a:r>
                      <a:r>
                        <a:rPr lang="en-US"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learn more) </a:t>
                      </a:r>
                    </a:p>
                    <a:p>
                      <a:pPr marL="88900">
                        <a:lnSpc>
                          <a:spcPct val="119000"/>
                        </a:lnSpc>
                        <a:spcAft>
                          <a:spcPts val="0"/>
                        </a:spcAft>
                      </a:pPr>
                      <a:r>
                        <a:rPr lang="vi-VN" sz="2000" dirty="0">
                          <a:solidFill>
                            <a:srgbClr val="322518"/>
                          </a:solidFill>
                          <a:effectLst/>
                          <a:latin typeface="Times New Roman" panose="02020603050405020304" pitchFamily="18" charset="0"/>
                          <a:ea typeface="Times New Roman" panose="02020603050405020304" pitchFamily="18" charset="0"/>
                          <a:cs typeface="Times New Roman" panose="02020603050405020304" pitchFamily="18" charset="0"/>
                        </a:rPr>
                        <a:t>(Các em sẽ tiếp tục tìm hiểu như thế nào về anh bộ đội?)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37005206"/>
                  </a:ext>
                </a:extLst>
              </a:tr>
              <a:tr h="370840">
                <a:tc>
                  <a:txBody>
                    <a:bodyPr/>
                    <a:lstStyle/>
                    <a:p>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 Tuổi đời còn rất trẻ;</a:t>
                      </a:r>
                      <a:endParaRPr lang="vi-VN" sz="20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 Giản dị, khiêm nhường, hiền hậu;</a:t>
                      </a:r>
                      <a:endParaRPr lang="vi-VN" sz="20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 Đã anh dũng, kiên cường, hi sinh, nằm lại nơi chiến trường;</a:t>
                      </a:r>
                      <a:endParaRPr lang="vi-VN" sz="20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 Đó là những con người làm nên những chiến công để đất nước có được những mùa xuân mãi trường tồn. </a:t>
                      </a:r>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 Đọc thêm các bài thơ, văn, xem tranh ảnh, phim tài liệu về người lính trong cuộc kháng chiến giải phóng dân tộc;</a:t>
                      </a:r>
                      <a:endParaRPr lang="vi-VN" sz="20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 Trực tiếp gặp và trò chuyện với các bác Cựu chiến binh.</a:t>
                      </a:r>
                      <a:endParaRPr lang="vi-VN" sz="20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de-DE"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139615892"/>
                  </a:ext>
                </a:extLst>
              </a:tr>
            </a:tbl>
          </a:graphicData>
        </a:graphic>
      </p:graphicFrame>
    </p:spTree>
    <p:extLst>
      <p:ext uri="{BB962C8B-B14F-4D97-AF65-F5344CB8AC3E}">
        <p14:creationId xmlns:p14="http://schemas.microsoft.com/office/powerpoint/2010/main" val="2841557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94269" y="1046376"/>
            <a:ext cx="11849492" cy="1583702"/>
          </a:xfrm>
          <a:prstGeom prst="ellipse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VĂN BẢN 1</a:t>
            </a:r>
            <a:r>
              <a:rPr lang="en-US" sz="2400" b="1" i="1" dirty="0">
                <a:solidFill>
                  <a:srgbClr val="FF0000"/>
                </a:solidFill>
                <a:latin typeface="Times New Roman" panose="02020603050405020304" pitchFamily="18" charset="0"/>
                <a:cs typeface="Times New Roman" panose="02020603050405020304" pitchFamily="18" charset="0"/>
              </a:rPr>
              <a:t>. ĐỒNG DAO MÙA XUÂN</a:t>
            </a:r>
          </a:p>
          <a:p>
            <a:pPr algn="ct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Nguyễn</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Khoa</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Điềm</a:t>
            </a:r>
            <a:endParaRPr lang="vi-VN" sz="2400" dirty="0">
              <a:solidFill>
                <a:schemeClr val="accent1"/>
              </a:solidFill>
              <a:latin typeface="Times New Roman" panose="02020603050405020304" pitchFamily="18" charset="0"/>
              <a:cs typeface="Times New Roman" panose="02020603050405020304" pitchFamily="18" charset="0"/>
            </a:endParaRPr>
          </a:p>
        </p:txBody>
      </p:sp>
      <p:sp>
        <p:nvSpPr>
          <p:cNvPr id="5" name="Pentagon 4"/>
          <p:cNvSpPr/>
          <p:nvPr/>
        </p:nvSpPr>
        <p:spPr>
          <a:xfrm>
            <a:off x="94269" y="46349"/>
            <a:ext cx="5062194" cy="999241"/>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Times New Roman" panose="02020603050405020304" pitchFamily="18" charset="0"/>
                <a:cs typeface="Times New Roman" panose="02020603050405020304" pitchFamily="18" charset="0"/>
              </a:rPr>
              <a:t>ĐỌC  HIỂU VĂN BẢN VÀ </a:t>
            </a:r>
          </a:p>
          <a:p>
            <a:r>
              <a:rPr lang="en-US" sz="2800" b="1" dirty="0">
                <a:solidFill>
                  <a:srgbClr val="FFFF00"/>
                </a:solidFill>
                <a:latin typeface="Times New Roman" panose="02020603050405020304" pitchFamily="18" charset="0"/>
                <a:cs typeface="Times New Roman" panose="02020603050405020304" pitchFamily="18" charset="0"/>
              </a:rPr>
              <a:t>THỰC HÀNH TIẾNG VIỆT</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3374794" y="2630078"/>
            <a:ext cx="5288437" cy="876693"/>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latin typeface="Times New Roman" panose="02020603050405020304" pitchFamily="18" charset="0"/>
                <a:cs typeface="Times New Roman" panose="02020603050405020304" pitchFamily="18" charset="0"/>
              </a:rPr>
              <a:t>PHIẾU HỌC TẬP 02:</a:t>
            </a:r>
            <a:endParaRPr lang="vi-VN" sz="2400" dirty="0">
              <a:solidFill>
                <a:schemeClr val="tx1"/>
              </a:solidFill>
              <a:latin typeface="Times New Roman" panose="02020603050405020304" pitchFamily="18" charset="0"/>
              <a:cs typeface="Times New Roman" panose="02020603050405020304" pitchFamily="18" charset="0"/>
            </a:endParaRPr>
          </a:p>
          <a:p>
            <a:r>
              <a:rPr lang="de-DE" sz="2400" dirty="0">
                <a:solidFill>
                  <a:schemeClr val="tx1"/>
                </a:solidFill>
                <a:latin typeface="Times New Roman" panose="02020603050405020304" pitchFamily="18" charset="0"/>
                <a:cs typeface="Times New Roman" panose="02020603050405020304" pitchFamily="18" charset="0"/>
              </a:rPr>
              <a:t>Điền thông tin vào cột K và cột W:</a:t>
            </a:r>
            <a:endParaRPr lang="vi-VN"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91642630"/>
              </p:ext>
            </p:extLst>
          </p:nvPr>
        </p:nvGraphicFramePr>
        <p:xfrm>
          <a:off x="391801" y="3506771"/>
          <a:ext cx="11491276" cy="3030719"/>
        </p:xfrm>
        <a:graphic>
          <a:graphicData uri="http://schemas.openxmlformats.org/drawingml/2006/table">
            <a:tbl>
              <a:tblPr firstRow="1" bandRow="1">
                <a:tableStyleId>{5C22544A-7EE6-4342-B048-85BDC9FD1C3A}</a:tableStyleId>
              </a:tblPr>
              <a:tblGrid>
                <a:gridCol w="2872819">
                  <a:extLst>
                    <a:ext uri="{9D8B030D-6E8A-4147-A177-3AD203B41FA5}">
                      <a16:colId xmlns:a16="http://schemas.microsoft.com/office/drawing/2014/main" val="1856656674"/>
                    </a:ext>
                  </a:extLst>
                </a:gridCol>
                <a:gridCol w="2872819">
                  <a:extLst>
                    <a:ext uri="{9D8B030D-6E8A-4147-A177-3AD203B41FA5}">
                      <a16:colId xmlns:a16="http://schemas.microsoft.com/office/drawing/2014/main" val="3665686291"/>
                    </a:ext>
                  </a:extLst>
                </a:gridCol>
                <a:gridCol w="2872819">
                  <a:extLst>
                    <a:ext uri="{9D8B030D-6E8A-4147-A177-3AD203B41FA5}">
                      <a16:colId xmlns:a16="http://schemas.microsoft.com/office/drawing/2014/main" val="3125107338"/>
                    </a:ext>
                  </a:extLst>
                </a:gridCol>
                <a:gridCol w="2872819">
                  <a:extLst>
                    <a:ext uri="{9D8B030D-6E8A-4147-A177-3AD203B41FA5}">
                      <a16:colId xmlns:a16="http://schemas.microsoft.com/office/drawing/2014/main" val="732210706"/>
                    </a:ext>
                  </a:extLst>
                </a:gridCol>
              </a:tblGrid>
              <a:tr h="2190617">
                <a:tc>
                  <a:txBody>
                    <a:bodyPr/>
                    <a:lstStyle/>
                    <a:p>
                      <a:pPr marL="101600" algn="ctr">
                        <a:lnSpc>
                          <a:spcPct val="117000"/>
                        </a:lnSpc>
                        <a:spcBef>
                          <a:spcPts val="1300"/>
                        </a:spcBef>
                        <a:spcAft>
                          <a:spcPts val="0"/>
                        </a:spcAft>
                      </a:pPr>
                      <a:r>
                        <a:rPr lang="vi-VN" sz="2400" b="1" dirty="0">
                          <a:solidFill>
                            <a:srgbClr val="0070C0"/>
                          </a:solidFill>
                          <a:effectLst/>
                          <a:latin typeface="+mj-lt"/>
                          <a:ea typeface="Arial" panose="020B0604020202020204" pitchFamily="34" charset="0"/>
                          <a:cs typeface="Times New Roman" panose="02020603050405020304" pitchFamily="18" charset="0"/>
                        </a:rPr>
                        <a:t>K </a:t>
                      </a:r>
                      <a:r>
                        <a:rPr lang="en-US" sz="2400" dirty="0">
                          <a:solidFill>
                            <a:srgbClr val="0070C0"/>
                          </a:solidFill>
                          <a:effectLst/>
                          <a:latin typeface="+mj-lt"/>
                          <a:ea typeface="Times New Roman" panose="02020603050405020304" pitchFamily="18" charset="0"/>
                          <a:cs typeface="Times New Roman" panose="02020603050405020304" pitchFamily="18" charset="0"/>
                        </a:rPr>
                        <a:t>(What we known) </a:t>
                      </a:r>
                      <a:endParaRPr lang="vi-VN" sz="2400" dirty="0">
                        <a:solidFill>
                          <a:srgbClr val="0070C0"/>
                        </a:solidFill>
                        <a:effectLst/>
                        <a:latin typeface="+mj-lt"/>
                        <a:ea typeface="Times New Roman" panose="02020603050405020304" pitchFamily="18" charset="0"/>
                        <a:cs typeface="Times New Roman" panose="02020603050405020304" pitchFamily="18" charset="0"/>
                      </a:endParaRPr>
                    </a:p>
                    <a:p>
                      <a:pPr marL="101600" algn="ctr">
                        <a:lnSpc>
                          <a:spcPct val="117000"/>
                        </a:lnSpc>
                        <a:spcBef>
                          <a:spcPts val="1300"/>
                        </a:spcBef>
                        <a:spcAft>
                          <a:spcPts val="0"/>
                        </a:spcAft>
                      </a:pPr>
                      <a:r>
                        <a:rPr lang="vi-VN" sz="2400" dirty="0">
                          <a:solidFill>
                            <a:srgbClr val="0070C0"/>
                          </a:solidFill>
                          <a:effectLst/>
                          <a:latin typeface="+mj-lt"/>
                          <a:ea typeface="Times New Roman" panose="02020603050405020304" pitchFamily="18" charset="0"/>
                          <a:cs typeface="Times New Roman" panose="02020603050405020304" pitchFamily="18" charset="0"/>
                        </a:rPr>
                        <a:t>(Liệt kê những điều em đã biết về anh bộ đội)</a:t>
                      </a:r>
                    </a:p>
                  </a:txBody>
                  <a:tcPr marL="6350" marR="6350" marT="0" marB="0">
                    <a:solidFill>
                      <a:schemeClr val="bg2"/>
                    </a:solidFill>
                  </a:tcPr>
                </a:tc>
                <a:tc>
                  <a:txBody>
                    <a:bodyPr/>
                    <a:lstStyle/>
                    <a:p>
                      <a:pPr marL="88900" algn="ctr">
                        <a:lnSpc>
                          <a:spcPct val="119000"/>
                        </a:lnSpc>
                        <a:spcAft>
                          <a:spcPts val="0"/>
                        </a:spcAft>
                      </a:pPr>
                      <a:r>
                        <a:rPr lang="en-US" sz="2400" b="1" dirty="0">
                          <a:solidFill>
                            <a:srgbClr val="0070C0"/>
                          </a:solidFill>
                          <a:effectLst/>
                          <a:latin typeface="+mj-lt"/>
                          <a:ea typeface="Arial" panose="020B0604020202020204" pitchFamily="34" charset="0"/>
                          <a:cs typeface="Times New Roman" panose="02020603050405020304" pitchFamily="18" charset="0"/>
                        </a:rPr>
                        <a:t>w </a:t>
                      </a:r>
                      <a:r>
                        <a:rPr lang="en-US" sz="2400" dirty="0">
                          <a:solidFill>
                            <a:srgbClr val="0070C0"/>
                          </a:solidFill>
                          <a:effectLst/>
                          <a:latin typeface="+mj-lt"/>
                          <a:ea typeface="Times New Roman" panose="02020603050405020304" pitchFamily="18" charset="0"/>
                          <a:cs typeface="Times New Roman" panose="02020603050405020304" pitchFamily="18" charset="0"/>
                        </a:rPr>
                        <a:t>(What we want to learn) </a:t>
                      </a:r>
                      <a:endParaRPr lang="vi-VN" sz="2400" dirty="0">
                        <a:solidFill>
                          <a:srgbClr val="0070C0"/>
                        </a:solidFill>
                        <a:effectLst/>
                        <a:latin typeface="+mj-lt"/>
                        <a:ea typeface="Times New Roman" panose="02020603050405020304" pitchFamily="18" charset="0"/>
                        <a:cs typeface="Times New Roman" panose="02020603050405020304" pitchFamily="18" charset="0"/>
                      </a:endParaRPr>
                    </a:p>
                    <a:p>
                      <a:pPr marL="88900" algn="ctr">
                        <a:lnSpc>
                          <a:spcPct val="119000"/>
                        </a:lnSpc>
                        <a:spcAft>
                          <a:spcPts val="0"/>
                        </a:spcAft>
                      </a:pPr>
                      <a:r>
                        <a:rPr lang="vi-VN" sz="2400" dirty="0">
                          <a:solidFill>
                            <a:srgbClr val="0070C0"/>
                          </a:solidFill>
                          <a:effectLst/>
                          <a:latin typeface="+mj-lt"/>
                          <a:ea typeface="Times New Roman" panose="02020603050405020304" pitchFamily="18" charset="0"/>
                          <a:cs typeface="Times New Roman" panose="02020603050405020304" pitchFamily="18" charset="0"/>
                        </a:rPr>
                        <a:t>(Liệt kê những điều em muốn biết thêm về </a:t>
                      </a:r>
                      <a:r>
                        <a:rPr lang="en-US" sz="2400" b="1" dirty="0" err="1">
                          <a:solidFill>
                            <a:srgbClr val="0070C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anh</a:t>
                      </a:r>
                      <a:r>
                        <a:rPr lang="en-US" sz="2400" b="1" dirty="0">
                          <a:solidFill>
                            <a:srgbClr val="0070C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 </a:t>
                      </a:r>
                      <a:r>
                        <a:rPr lang="en-US" sz="2400" b="1" dirty="0" err="1">
                          <a:solidFill>
                            <a:srgbClr val="0070C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bộ</a:t>
                      </a:r>
                      <a:r>
                        <a:rPr lang="en-US" sz="2400" b="1" dirty="0">
                          <a:solidFill>
                            <a:srgbClr val="0070C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 </a:t>
                      </a:r>
                      <a:r>
                        <a:rPr lang="en-US" sz="2400" b="1" dirty="0" err="1">
                          <a:solidFill>
                            <a:srgbClr val="0070C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đội</a:t>
                      </a:r>
                      <a:r>
                        <a:rPr lang="en-US" sz="2400" b="1" dirty="0">
                          <a:solidFill>
                            <a:srgbClr val="0070C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t>
                      </a:r>
                      <a:endParaRPr lang="vi-VN" sz="2400" b="1" dirty="0">
                        <a:solidFill>
                          <a:srgbClr val="0070C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txBody>
                  <a:tcPr marL="6350" marR="6350" marT="0" marB="0" anchor="ctr">
                    <a:solidFill>
                      <a:schemeClr val="bg2"/>
                    </a:solidFill>
                  </a:tcPr>
                </a:tc>
                <a:tc>
                  <a:txBody>
                    <a:bodyPr/>
                    <a:lstStyle/>
                    <a:p>
                      <a:pPr marL="101600" algn="ctr">
                        <a:lnSpc>
                          <a:spcPct val="119000"/>
                        </a:lnSpc>
                        <a:spcAft>
                          <a:spcPts val="0"/>
                        </a:spcAft>
                      </a:pPr>
                      <a:r>
                        <a:rPr lang="vi-VN" sz="2400" b="1" dirty="0">
                          <a:solidFill>
                            <a:srgbClr val="0070C0"/>
                          </a:solidFill>
                          <a:effectLst/>
                          <a:latin typeface="+mj-lt"/>
                          <a:ea typeface="Arial" panose="020B0604020202020204" pitchFamily="34" charset="0"/>
                          <a:cs typeface="Times New Roman" panose="02020603050405020304" pitchFamily="18" charset="0"/>
                        </a:rPr>
                        <a:t>L </a:t>
                      </a:r>
                      <a:r>
                        <a:rPr lang="en-US" sz="2400" dirty="0">
                          <a:solidFill>
                            <a:srgbClr val="0070C0"/>
                          </a:solidFill>
                          <a:effectLst/>
                          <a:latin typeface="+mj-lt"/>
                          <a:ea typeface="Times New Roman" panose="02020603050405020304" pitchFamily="18" charset="0"/>
                          <a:cs typeface="Times New Roman" panose="02020603050405020304" pitchFamily="18" charset="0"/>
                        </a:rPr>
                        <a:t>(What we learned) </a:t>
                      </a:r>
                      <a:endParaRPr lang="vi-VN" sz="2400" dirty="0">
                        <a:solidFill>
                          <a:srgbClr val="0070C0"/>
                        </a:solidFill>
                        <a:effectLst/>
                        <a:latin typeface="+mj-lt"/>
                        <a:ea typeface="Times New Roman" panose="02020603050405020304" pitchFamily="18" charset="0"/>
                        <a:cs typeface="Times New Roman" panose="02020603050405020304" pitchFamily="18" charset="0"/>
                      </a:endParaRPr>
                    </a:p>
                    <a:p>
                      <a:pPr marL="101600" algn="ctr">
                        <a:lnSpc>
                          <a:spcPct val="119000"/>
                        </a:lnSpc>
                        <a:spcAft>
                          <a:spcPts val="0"/>
                        </a:spcAft>
                      </a:pPr>
                      <a:r>
                        <a:rPr lang="vi-VN" sz="2400" dirty="0">
                          <a:solidFill>
                            <a:srgbClr val="0070C0"/>
                          </a:solidFill>
                          <a:effectLst/>
                          <a:latin typeface="+mj-lt"/>
                          <a:ea typeface="Times New Roman" panose="02020603050405020304" pitchFamily="18" charset="0"/>
                          <a:cs typeface="Times New Roman" panose="02020603050405020304" pitchFamily="18" charset="0"/>
                        </a:rPr>
                        <a:t>(Liệt kê những đi</a:t>
                      </a:r>
                      <a:r>
                        <a:rPr lang="en-US" sz="2400" dirty="0">
                          <a:solidFill>
                            <a:srgbClr val="0070C0"/>
                          </a:solidFill>
                          <a:effectLst/>
                          <a:latin typeface="+mj-lt"/>
                          <a:ea typeface="Times New Roman" panose="02020603050405020304" pitchFamily="18" charset="0"/>
                          <a:cs typeface="Times New Roman" panose="02020603050405020304" pitchFamily="18" charset="0"/>
                        </a:rPr>
                        <a:t>ề</a:t>
                      </a:r>
                      <a:r>
                        <a:rPr lang="vi-VN" sz="2400" dirty="0">
                          <a:solidFill>
                            <a:srgbClr val="0070C0"/>
                          </a:solidFill>
                          <a:effectLst/>
                          <a:latin typeface="+mj-lt"/>
                          <a:ea typeface="Times New Roman" panose="02020603050405020304" pitchFamily="18" charset="0"/>
                          <a:cs typeface="Times New Roman" panose="02020603050405020304" pitchFamily="18" charset="0"/>
                        </a:rPr>
                        <a:t>u em đã biết về anh bộ đội sau khi học bài thơ)</a:t>
                      </a:r>
                    </a:p>
                  </a:txBody>
                  <a:tcPr marL="6350" marR="6350" marT="0" marB="0" anchor="ctr">
                    <a:solidFill>
                      <a:schemeClr val="bg2"/>
                    </a:solidFill>
                  </a:tcPr>
                </a:tc>
                <a:tc>
                  <a:txBody>
                    <a:bodyPr/>
                    <a:lstStyle/>
                    <a:p>
                      <a:pPr marL="88900" algn="ctr">
                        <a:lnSpc>
                          <a:spcPct val="119000"/>
                        </a:lnSpc>
                        <a:spcAft>
                          <a:spcPts val="0"/>
                        </a:spcAft>
                      </a:pPr>
                      <a:r>
                        <a:rPr lang="vi-VN" sz="2400" b="1" dirty="0">
                          <a:solidFill>
                            <a:srgbClr val="0070C0"/>
                          </a:solidFill>
                          <a:effectLst/>
                          <a:latin typeface="+mj-lt"/>
                          <a:ea typeface="Times New Roman" panose="02020603050405020304" pitchFamily="18" charset="0"/>
                          <a:cs typeface="Times New Roman" panose="02020603050405020304" pitchFamily="18" charset="0"/>
                        </a:rPr>
                        <a:t>H</a:t>
                      </a:r>
                      <a:r>
                        <a:rPr lang="vi-VN" sz="2400" dirty="0">
                          <a:solidFill>
                            <a:srgbClr val="0070C0"/>
                          </a:solidFill>
                          <a:effectLst/>
                          <a:latin typeface="+mj-lt"/>
                          <a:ea typeface="Times New Roman" panose="02020603050405020304" pitchFamily="18" charset="0"/>
                          <a:cs typeface="Times New Roman" panose="02020603050405020304" pitchFamily="18" charset="0"/>
                        </a:rPr>
                        <a:t> </a:t>
                      </a:r>
                      <a:r>
                        <a:rPr lang="en-US" sz="2400" dirty="0">
                          <a:solidFill>
                            <a:srgbClr val="0070C0"/>
                          </a:solidFill>
                          <a:effectLst/>
                          <a:latin typeface="+mj-lt"/>
                          <a:ea typeface="Times New Roman" panose="02020603050405020304" pitchFamily="18" charset="0"/>
                          <a:cs typeface="Times New Roman" panose="02020603050405020304" pitchFamily="18" charset="0"/>
                        </a:rPr>
                        <a:t>(How </a:t>
                      </a:r>
                      <a:r>
                        <a:rPr lang="vi-VN" sz="2400" dirty="0">
                          <a:solidFill>
                            <a:srgbClr val="0070C0"/>
                          </a:solidFill>
                          <a:effectLst/>
                          <a:latin typeface="+mj-lt"/>
                          <a:ea typeface="Times New Roman" panose="02020603050405020304" pitchFamily="18" charset="0"/>
                          <a:cs typeface="Times New Roman" panose="02020603050405020304" pitchFamily="18" charset="0"/>
                        </a:rPr>
                        <a:t>can we </a:t>
                      </a:r>
                      <a:r>
                        <a:rPr lang="en-US" sz="2400" dirty="0">
                          <a:solidFill>
                            <a:srgbClr val="0070C0"/>
                          </a:solidFill>
                          <a:effectLst/>
                          <a:latin typeface="+mj-lt"/>
                          <a:ea typeface="Times New Roman" panose="02020603050405020304" pitchFamily="18" charset="0"/>
                          <a:cs typeface="Times New Roman" panose="02020603050405020304" pitchFamily="18" charset="0"/>
                        </a:rPr>
                        <a:t>learn more) </a:t>
                      </a:r>
                      <a:endParaRPr lang="vi-VN" sz="2400" dirty="0">
                        <a:solidFill>
                          <a:srgbClr val="0070C0"/>
                        </a:solidFill>
                        <a:effectLst/>
                        <a:latin typeface="+mj-lt"/>
                        <a:ea typeface="Times New Roman" panose="02020603050405020304" pitchFamily="18" charset="0"/>
                        <a:cs typeface="Times New Roman" panose="02020603050405020304" pitchFamily="18" charset="0"/>
                      </a:endParaRPr>
                    </a:p>
                    <a:p>
                      <a:pPr marL="88900" algn="ctr">
                        <a:lnSpc>
                          <a:spcPct val="119000"/>
                        </a:lnSpc>
                        <a:spcAft>
                          <a:spcPts val="0"/>
                        </a:spcAft>
                      </a:pPr>
                      <a:r>
                        <a:rPr lang="vi-VN" sz="2400" dirty="0">
                          <a:solidFill>
                            <a:srgbClr val="0070C0"/>
                          </a:solidFill>
                          <a:effectLst/>
                          <a:latin typeface="+mj-lt"/>
                          <a:ea typeface="Times New Roman" panose="02020603050405020304" pitchFamily="18" charset="0"/>
                          <a:cs typeface="Times New Roman" panose="02020603050405020304" pitchFamily="18" charset="0"/>
                        </a:rPr>
                        <a:t>(Các em sẽ tiếp tục tìm hiểu như thế nào về anh bộ đội?)</a:t>
                      </a:r>
                    </a:p>
                  </a:txBody>
                  <a:tcPr marL="6350" marR="6350" marT="0" marB="0" anchor="b">
                    <a:solidFill>
                      <a:schemeClr val="bg2"/>
                    </a:solidFill>
                  </a:tcPr>
                </a:tc>
                <a:extLst>
                  <a:ext uri="{0D108BD9-81ED-4DB2-BD59-A6C34878D82A}">
                    <a16:rowId xmlns:a16="http://schemas.microsoft.com/office/drawing/2014/main" val="1004508224"/>
                  </a:ext>
                </a:extLst>
              </a:tr>
              <a:tr h="840102">
                <a:tc>
                  <a:txBody>
                    <a:bodyPr/>
                    <a:lstStyle/>
                    <a:p>
                      <a:r>
                        <a:rPr lang="vi-VN" sz="2400" dirty="0">
                          <a:latin typeface="+mj-lt"/>
                        </a:rPr>
                        <a:t>...................................</a:t>
                      </a:r>
                    </a:p>
                  </a:txBody>
                  <a:tcPr>
                    <a:solidFill>
                      <a:schemeClr val="bg2"/>
                    </a:solidFill>
                  </a:tcPr>
                </a:tc>
                <a:tc>
                  <a:txBody>
                    <a:bodyPr/>
                    <a:lstStyle/>
                    <a:p>
                      <a:r>
                        <a:rPr lang="vi-VN" sz="2400" dirty="0">
                          <a:latin typeface="+mj-lt"/>
                        </a:rPr>
                        <a:t>...................................</a:t>
                      </a:r>
                    </a:p>
                  </a:txBody>
                  <a:tcPr>
                    <a:solidFill>
                      <a:schemeClr val="bg2"/>
                    </a:solidFill>
                  </a:tcPr>
                </a:tc>
                <a:tc>
                  <a:txBody>
                    <a:bodyPr/>
                    <a:lstStyle/>
                    <a:p>
                      <a:r>
                        <a:rPr lang="vi-VN" sz="2400" dirty="0">
                          <a:latin typeface="+mj-lt"/>
                        </a:rPr>
                        <a:t>................................</a:t>
                      </a:r>
                    </a:p>
                  </a:txBody>
                  <a:tcPr>
                    <a:solidFill>
                      <a:schemeClr val="bg2"/>
                    </a:solidFill>
                  </a:tcPr>
                </a:tc>
                <a:tc>
                  <a:txBody>
                    <a:bodyPr/>
                    <a:lstStyle/>
                    <a:p>
                      <a:r>
                        <a:rPr lang="vi-VN" sz="2400" dirty="0">
                          <a:latin typeface="+mj-lt"/>
                        </a:rPr>
                        <a:t>................................</a:t>
                      </a:r>
                    </a:p>
                  </a:txBody>
                  <a:tcPr>
                    <a:solidFill>
                      <a:schemeClr val="bg2"/>
                    </a:solidFill>
                  </a:tcPr>
                </a:tc>
                <a:extLst>
                  <a:ext uri="{0D108BD9-81ED-4DB2-BD59-A6C34878D82A}">
                    <a16:rowId xmlns:a16="http://schemas.microsoft.com/office/drawing/2014/main" val="3750241709"/>
                  </a:ext>
                </a:extLst>
              </a:tr>
            </a:tbl>
          </a:graphicData>
        </a:graphic>
      </p:graphicFrame>
    </p:spTree>
    <p:extLst>
      <p:ext uri="{BB962C8B-B14F-4D97-AF65-F5344CB8AC3E}">
        <p14:creationId xmlns:p14="http://schemas.microsoft.com/office/powerpoint/2010/main" val="232878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9697243"/>
              </p:ext>
            </p:extLst>
          </p:nvPr>
        </p:nvGraphicFramePr>
        <p:xfrm>
          <a:off x="433633" y="1640764"/>
          <a:ext cx="11114201" cy="3913507"/>
        </p:xfrm>
        <a:graphic>
          <a:graphicData uri="http://schemas.openxmlformats.org/drawingml/2006/table">
            <a:tbl>
              <a:tblPr firstRow="1" firstCol="1" bandRow="1" bandCol="1">
                <a:tableStyleId>{5C22544A-7EE6-4342-B048-85BDC9FD1C3A}</a:tableStyleId>
              </a:tblPr>
              <a:tblGrid>
                <a:gridCol w="2779125">
                  <a:extLst>
                    <a:ext uri="{9D8B030D-6E8A-4147-A177-3AD203B41FA5}">
                      <a16:colId xmlns:a16="http://schemas.microsoft.com/office/drawing/2014/main" val="1763014602"/>
                    </a:ext>
                  </a:extLst>
                </a:gridCol>
                <a:gridCol w="2777976">
                  <a:extLst>
                    <a:ext uri="{9D8B030D-6E8A-4147-A177-3AD203B41FA5}">
                      <a16:colId xmlns:a16="http://schemas.microsoft.com/office/drawing/2014/main" val="2069092878"/>
                    </a:ext>
                  </a:extLst>
                </a:gridCol>
                <a:gridCol w="2616597">
                  <a:extLst>
                    <a:ext uri="{9D8B030D-6E8A-4147-A177-3AD203B41FA5}">
                      <a16:colId xmlns:a16="http://schemas.microsoft.com/office/drawing/2014/main" val="3876002838"/>
                    </a:ext>
                  </a:extLst>
                </a:gridCol>
                <a:gridCol w="2940503">
                  <a:extLst>
                    <a:ext uri="{9D8B030D-6E8A-4147-A177-3AD203B41FA5}">
                      <a16:colId xmlns:a16="http://schemas.microsoft.com/office/drawing/2014/main" val="108455354"/>
                    </a:ext>
                  </a:extLst>
                </a:gridCol>
              </a:tblGrid>
              <a:tr h="0">
                <a:tc>
                  <a:txBody>
                    <a:bodyPr/>
                    <a:lstStyle/>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Mức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độ</a:t>
                      </a:r>
                      <a:endParaRPr lang="vi-VN" sz="2400"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endParaRPr lang="vi-VN" sz="2400"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Tiêu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chí</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endParaRPr lang="vi-VN" sz="2400"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Mức</a:t>
                      </a:r>
                      <a:r>
                        <a:rPr lang="en-US" sz="2400" dirty="0">
                          <a:solidFill>
                            <a:srgbClr val="FF0000"/>
                          </a:solidFill>
                          <a:effectLst/>
                          <a:latin typeface="Times New Roman" panose="02020603050405020304" pitchFamily="18" charset="0"/>
                          <a:cs typeface="Times New Roman" panose="02020603050405020304" pitchFamily="18" charset="0"/>
                        </a:rPr>
                        <a:t> 1</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endParaRPr lang="vi-VN" sz="2400"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Mức</a:t>
                      </a:r>
                      <a:r>
                        <a:rPr lang="en-US" sz="2400" dirty="0">
                          <a:solidFill>
                            <a:srgbClr val="FF0000"/>
                          </a:solidFill>
                          <a:effectLst/>
                          <a:latin typeface="Times New Roman" panose="02020603050405020304" pitchFamily="18" charset="0"/>
                          <a:cs typeface="Times New Roman" panose="02020603050405020304" pitchFamily="18" charset="0"/>
                        </a:rPr>
                        <a:t> 2</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endParaRPr lang="vi-VN" sz="2400"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Mức</a:t>
                      </a:r>
                      <a:r>
                        <a:rPr lang="en-US" sz="2400" dirty="0">
                          <a:solidFill>
                            <a:srgbClr val="FF0000"/>
                          </a:solidFill>
                          <a:effectLst/>
                          <a:latin typeface="Times New Roman" panose="02020603050405020304" pitchFamily="18" charset="0"/>
                          <a:cs typeface="Times New Roman" panose="02020603050405020304" pitchFamily="18" charset="0"/>
                        </a:rPr>
                        <a:t> 3</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3523626"/>
                  </a:ext>
                </a:extLst>
              </a:tr>
              <a:tr h="0">
                <a:tc>
                  <a:txBody>
                    <a:bodyPr/>
                    <a:lstStyle/>
                    <a:p>
                      <a:pPr algn="just">
                        <a:lnSpc>
                          <a:spcPct val="107000"/>
                        </a:lnSpc>
                        <a:spcAft>
                          <a:spcPts val="0"/>
                        </a:spcAft>
                        <a:tabLst>
                          <a:tab pos="602615" algn="l"/>
                        </a:tabLst>
                      </a:pPr>
                      <a:r>
                        <a:rPr lang="en-US" sz="2400" dirty="0" err="1">
                          <a:solidFill>
                            <a:srgbClr val="FF0000"/>
                          </a:solidFill>
                          <a:effectLst/>
                          <a:latin typeface="Times New Roman" panose="02020603050405020304" pitchFamily="18" charset="0"/>
                          <a:cs typeface="Times New Roman" panose="02020603050405020304" pitchFamily="18" charset="0"/>
                        </a:rPr>
                        <a:t>Hình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thức</a:t>
                      </a:r>
                      <a:r>
                        <a:rPr lang="en-US" sz="2400" dirty="0">
                          <a:solidFill>
                            <a:srgbClr val="FF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(3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dirty="0" err="1">
                          <a:solidFill>
                            <a:srgbClr val="0070C0"/>
                          </a:solidFill>
                          <a:effectLst/>
                          <a:latin typeface="Times New Roman" panose="02020603050405020304" pitchFamily="18" charset="0"/>
                          <a:cs typeface="Times New Roman" panose="02020603050405020304" pitchFamily="18" charset="0"/>
                        </a:rPr>
                        <a:t>Trình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bày</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chưa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đẹp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chưa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khoa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học</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602615" algn="l"/>
                        </a:tabLst>
                      </a:pPr>
                      <a:r>
                        <a:rPr lang="en-US" sz="2400" dirty="0">
                          <a:solidFill>
                            <a:srgbClr val="0070C0"/>
                          </a:solidFill>
                          <a:effectLst/>
                          <a:latin typeface="Times New Roman" panose="02020603050405020304" pitchFamily="18" charset="0"/>
                          <a:cs typeface="Times New Roman" panose="02020603050405020304" pitchFamily="18" charset="0"/>
                        </a:rPr>
                        <a:t>  (1 </a:t>
                      </a:r>
                      <a:r>
                        <a:rPr lang="en-US" sz="2400" dirty="0" err="1">
                          <a:solidFill>
                            <a:srgbClr val="0070C0"/>
                          </a:solidFill>
                          <a:effectLst/>
                          <a:latin typeface="Times New Roman" panose="02020603050405020304" pitchFamily="18" charset="0"/>
                          <a:cs typeface="Times New Roman" panose="02020603050405020304" pitchFamily="18" charset="0"/>
                        </a:rPr>
                        <a:t>điểm</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dirty="0" err="1">
                          <a:solidFill>
                            <a:srgbClr val="0070C0"/>
                          </a:solidFill>
                          <a:effectLst/>
                          <a:latin typeface="Times New Roman" panose="02020603050405020304" pitchFamily="18" charset="0"/>
                          <a:cs typeface="Times New Roman" panose="02020603050405020304" pitchFamily="18" charset="0"/>
                        </a:rPr>
                        <a:t>Trình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bày</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chưa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đẹp</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602615" algn="l"/>
                        </a:tabLst>
                      </a:pPr>
                      <a:r>
                        <a:rPr lang="en-US" sz="2400" dirty="0">
                          <a:solidFill>
                            <a:srgbClr val="0070C0"/>
                          </a:solidFill>
                          <a:effectLst/>
                          <a:latin typeface="Times New Roman" panose="02020603050405020304" pitchFamily="18" charset="0"/>
                          <a:cs typeface="Times New Roman" panose="02020603050405020304" pitchFamily="18" charset="0"/>
                        </a:rPr>
                        <a:t> (2 </a:t>
                      </a:r>
                      <a:r>
                        <a:rPr lang="en-US" sz="2400" dirty="0" err="1">
                          <a:solidFill>
                            <a:srgbClr val="0070C0"/>
                          </a:solidFill>
                          <a:effectLst/>
                          <a:latin typeface="Times New Roman" panose="02020603050405020304" pitchFamily="18" charset="0"/>
                          <a:cs typeface="Times New Roman" panose="02020603050405020304" pitchFamily="18" charset="0"/>
                        </a:rPr>
                        <a:t>điểm</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Trình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bày</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đẹp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khoa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học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hấp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dẫn</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602615" algn="l"/>
                        </a:tabLst>
                      </a:pPr>
                      <a:r>
                        <a:rPr lang="en-US" sz="2400" dirty="0">
                          <a:solidFill>
                            <a:srgbClr val="0070C0"/>
                          </a:solidFill>
                          <a:effectLst/>
                          <a:latin typeface="Times New Roman" panose="02020603050405020304" pitchFamily="18" charset="0"/>
                          <a:cs typeface="Times New Roman" panose="02020603050405020304" pitchFamily="18" charset="0"/>
                        </a:rPr>
                        <a:t> (3 </a:t>
                      </a:r>
                      <a:r>
                        <a:rPr lang="en-US" sz="2400" dirty="0" err="1">
                          <a:solidFill>
                            <a:srgbClr val="0070C0"/>
                          </a:solidFill>
                          <a:effectLst/>
                          <a:latin typeface="Times New Roman" panose="02020603050405020304" pitchFamily="18" charset="0"/>
                          <a:cs typeface="Times New Roman" panose="02020603050405020304" pitchFamily="18" charset="0"/>
                        </a:rPr>
                        <a:t>điểm</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77085506"/>
                  </a:ext>
                </a:extLst>
              </a:tr>
              <a:tr h="0">
                <a:tc>
                  <a:txBody>
                    <a:bodyPr/>
                    <a:lstStyle/>
                    <a:p>
                      <a:pPr algn="just">
                        <a:lnSpc>
                          <a:spcPct val="107000"/>
                        </a:lnSpc>
                        <a:spcAft>
                          <a:spcPts val="0"/>
                        </a:spcAft>
                        <a:tabLst>
                          <a:tab pos="602615" algn="l"/>
                        </a:tabLst>
                      </a:pPr>
                      <a:r>
                        <a:rPr lang="en-US" sz="2400" dirty="0" err="1">
                          <a:solidFill>
                            <a:srgbClr val="FF0000"/>
                          </a:solidFill>
                          <a:effectLst/>
                          <a:latin typeface="Times New Roman" panose="02020603050405020304" pitchFamily="18" charset="0"/>
                          <a:cs typeface="Times New Roman" panose="02020603050405020304" pitchFamily="18" charset="0"/>
                        </a:rPr>
                        <a:t>Nội</a:t>
                      </a:r>
                      <a:r>
                        <a:rPr lang="en-US" sz="2400" dirty="0">
                          <a:solidFill>
                            <a:srgbClr val="FF0000"/>
                          </a:solidFill>
                          <a:effectLst/>
                          <a:latin typeface="Times New Roman" panose="02020603050405020304" pitchFamily="18" charset="0"/>
                          <a:cs typeface="Times New Roman" panose="02020603050405020304" pitchFamily="18" charset="0"/>
                        </a:rPr>
                        <a:t> dung</a:t>
                      </a:r>
                    </a:p>
                    <a:p>
                      <a:pPr algn="just">
                        <a:lnSpc>
                          <a:spcPct val="107000"/>
                        </a:lnSpc>
                        <a:spcAft>
                          <a:spcPts val="0"/>
                        </a:spcAft>
                        <a:tabLst>
                          <a:tab pos="602615" algn="l"/>
                        </a:tabLst>
                      </a:pPr>
                      <a:r>
                        <a:rPr lang="en-US" sz="2400" dirty="0">
                          <a:solidFill>
                            <a:srgbClr val="FF0000"/>
                          </a:solidFill>
                          <a:effectLst/>
                          <a:latin typeface="Times New Roman" panose="02020603050405020304" pitchFamily="18" charset="0"/>
                          <a:cs typeface="Times New Roman" panose="02020603050405020304" pitchFamily="18" charset="0"/>
                        </a:rPr>
                        <a:t> (7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a:solidFill>
                            <a:srgbClr val="0070C0"/>
                          </a:solidFill>
                          <a:effectLst/>
                          <a:latin typeface="Times New Roman" panose="02020603050405020304" pitchFamily="18" charset="0"/>
                          <a:cs typeface="Times New Roman" panose="02020603050405020304" pitchFamily="18" charset="0"/>
                        </a:rPr>
                        <a:t>Chưa đầy đủ nội dung.</a:t>
                      </a:r>
                      <a:endParaRPr lang="vi-VN" sz="240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602615" algn="l"/>
                        </a:tabLst>
                      </a:pPr>
                      <a:r>
                        <a:rPr lang="en-US" sz="2400">
                          <a:solidFill>
                            <a:srgbClr val="0070C0"/>
                          </a:solidFill>
                          <a:effectLst/>
                          <a:latin typeface="Times New Roman" panose="02020603050405020304" pitchFamily="18" charset="0"/>
                          <a:cs typeface="Times New Roman" panose="02020603050405020304" pitchFamily="18" charset="0"/>
                        </a:rPr>
                        <a:t>  (2 - 3 điểm)</a:t>
                      </a:r>
                      <a:endParaRPr lang="vi-VN"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a:solidFill>
                            <a:srgbClr val="0070C0"/>
                          </a:solidFill>
                          <a:effectLst/>
                          <a:latin typeface="Times New Roman" panose="02020603050405020304" pitchFamily="18" charset="0"/>
                          <a:cs typeface="Times New Roman" panose="02020603050405020304" pitchFamily="18" charset="0"/>
                        </a:rPr>
                        <a:t>Tương đối đầy đủ nội dung</a:t>
                      </a:r>
                      <a:endParaRPr lang="vi-VN" sz="240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602615" algn="l"/>
                        </a:tabLst>
                      </a:pPr>
                      <a:r>
                        <a:rPr lang="en-US" sz="2400">
                          <a:solidFill>
                            <a:srgbClr val="0070C0"/>
                          </a:solidFill>
                          <a:effectLst/>
                          <a:latin typeface="Times New Roman" panose="02020603050405020304" pitchFamily="18" charset="0"/>
                          <a:cs typeface="Times New Roman" panose="02020603050405020304" pitchFamily="18" charset="0"/>
                        </a:rPr>
                        <a:t> (4 – 6 điểm)</a:t>
                      </a:r>
                      <a:endParaRPr lang="vi-VN"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dirty="0" err="1">
                          <a:solidFill>
                            <a:srgbClr val="0070C0"/>
                          </a:solidFill>
                          <a:effectLst/>
                          <a:latin typeface="Times New Roman" panose="02020603050405020304" pitchFamily="18" charset="0"/>
                          <a:cs typeface="Times New Roman" panose="02020603050405020304" pitchFamily="18" charset="0"/>
                        </a:rPr>
                        <a:t>Đầy</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đủ</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các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nội</a:t>
                      </a:r>
                      <a:r>
                        <a:rPr lang="en-US" sz="2400" dirty="0">
                          <a:solidFill>
                            <a:srgbClr val="0070C0"/>
                          </a:solidFill>
                          <a:effectLst/>
                          <a:latin typeface="Times New Roman" panose="02020603050405020304" pitchFamily="18" charset="0"/>
                          <a:cs typeface="Times New Roman" panose="02020603050405020304" pitchFamily="18" charset="0"/>
                        </a:rPr>
                        <a:t> dung.</a:t>
                      </a:r>
                      <a:endParaRPr lang="vi-VN" sz="24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602615" algn="l"/>
                        </a:tabLst>
                      </a:pPr>
                      <a:r>
                        <a:rPr lang="en-US" sz="2400" dirty="0">
                          <a:solidFill>
                            <a:srgbClr val="0070C0"/>
                          </a:solidFill>
                          <a:effectLst/>
                          <a:latin typeface="Times New Roman" panose="02020603050405020304" pitchFamily="18" charset="0"/>
                          <a:cs typeface="Times New Roman" panose="02020603050405020304" pitchFamily="18" charset="0"/>
                        </a:rPr>
                        <a:t> (7 </a:t>
                      </a:r>
                      <a:r>
                        <a:rPr lang="en-US" sz="2400" dirty="0" err="1">
                          <a:solidFill>
                            <a:srgbClr val="0070C0"/>
                          </a:solidFill>
                          <a:effectLst/>
                          <a:latin typeface="Times New Roman" panose="02020603050405020304" pitchFamily="18" charset="0"/>
                          <a:cs typeface="Times New Roman" panose="02020603050405020304" pitchFamily="18" charset="0"/>
                        </a:rPr>
                        <a:t>điểm</a:t>
                      </a: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61289423"/>
                  </a:ext>
                </a:extLst>
              </a:tr>
              <a:tr h="0">
                <a:tc>
                  <a:txBody>
                    <a:bodyPr/>
                    <a:lstStyle/>
                    <a:p>
                      <a:pPr algn="just">
                        <a:lnSpc>
                          <a:spcPct val="107000"/>
                        </a:lnSpc>
                        <a:spcAft>
                          <a:spcPts val="0"/>
                        </a:spcAft>
                        <a:tabLst>
                          <a:tab pos="602615" algn="l"/>
                        </a:tabLst>
                      </a:pPr>
                      <a:r>
                        <a:rPr lang="en-US" sz="2400" dirty="0" err="1">
                          <a:solidFill>
                            <a:srgbClr val="FF0000"/>
                          </a:solidFill>
                          <a:effectLst/>
                          <a:latin typeface="Times New Roman" panose="02020603050405020304" pitchFamily="18" charset="0"/>
                          <a:cs typeface="Times New Roman" panose="02020603050405020304" pitchFamily="18" charset="0"/>
                        </a:rPr>
                        <a:t>Tổng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hợp</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a:solidFill>
                            <a:srgbClr val="0070C0"/>
                          </a:solidFill>
                          <a:effectLst/>
                          <a:latin typeface="Times New Roman" panose="02020603050405020304" pitchFamily="18" charset="0"/>
                          <a:cs typeface="Times New Roman" panose="02020603050405020304" pitchFamily="18" charset="0"/>
                        </a:rPr>
                        <a:t>……………………</a:t>
                      </a:r>
                      <a:endParaRPr lang="vi-VN"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a:solidFill>
                            <a:srgbClr val="0070C0"/>
                          </a:solidFill>
                          <a:effectLst/>
                          <a:latin typeface="Times New Roman" panose="02020603050405020304" pitchFamily="18" charset="0"/>
                          <a:cs typeface="Times New Roman" panose="02020603050405020304" pitchFamily="18" charset="0"/>
                        </a:rPr>
                        <a:t>………………….</a:t>
                      </a:r>
                      <a:endParaRPr lang="vi-VN"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tabLst>
                          <a:tab pos="602615" algn="l"/>
                        </a:tabLst>
                      </a:pPr>
                      <a:r>
                        <a:rPr lang="en-US" sz="2400" dirty="0">
                          <a:solidFill>
                            <a:srgbClr val="0070C0"/>
                          </a:solidFill>
                          <a:effectLst/>
                          <a:latin typeface="Times New Roman" panose="02020603050405020304" pitchFamily="18" charset="0"/>
                          <a:cs typeface="Times New Roman" panose="02020603050405020304" pitchFamily="18" charset="0"/>
                        </a:rPr>
                        <a:t>……………………</a:t>
                      </a:r>
                      <a:endParaRPr lang="vi-VN"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71743058"/>
                  </a:ext>
                </a:extLst>
              </a:tr>
            </a:tbl>
          </a:graphicData>
        </a:graphic>
      </p:graphicFrame>
      <p:sp>
        <p:nvSpPr>
          <p:cNvPr id="5" name="Horizontal Scroll 4"/>
          <p:cNvSpPr/>
          <p:nvPr/>
        </p:nvSpPr>
        <p:spPr>
          <a:xfrm>
            <a:off x="2875175" y="131190"/>
            <a:ext cx="4637988" cy="1216057"/>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Rubric </a:t>
            </a:r>
            <a:r>
              <a:rPr lang="en-US" sz="2400" b="1" dirty="0" err="1">
                <a:solidFill>
                  <a:srgbClr val="FF0000"/>
                </a:solidFill>
                <a:latin typeface="Times New Roman" panose="020206030504050203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duy</a:t>
            </a:r>
            <a:endParaRPr lang="vi-VN" sz="2400" dirty="0">
              <a:solidFill>
                <a:srgbClr val="FF000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433633" y="1640764"/>
            <a:ext cx="2771480" cy="11118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77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75415" y="-76200"/>
            <a:ext cx="4440024" cy="63159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HOẠT ĐỘNG 4: VẬN DỤNG</a:t>
            </a:r>
            <a:endParaRPr lang="vi-VN"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51396494"/>
              </p:ext>
            </p:extLst>
          </p:nvPr>
        </p:nvGraphicFramePr>
        <p:xfrm>
          <a:off x="537328" y="719665"/>
          <a:ext cx="11095348" cy="2634590"/>
        </p:xfrm>
        <a:graphic>
          <a:graphicData uri="http://schemas.openxmlformats.org/drawingml/2006/table">
            <a:tbl>
              <a:tblPr firstRow="1" bandRow="1">
                <a:tableStyleId>{5C22544A-7EE6-4342-B048-85BDC9FD1C3A}</a:tableStyleId>
              </a:tblPr>
              <a:tblGrid>
                <a:gridCol w="5547674">
                  <a:extLst>
                    <a:ext uri="{9D8B030D-6E8A-4147-A177-3AD203B41FA5}">
                      <a16:colId xmlns:a16="http://schemas.microsoft.com/office/drawing/2014/main" val="923195723"/>
                    </a:ext>
                  </a:extLst>
                </a:gridCol>
                <a:gridCol w="5547674">
                  <a:extLst>
                    <a:ext uri="{9D8B030D-6E8A-4147-A177-3AD203B41FA5}">
                      <a16:colId xmlns:a16="http://schemas.microsoft.com/office/drawing/2014/main" val="3795169911"/>
                    </a:ext>
                  </a:extLst>
                </a:gridCol>
              </a:tblGrid>
              <a:tr h="1019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Nhiệm</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vụ</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1: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Viết</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đoạn</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văn</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khoảng</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5 - 7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câu</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nêu</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cảm</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em</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lính</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bài</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thơ</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vi-VN"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vi-VN" sz="2000" dirty="0">
                        <a:solidFill>
                          <a:srgbClr val="FFFF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Nhiệm</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vụ</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2: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Dựa</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bài</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thơ</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em</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hãy</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vẽ</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bức</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tranh</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hoặc</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sưu</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tầm</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tranh</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ảnh</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lính</a:t>
                      </a:r>
                      <a:r>
                        <a:rPr lang="en-US"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vi-VN" sz="20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vi-VN"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1336498906"/>
                  </a:ext>
                </a:extLst>
              </a:tr>
              <a:tr h="1324895">
                <a:tc>
                  <a:txBody>
                    <a:bodyPr/>
                    <a:lstStyle/>
                    <a:p>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Gợi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ý:</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nhớ</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nét</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đẹp</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xác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dành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sở</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xác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suy</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lính</a:t>
                      </a:r>
                      <a:endParaRPr lang="vi-VN" sz="2000"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Gợi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ý:</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Chú</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vẽ</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bố</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cục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nét</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màu</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sắc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cần</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hài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hoà</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nét</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đẹp</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thơ</a:t>
                      </a:r>
                      <a:endParaRPr lang="vi-VN" sz="2000" dirty="0">
                        <a:latin typeface="Times New Roman" panose="02020603050405020304" pitchFamily="18"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675090671"/>
                  </a:ext>
                </a:extLst>
              </a:tr>
            </a:tbl>
          </a:graphicData>
        </a:graphic>
      </p:graphicFrame>
      <p:sp>
        <p:nvSpPr>
          <p:cNvPr id="6" name="Flowchart: Terminator 5"/>
          <p:cNvSpPr/>
          <p:nvPr/>
        </p:nvSpPr>
        <p:spPr>
          <a:xfrm>
            <a:off x="2564092" y="3454080"/>
            <a:ext cx="7701698" cy="60331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a:t>
            </a:r>
            <a:r>
              <a:rPr lang="en-US" sz="2400" b="1" i="1">
                <a:solidFill>
                  <a:srgbClr val="FF0000"/>
                </a:solidFill>
                <a:latin typeface="Times New Roman" panose="02020603050405020304" pitchFamily="18" charset="0"/>
                <a:cs typeface="Times New Roman" panose="02020603050405020304" pitchFamily="18" charset="0"/>
              </a:rPr>
              <a:t>Rubric đánh giá sản phẩm vẽ, sưu tầm tranh ảnh:</a:t>
            </a:r>
            <a:endParaRPr lang="vi-VN" sz="240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04226071"/>
              </p:ext>
            </p:extLst>
          </p:nvPr>
        </p:nvGraphicFramePr>
        <p:xfrm>
          <a:off x="641023" y="4157222"/>
          <a:ext cx="11085922" cy="2453640"/>
        </p:xfrm>
        <a:graphic>
          <a:graphicData uri="http://schemas.openxmlformats.org/drawingml/2006/table">
            <a:tbl>
              <a:tblPr firstRow="1" firstCol="1" bandRow="1" bandCol="1">
                <a:tableStyleId>{5C22544A-7EE6-4342-B048-85BDC9FD1C3A}</a:tableStyleId>
              </a:tblPr>
              <a:tblGrid>
                <a:gridCol w="2745086">
                  <a:extLst>
                    <a:ext uri="{9D8B030D-6E8A-4147-A177-3AD203B41FA5}">
                      <a16:colId xmlns:a16="http://schemas.microsoft.com/office/drawing/2014/main" val="3310205267"/>
                    </a:ext>
                  </a:extLst>
                </a:gridCol>
                <a:gridCol w="2745086">
                  <a:extLst>
                    <a:ext uri="{9D8B030D-6E8A-4147-A177-3AD203B41FA5}">
                      <a16:colId xmlns:a16="http://schemas.microsoft.com/office/drawing/2014/main" val="1716643904"/>
                    </a:ext>
                  </a:extLst>
                </a:gridCol>
                <a:gridCol w="2745086">
                  <a:extLst>
                    <a:ext uri="{9D8B030D-6E8A-4147-A177-3AD203B41FA5}">
                      <a16:colId xmlns:a16="http://schemas.microsoft.com/office/drawing/2014/main" val="2160072029"/>
                    </a:ext>
                  </a:extLst>
                </a:gridCol>
                <a:gridCol w="2850664">
                  <a:extLst>
                    <a:ext uri="{9D8B030D-6E8A-4147-A177-3AD203B41FA5}">
                      <a16:colId xmlns:a16="http://schemas.microsoft.com/office/drawing/2014/main" val="4059354317"/>
                    </a:ext>
                  </a:extLst>
                </a:gridCol>
              </a:tblGrid>
              <a:tr h="0">
                <a:tc>
                  <a:txBody>
                    <a:bodyPr/>
                    <a:lstStyle/>
                    <a:p>
                      <a:pPr>
                        <a:lnSpc>
                          <a:spcPct val="115000"/>
                        </a:lnSpc>
                        <a:spcAft>
                          <a:spcPts val="0"/>
                        </a:spcAft>
                        <a:tabLst>
                          <a:tab pos="602615" algn="l"/>
                        </a:tabLst>
                      </a:pPr>
                      <a:r>
                        <a:rPr lang="vi-VN" sz="2000" dirty="0">
                          <a:solidFill>
                            <a:srgbClr val="FF0000"/>
                          </a:solidFill>
                          <a:effectLst/>
                          <a:latin typeface="+mj-lt"/>
                        </a:rPr>
                        <a:t> </a:t>
                      </a:r>
                      <a:r>
                        <a:rPr lang="en-US" sz="2000" dirty="0">
                          <a:solidFill>
                            <a:srgbClr val="FF0000"/>
                          </a:solidFill>
                          <a:effectLst/>
                          <a:latin typeface="+mj-lt"/>
                        </a:rPr>
                        <a:t>               </a:t>
                      </a:r>
                      <a:r>
                        <a:rPr lang="en-US" sz="2000" dirty="0" err="1">
                          <a:solidFill>
                            <a:srgbClr val="FF0000"/>
                          </a:solidFill>
                          <a:effectLst/>
                          <a:latin typeface="+mj-lt"/>
                        </a:rPr>
                        <a:t>Mức</a:t>
                      </a:r>
                      <a:r>
                        <a:rPr lang="en-US" sz="2000" dirty="0">
                          <a:solidFill>
                            <a:srgbClr val="FF0000"/>
                          </a:solidFill>
                          <a:effectLst/>
                          <a:latin typeface="+mj-lt"/>
                        </a:rPr>
                        <a:t> </a:t>
                      </a:r>
                      <a:r>
                        <a:rPr lang="en-US" sz="2000" dirty="0" err="1">
                          <a:solidFill>
                            <a:srgbClr val="FF0000"/>
                          </a:solidFill>
                          <a:effectLst/>
                          <a:latin typeface="+mj-lt"/>
                        </a:rPr>
                        <a:t>độ</a:t>
                      </a:r>
                      <a:endParaRPr lang="vi-VN" sz="2000" dirty="0">
                        <a:solidFill>
                          <a:srgbClr val="FF0000"/>
                        </a:solidFill>
                        <a:effectLst/>
                        <a:latin typeface="+mj-lt"/>
                      </a:endParaRPr>
                    </a:p>
                    <a:p>
                      <a:pPr>
                        <a:lnSpc>
                          <a:spcPct val="115000"/>
                        </a:lnSpc>
                        <a:spcAft>
                          <a:spcPts val="0"/>
                        </a:spcAft>
                        <a:tabLst>
                          <a:tab pos="602615" algn="l"/>
                        </a:tabLst>
                      </a:pPr>
                      <a:r>
                        <a:rPr lang="en-US" sz="2000" dirty="0">
                          <a:solidFill>
                            <a:srgbClr val="FF0000"/>
                          </a:solidFill>
                          <a:effectLst/>
                          <a:latin typeface="+mj-lt"/>
                        </a:rPr>
                        <a:t> </a:t>
                      </a:r>
                      <a:endParaRPr lang="vi-VN" sz="2000" dirty="0">
                        <a:solidFill>
                          <a:srgbClr val="FF0000"/>
                        </a:solidFill>
                        <a:effectLst/>
                        <a:latin typeface="+mj-lt"/>
                      </a:endParaRPr>
                    </a:p>
                    <a:p>
                      <a:pPr>
                        <a:lnSpc>
                          <a:spcPct val="115000"/>
                        </a:lnSpc>
                        <a:spcAft>
                          <a:spcPts val="0"/>
                        </a:spcAft>
                        <a:tabLst>
                          <a:tab pos="602615" algn="l"/>
                        </a:tabLst>
                      </a:pPr>
                      <a:r>
                        <a:rPr lang="en-US" sz="2000" dirty="0">
                          <a:solidFill>
                            <a:srgbClr val="FF0000"/>
                          </a:solidFill>
                          <a:effectLst/>
                          <a:latin typeface="+mj-lt"/>
                        </a:rPr>
                        <a:t> </a:t>
                      </a:r>
                      <a:r>
                        <a:rPr lang="en-US" sz="2000" dirty="0" err="1">
                          <a:solidFill>
                            <a:srgbClr val="FF0000"/>
                          </a:solidFill>
                          <a:effectLst/>
                          <a:latin typeface="+mj-lt"/>
                        </a:rPr>
                        <a:t>Tiêu</a:t>
                      </a:r>
                      <a:r>
                        <a:rPr lang="en-US" sz="2000" dirty="0">
                          <a:solidFill>
                            <a:srgbClr val="FF0000"/>
                          </a:solidFill>
                          <a:effectLst/>
                          <a:latin typeface="+mj-lt"/>
                        </a:rPr>
                        <a:t> </a:t>
                      </a:r>
                      <a:r>
                        <a:rPr lang="en-US" sz="2000" dirty="0" err="1">
                          <a:solidFill>
                            <a:srgbClr val="FF0000"/>
                          </a:solidFill>
                          <a:effectLst/>
                          <a:latin typeface="+mj-lt"/>
                        </a:rPr>
                        <a:t>chí</a:t>
                      </a:r>
                      <a:endParaRPr lang="vi-VN" sz="20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602615" algn="l"/>
                        </a:tabLst>
                      </a:pPr>
                      <a:r>
                        <a:rPr lang="en-US" sz="2000" dirty="0">
                          <a:solidFill>
                            <a:srgbClr val="FF0000"/>
                          </a:solidFill>
                          <a:effectLst/>
                          <a:latin typeface="+mj-lt"/>
                        </a:rPr>
                        <a:t> </a:t>
                      </a:r>
                      <a:endParaRPr lang="vi-VN" sz="2000" dirty="0">
                        <a:solidFill>
                          <a:srgbClr val="FF0000"/>
                        </a:solidFill>
                        <a:effectLst/>
                        <a:latin typeface="+mj-lt"/>
                      </a:endParaRPr>
                    </a:p>
                    <a:p>
                      <a:pPr>
                        <a:lnSpc>
                          <a:spcPct val="115000"/>
                        </a:lnSpc>
                        <a:spcAft>
                          <a:spcPts val="0"/>
                        </a:spcAft>
                        <a:tabLst>
                          <a:tab pos="602615" algn="l"/>
                        </a:tabLst>
                      </a:pPr>
                      <a:r>
                        <a:rPr lang="en-US" sz="2000" dirty="0">
                          <a:solidFill>
                            <a:srgbClr val="FF0000"/>
                          </a:solidFill>
                          <a:effectLst/>
                          <a:latin typeface="+mj-lt"/>
                        </a:rPr>
                        <a:t>    </a:t>
                      </a:r>
                      <a:r>
                        <a:rPr lang="en-US" sz="2000" dirty="0" err="1">
                          <a:solidFill>
                            <a:srgbClr val="FF0000"/>
                          </a:solidFill>
                          <a:effectLst/>
                          <a:latin typeface="+mj-lt"/>
                        </a:rPr>
                        <a:t>Mức</a:t>
                      </a:r>
                      <a:r>
                        <a:rPr lang="en-US" sz="2000" dirty="0">
                          <a:solidFill>
                            <a:srgbClr val="FF0000"/>
                          </a:solidFill>
                          <a:effectLst/>
                          <a:latin typeface="+mj-lt"/>
                        </a:rPr>
                        <a:t> 1</a:t>
                      </a:r>
                      <a:endParaRPr lang="vi-VN" sz="20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602615" algn="l"/>
                        </a:tabLst>
                      </a:pPr>
                      <a:r>
                        <a:rPr lang="en-US" sz="2000" dirty="0">
                          <a:solidFill>
                            <a:srgbClr val="FF0000"/>
                          </a:solidFill>
                          <a:effectLst/>
                          <a:latin typeface="+mj-lt"/>
                        </a:rPr>
                        <a:t> </a:t>
                      </a:r>
                      <a:endParaRPr lang="vi-VN" sz="2000" dirty="0">
                        <a:solidFill>
                          <a:srgbClr val="FF0000"/>
                        </a:solidFill>
                        <a:effectLst/>
                        <a:latin typeface="+mj-lt"/>
                      </a:endParaRPr>
                    </a:p>
                    <a:p>
                      <a:pPr>
                        <a:lnSpc>
                          <a:spcPct val="115000"/>
                        </a:lnSpc>
                        <a:spcAft>
                          <a:spcPts val="0"/>
                        </a:spcAft>
                        <a:tabLst>
                          <a:tab pos="602615" algn="l"/>
                        </a:tabLst>
                      </a:pPr>
                      <a:r>
                        <a:rPr lang="en-US" sz="2000" dirty="0">
                          <a:solidFill>
                            <a:srgbClr val="FF0000"/>
                          </a:solidFill>
                          <a:effectLst/>
                          <a:latin typeface="+mj-lt"/>
                        </a:rPr>
                        <a:t>        </a:t>
                      </a:r>
                      <a:r>
                        <a:rPr lang="en-US" sz="2000" dirty="0" err="1">
                          <a:solidFill>
                            <a:srgbClr val="FF0000"/>
                          </a:solidFill>
                          <a:effectLst/>
                          <a:latin typeface="+mj-lt"/>
                        </a:rPr>
                        <a:t>Mức</a:t>
                      </a:r>
                      <a:r>
                        <a:rPr lang="en-US" sz="2000" dirty="0">
                          <a:solidFill>
                            <a:srgbClr val="FF0000"/>
                          </a:solidFill>
                          <a:effectLst/>
                          <a:latin typeface="+mj-lt"/>
                        </a:rPr>
                        <a:t> 2</a:t>
                      </a:r>
                      <a:endParaRPr lang="vi-VN" sz="20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602615" algn="l"/>
                        </a:tabLst>
                      </a:pPr>
                      <a:r>
                        <a:rPr lang="en-US" sz="2000" dirty="0">
                          <a:solidFill>
                            <a:srgbClr val="FF0000"/>
                          </a:solidFill>
                          <a:effectLst/>
                          <a:latin typeface="+mj-lt"/>
                        </a:rPr>
                        <a:t> </a:t>
                      </a:r>
                      <a:endParaRPr lang="vi-VN" sz="2000" dirty="0">
                        <a:solidFill>
                          <a:srgbClr val="FF0000"/>
                        </a:solidFill>
                        <a:effectLst/>
                        <a:latin typeface="+mj-lt"/>
                      </a:endParaRPr>
                    </a:p>
                    <a:p>
                      <a:pPr>
                        <a:lnSpc>
                          <a:spcPct val="115000"/>
                        </a:lnSpc>
                        <a:spcAft>
                          <a:spcPts val="0"/>
                        </a:spcAft>
                        <a:tabLst>
                          <a:tab pos="602615" algn="l"/>
                        </a:tabLst>
                      </a:pPr>
                      <a:r>
                        <a:rPr lang="en-US" sz="2000" dirty="0">
                          <a:solidFill>
                            <a:srgbClr val="FF0000"/>
                          </a:solidFill>
                          <a:effectLst/>
                          <a:latin typeface="+mj-lt"/>
                        </a:rPr>
                        <a:t>        </a:t>
                      </a:r>
                      <a:r>
                        <a:rPr lang="en-US" sz="2000" dirty="0" err="1">
                          <a:solidFill>
                            <a:srgbClr val="FF0000"/>
                          </a:solidFill>
                          <a:effectLst/>
                          <a:latin typeface="+mj-lt"/>
                        </a:rPr>
                        <a:t>Mức</a:t>
                      </a:r>
                      <a:r>
                        <a:rPr lang="en-US" sz="2000" dirty="0">
                          <a:solidFill>
                            <a:srgbClr val="FF0000"/>
                          </a:solidFill>
                          <a:effectLst/>
                          <a:latin typeface="+mj-lt"/>
                        </a:rPr>
                        <a:t> 3</a:t>
                      </a:r>
                      <a:endParaRPr lang="vi-VN" sz="20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3967768"/>
                  </a:ext>
                </a:extLst>
              </a:tr>
              <a:tr h="0">
                <a:tc>
                  <a:txBody>
                    <a:bodyPr/>
                    <a:lstStyle/>
                    <a:p>
                      <a:pPr algn="ctr">
                        <a:lnSpc>
                          <a:spcPct val="115000"/>
                        </a:lnSpc>
                        <a:spcAft>
                          <a:spcPts val="0"/>
                        </a:spcAft>
                        <a:tabLst>
                          <a:tab pos="602615" algn="l"/>
                        </a:tabLst>
                      </a:pPr>
                      <a:r>
                        <a:rPr lang="en-US" sz="2000" dirty="0" err="1">
                          <a:solidFill>
                            <a:srgbClr val="FF0000"/>
                          </a:solidFill>
                          <a:effectLst/>
                          <a:latin typeface="+mj-lt"/>
                        </a:rPr>
                        <a:t>Bức</a:t>
                      </a:r>
                      <a:r>
                        <a:rPr lang="en-US" sz="2000" dirty="0">
                          <a:solidFill>
                            <a:srgbClr val="FF0000"/>
                          </a:solidFill>
                          <a:effectLst/>
                          <a:latin typeface="+mj-lt"/>
                        </a:rPr>
                        <a:t> </a:t>
                      </a:r>
                      <a:r>
                        <a:rPr lang="en-US" sz="2000" dirty="0" err="1">
                          <a:solidFill>
                            <a:srgbClr val="FF0000"/>
                          </a:solidFill>
                          <a:effectLst/>
                          <a:latin typeface="+mj-lt"/>
                        </a:rPr>
                        <a:t>vẽ</a:t>
                      </a:r>
                      <a:r>
                        <a:rPr lang="en-US" sz="2000" dirty="0">
                          <a:solidFill>
                            <a:srgbClr val="FF0000"/>
                          </a:solidFill>
                          <a:effectLst/>
                          <a:latin typeface="+mj-lt"/>
                        </a:rPr>
                        <a:t>, </a:t>
                      </a:r>
                      <a:r>
                        <a:rPr lang="en-US" sz="2000" dirty="0" err="1">
                          <a:solidFill>
                            <a:srgbClr val="FF0000"/>
                          </a:solidFill>
                          <a:effectLst/>
                          <a:latin typeface="+mj-lt"/>
                        </a:rPr>
                        <a:t>tranh</a:t>
                      </a:r>
                      <a:r>
                        <a:rPr lang="en-US" sz="2000" dirty="0">
                          <a:solidFill>
                            <a:srgbClr val="FF0000"/>
                          </a:solidFill>
                          <a:effectLst/>
                          <a:latin typeface="+mj-lt"/>
                        </a:rPr>
                        <a:t> </a:t>
                      </a:r>
                      <a:r>
                        <a:rPr lang="en-US" sz="2000" dirty="0" err="1">
                          <a:solidFill>
                            <a:srgbClr val="FF0000"/>
                          </a:solidFill>
                          <a:effectLst/>
                          <a:latin typeface="+mj-lt"/>
                        </a:rPr>
                        <a:t>ảnh</a:t>
                      </a:r>
                      <a:r>
                        <a:rPr lang="en-US" sz="2000" dirty="0">
                          <a:solidFill>
                            <a:srgbClr val="FF0000"/>
                          </a:solidFill>
                          <a:effectLst/>
                          <a:latin typeface="+mj-lt"/>
                        </a:rPr>
                        <a:t> (10 </a:t>
                      </a:r>
                      <a:r>
                        <a:rPr lang="en-US" sz="2000" dirty="0" err="1">
                          <a:solidFill>
                            <a:srgbClr val="FF0000"/>
                          </a:solidFill>
                          <a:effectLst/>
                          <a:latin typeface="+mj-lt"/>
                        </a:rPr>
                        <a:t>điểm</a:t>
                      </a:r>
                      <a:r>
                        <a:rPr lang="en-US" sz="2000" dirty="0">
                          <a:solidFill>
                            <a:srgbClr val="FF0000"/>
                          </a:solidFill>
                          <a:effectLst/>
                          <a:latin typeface="+mj-lt"/>
                        </a:rPr>
                        <a:t>)</a:t>
                      </a:r>
                      <a:endParaRPr lang="vi-VN" sz="20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602615" algn="l"/>
                        </a:tabLst>
                      </a:pPr>
                      <a:r>
                        <a:rPr lang="en-US" sz="2000">
                          <a:effectLst/>
                          <a:latin typeface="+mj-lt"/>
                        </a:rPr>
                        <a:t> Các bức vẽ,  tranh ảnh còn đơn điệu về hình ảnh, màu sắc.</a:t>
                      </a:r>
                      <a:endParaRPr lang="vi-VN" sz="2000">
                        <a:effectLst/>
                        <a:latin typeface="+mj-lt"/>
                      </a:endParaRPr>
                    </a:p>
                    <a:p>
                      <a:pPr algn="just">
                        <a:lnSpc>
                          <a:spcPct val="115000"/>
                        </a:lnSpc>
                        <a:spcAft>
                          <a:spcPts val="0"/>
                        </a:spcAft>
                        <a:tabLst>
                          <a:tab pos="602615" algn="l"/>
                        </a:tabLst>
                      </a:pPr>
                      <a:r>
                        <a:rPr lang="en-US" sz="2000">
                          <a:effectLst/>
                          <a:latin typeface="+mj-lt"/>
                        </a:rPr>
                        <a:t>(dưới 5 điểm)</a:t>
                      </a:r>
                      <a:endParaRPr lang="vi-VN" sz="20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602615" algn="l"/>
                        </a:tabLst>
                      </a:pPr>
                      <a:r>
                        <a:rPr lang="en-US" sz="2000">
                          <a:effectLst/>
                          <a:latin typeface="+mj-lt"/>
                        </a:rPr>
                        <a:t> Các bức vẽ, tranh ảnh chưa thật đẹp về hình ảnh, màu sắc.</a:t>
                      </a:r>
                      <a:endParaRPr lang="vi-VN" sz="2000">
                        <a:effectLst/>
                        <a:latin typeface="+mj-lt"/>
                      </a:endParaRPr>
                    </a:p>
                    <a:p>
                      <a:pPr algn="just">
                        <a:lnSpc>
                          <a:spcPct val="115000"/>
                        </a:lnSpc>
                        <a:spcAft>
                          <a:spcPts val="0"/>
                        </a:spcAft>
                        <a:tabLst>
                          <a:tab pos="602615" algn="l"/>
                        </a:tabLst>
                      </a:pPr>
                      <a:r>
                        <a:rPr lang="en-US" sz="2000">
                          <a:effectLst/>
                          <a:latin typeface="+mj-lt"/>
                        </a:rPr>
                        <a:t> (5-7 điểm)</a:t>
                      </a:r>
                      <a:endParaRPr lang="vi-VN" sz="20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602615" algn="l"/>
                        </a:tabLst>
                      </a:pPr>
                      <a:r>
                        <a:rPr lang="en-US" sz="2000" dirty="0">
                          <a:effectLst/>
                          <a:latin typeface="+mj-lt"/>
                        </a:rPr>
                        <a:t> </a:t>
                      </a:r>
                      <a:r>
                        <a:rPr lang="en-US" sz="2000" dirty="0" err="1">
                          <a:effectLst/>
                          <a:latin typeface="+mj-lt"/>
                        </a:rPr>
                        <a:t>Các</a:t>
                      </a:r>
                      <a:r>
                        <a:rPr lang="en-US" sz="2000" dirty="0">
                          <a:effectLst/>
                          <a:latin typeface="+mj-lt"/>
                        </a:rPr>
                        <a:t> </a:t>
                      </a:r>
                      <a:r>
                        <a:rPr lang="en-US" sz="2000" dirty="0" err="1">
                          <a:effectLst/>
                          <a:latin typeface="+mj-lt"/>
                        </a:rPr>
                        <a:t>bức</a:t>
                      </a:r>
                      <a:r>
                        <a:rPr lang="en-US" sz="2000" dirty="0">
                          <a:effectLst/>
                          <a:latin typeface="+mj-lt"/>
                        </a:rPr>
                        <a:t> </a:t>
                      </a:r>
                      <a:r>
                        <a:rPr lang="en-US" sz="2000" dirty="0" err="1">
                          <a:effectLst/>
                          <a:latin typeface="+mj-lt"/>
                        </a:rPr>
                        <a:t>vẽ</a:t>
                      </a:r>
                      <a:r>
                        <a:rPr lang="en-US" sz="2000" dirty="0">
                          <a:effectLst/>
                          <a:latin typeface="+mj-lt"/>
                        </a:rPr>
                        <a:t>, </a:t>
                      </a:r>
                      <a:r>
                        <a:rPr lang="en-US" sz="2000" dirty="0" err="1">
                          <a:effectLst/>
                          <a:latin typeface="+mj-lt"/>
                        </a:rPr>
                        <a:t>tranh</a:t>
                      </a:r>
                      <a:r>
                        <a:rPr lang="en-US" sz="2000" dirty="0">
                          <a:effectLst/>
                          <a:latin typeface="+mj-lt"/>
                        </a:rPr>
                        <a:t> </a:t>
                      </a:r>
                      <a:r>
                        <a:rPr lang="en-US" sz="2000" dirty="0" err="1">
                          <a:effectLst/>
                          <a:latin typeface="+mj-lt"/>
                        </a:rPr>
                        <a:t>ảnh</a:t>
                      </a:r>
                      <a:r>
                        <a:rPr lang="en-US" sz="2000" dirty="0">
                          <a:effectLst/>
                          <a:latin typeface="+mj-lt"/>
                        </a:rPr>
                        <a:t> </a:t>
                      </a:r>
                      <a:r>
                        <a:rPr lang="en-US" sz="2000" dirty="0" err="1">
                          <a:effectLst/>
                          <a:latin typeface="+mj-lt"/>
                        </a:rPr>
                        <a:t>đẹp</a:t>
                      </a:r>
                      <a:r>
                        <a:rPr lang="en-US" sz="2000" dirty="0">
                          <a:effectLst/>
                          <a:latin typeface="+mj-lt"/>
                        </a:rPr>
                        <a:t>, </a:t>
                      </a:r>
                      <a:r>
                        <a:rPr lang="en-US" sz="2000" dirty="0" err="1">
                          <a:effectLst/>
                          <a:latin typeface="+mj-lt"/>
                        </a:rPr>
                        <a:t>hấp</a:t>
                      </a:r>
                      <a:r>
                        <a:rPr lang="en-US" sz="2000" dirty="0">
                          <a:effectLst/>
                          <a:latin typeface="+mj-lt"/>
                        </a:rPr>
                        <a:t> </a:t>
                      </a:r>
                      <a:r>
                        <a:rPr lang="en-US" sz="2000" dirty="0" err="1">
                          <a:effectLst/>
                          <a:latin typeface="+mj-lt"/>
                        </a:rPr>
                        <a:t>dẫn</a:t>
                      </a:r>
                      <a:r>
                        <a:rPr lang="en-US" sz="2000" dirty="0">
                          <a:effectLst/>
                          <a:latin typeface="+mj-lt"/>
                        </a:rPr>
                        <a:t>, </a:t>
                      </a:r>
                      <a:r>
                        <a:rPr lang="en-US" sz="2000" dirty="0" err="1">
                          <a:effectLst/>
                          <a:latin typeface="+mj-lt"/>
                        </a:rPr>
                        <a:t>ấn</a:t>
                      </a:r>
                      <a:r>
                        <a:rPr lang="en-US" sz="2000" dirty="0">
                          <a:effectLst/>
                          <a:latin typeface="+mj-lt"/>
                        </a:rPr>
                        <a:t> </a:t>
                      </a:r>
                      <a:r>
                        <a:rPr lang="en-US" sz="2000" dirty="0" err="1">
                          <a:effectLst/>
                          <a:latin typeface="+mj-lt"/>
                        </a:rPr>
                        <a:t>tượng</a:t>
                      </a:r>
                      <a:r>
                        <a:rPr lang="en-US" sz="2000" dirty="0">
                          <a:effectLst/>
                          <a:latin typeface="+mj-lt"/>
                        </a:rPr>
                        <a:t> </a:t>
                      </a:r>
                      <a:r>
                        <a:rPr lang="en-US" sz="2000" dirty="0" err="1">
                          <a:effectLst/>
                          <a:latin typeface="+mj-lt"/>
                        </a:rPr>
                        <a:t>về</a:t>
                      </a:r>
                      <a:r>
                        <a:rPr lang="en-US" sz="2000" dirty="0">
                          <a:effectLst/>
                          <a:latin typeface="+mj-lt"/>
                        </a:rPr>
                        <a:t> </a:t>
                      </a:r>
                      <a:r>
                        <a:rPr lang="en-US" sz="2000" dirty="0" err="1">
                          <a:effectLst/>
                          <a:latin typeface="+mj-lt"/>
                        </a:rPr>
                        <a:t>hình</a:t>
                      </a:r>
                      <a:r>
                        <a:rPr lang="en-US" sz="2000" dirty="0">
                          <a:effectLst/>
                          <a:latin typeface="+mj-lt"/>
                        </a:rPr>
                        <a:t> </a:t>
                      </a:r>
                      <a:r>
                        <a:rPr lang="en-US" sz="2000" dirty="0" err="1">
                          <a:effectLst/>
                          <a:latin typeface="+mj-lt"/>
                        </a:rPr>
                        <a:t>ảnh</a:t>
                      </a:r>
                      <a:r>
                        <a:rPr lang="en-US" sz="2000" dirty="0">
                          <a:effectLst/>
                          <a:latin typeface="+mj-lt"/>
                        </a:rPr>
                        <a:t>, </a:t>
                      </a:r>
                      <a:r>
                        <a:rPr lang="en-US" sz="2000" dirty="0" err="1">
                          <a:effectLst/>
                          <a:latin typeface="+mj-lt"/>
                        </a:rPr>
                        <a:t>màu</a:t>
                      </a:r>
                      <a:r>
                        <a:rPr lang="en-US" sz="2000" dirty="0">
                          <a:effectLst/>
                          <a:latin typeface="+mj-lt"/>
                        </a:rPr>
                        <a:t> </a:t>
                      </a:r>
                      <a:r>
                        <a:rPr lang="en-US" sz="2000" dirty="0" err="1">
                          <a:effectLst/>
                          <a:latin typeface="+mj-lt"/>
                        </a:rPr>
                        <a:t>sắc</a:t>
                      </a:r>
                      <a:r>
                        <a:rPr lang="en-US" sz="2000" dirty="0">
                          <a:effectLst/>
                          <a:latin typeface="+mj-lt"/>
                        </a:rPr>
                        <a:t>.</a:t>
                      </a:r>
                      <a:endParaRPr lang="vi-VN" sz="2000" dirty="0">
                        <a:effectLst/>
                        <a:latin typeface="+mj-lt"/>
                      </a:endParaRPr>
                    </a:p>
                    <a:p>
                      <a:pPr algn="just">
                        <a:lnSpc>
                          <a:spcPct val="115000"/>
                        </a:lnSpc>
                        <a:spcAft>
                          <a:spcPts val="0"/>
                        </a:spcAft>
                        <a:tabLst>
                          <a:tab pos="602615" algn="l"/>
                        </a:tabLst>
                      </a:pPr>
                      <a:r>
                        <a:rPr lang="en-US" sz="2000" dirty="0">
                          <a:effectLst/>
                          <a:latin typeface="+mj-lt"/>
                        </a:rPr>
                        <a:t> (8 -10 </a:t>
                      </a:r>
                      <a:r>
                        <a:rPr lang="en-US" sz="2000" dirty="0" err="1">
                          <a:effectLst/>
                          <a:latin typeface="+mj-lt"/>
                        </a:rPr>
                        <a:t>điểm</a:t>
                      </a:r>
                      <a:r>
                        <a:rPr lang="en-US" sz="2000" dirty="0">
                          <a:effectLst/>
                          <a:latin typeface="+mj-lt"/>
                        </a:rPr>
                        <a:t>)</a:t>
                      </a:r>
                      <a:endParaRPr lang="vi-VN" sz="20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2075019"/>
                  </a:ext>
                </a:extLst>
              </a:tr>
            </a:tbl>
          </a:graphicData>
        </a:graphic>
      </p:graphicFrame>
      <p:cxnSp>
        <p:nvCxnSpPr>
          <p:cNvPr id="16" name="Straight Connector 15"/>
          <p:cNvCxnSpPr/>
          <p:nvPr/>
        </p:nvCxnSpPr>
        <p:spPr>
          <a:xfrm>
            <a:off x="641023" y="4157221"/>
            <a:ext cx="2771480" cy="104637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378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039" y="485316"/>
            <a:ext cx="9488383" cy="5632311"/>
          </a:xfrm>
          <a:prstGeom prst="rect">
            <a:avLst/>
          </a:prstGeom>
        </p:spPr>
        <p:txBody>
          <a:bodyPr wrap="square">
            <a:spAutoFit/>
          </a:bodyPr>
          <a:lstStyle/>
          <a:p>
            <a:pPr algn="ctr">
              <a:spcAft>
                <a:spcPts val="0"/>
              </a:spcAft>
            </a:pPr>
            <a:r>
              <a:rPr lang="en-US" sz="2400" b="1" dirty="0">
                <a:solidFill>
                  <a:srgbClr val="FF0000"/>
                </a:solidFill>
                <a:latin typeface="Times New Roman" panose="02020603050405020304" pitchFamily="18" charset="0"/>
                <a:ea typeface="Times New Roman" panose="02020603050405020304" pitchFamily="18" charset="0"/>
              </a:rPr>
              <a:t>ĐOẠN VĂN THAM KHẢO</a:t>
            </a:r>
            <a:endParaRPr lang="en-US" sz="2400" dirty="0">
              <a:latin typeface="Times New Roman" panose="02020603050405020304" pitchFamily="18" charset="0"/>
              <a:ea typeface="Times New Roman" panose="02020603050405020304" pitchFamily="18" charset="0"/>
            </a:endParaRPr>
          </a:p>
          <a:p>
            <a:pPr algn="ctr">
              <a:spcAft>
                <a:spcPts val="0"/>
              </a:spcAft>
            </a:pPr>
            <a:r>
              <a:rPr lang="en-US" sz="2400" b="1" dirty="0" err="1">
                <a:solidFill>
                  <a:srgbClr val="0070C0"/>
                </a:solidFill>
                <a:latin typeface="Times New Roman" panose="02020603050405020304" pitchFamily="18" charset="0"/>
                <a:ea typeface="Times New Roman" panose="02020603050405020304" pitchFamily="18" charset="0"/>
              </a:rPr>
              <a:t>Cảm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nghĩ</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của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em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về</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người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lính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trong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bài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thơ</a:t>
            </a:r>
            <a:endParaRPr lang="en-US" sz="2400" dirty="0">
              <a:latin typeface="Times New Roman" panose="02020603050405020304" pitchFamily="18" charset="0"/>
              <a:ea typeface="Times New Roman" panose="02020603050405020304" pitchFamily="18" charset="0"/>
            </a:endParaRPr>
          </a:p>
          <a:p>
            <a:pPr indent="457200" algn="just">
              <a:spcAft>
                <a:spcPts val="0"/>
              </a:spcAft>
            </a:pPr>
            <a:r>
              <a:rPr lang="vi-VN" sz="2400" dirty="0">
                <a:solidFill>
                  <a:srgbClr val="000000"/>
                </a:solidFill>
                <a:latin typeface="Times New Roman" panose="02020603050405020304" pitchFamily="18" charset="0"/>
                <a:ea typeface="Times New Roman" panose="02020603050405020304" pitchFamily="18" charset="0"/>
              </a:rPr>
              <a:t>Theo suốt </a:t>
            </a:r>
            <a:r>
              <a:rPr lang="en-US" sz="2400" dirty="0" err="1">
                <a:solidFill>
                  <a:srgbClr val="000000"/>
                </a:solidFill>
                <a:latin typeface="Times New Roman" panose="02020603050405020304" pitchFamily="18" charset="0"/>
                <a:ea typeface="Times New Roman" panose="02020603050405020304" pitchFamily="18" charset="0"/>
              </a:rPr>
              <a:t>chiều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dài</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lịch sử của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nước, hình ảnh người lính trong các cuộc kháng chiến luôn là một đề tài vô tận của thơ ca. Ở mỗi một thời kỳ, họ lại hiện lên với những vẻ đẹp khác nhau. Đến với bài thơ </a:t>
            </a:r>
            <a:r>
              <a:rPr lang="vi-VN" sz="2400" i="1" dirty="0">
                <a:solidFill>
                  <a:srgbClr val="000000"/>
                </a:solidFill>
                <a:latin typeface="Times New Roman" panose="02020603050405020304" pitchFamily="18" charset="0"/>
                <a:ea typeface="Times New Roman" panose="02020603050405020304" pitchFamily="18" charset="0"/>
              </a:rPr>
              <a:t>Đồng dao mùa xuân</a:t>
            </a:r>
            <a:r>
              <a:rPr lang="vi-VN" sz="2400" dirty="0">
                <a:solidFill>
                  <a:srgbClr val="000000"/>
                </a:solidFill>
                <a:latin typeface="Times New Roman" panose="02020603050405020304" pitchFamily="18" charset="0"/>
                <a:ea typeface="Times New Roman" panose="02020603050405020304" pitchFamily="18" charset="0"/>
              </a:rPr>
              <a:t> của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Nguyễn Khoa Điềm ta bắt gặp hình ảnh người lính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cứu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nồng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vượt</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khó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bệnh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hi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nằm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thêm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vi-VN" sz="2400" dirty="0">
                <a:latin typeface="Times New Roman" panose="02020603050405020304" pitchFamily="18" charset="0"/>
                <a:ea typeface="Times New Roman" panose="02020603050405020304" pitchFamily="18" charset="0"/>
              </a:rPr>
              <a:t> thể thơ bốn chữ, gần gũi với đồng dao, giọng điệu tâm tình, nhẹ nhàng, sâu lắng, hình ảnh thơ chân thực, gợi cảm, xúc động, bài thơ đã thể hiện lòng biết ơn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những người lính đã dâng hiến tuổi trẻ của mình để cho những mùa xuân đất nước mãi trường tồn.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906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75175" y="131190"/>
            <a:ext cx="4835951" cy="1216057"/>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kiểm</a:t>
            </a:r>
            <a:endParaRPr lang="vi-VN" sz="2400" dirty="0">
              <a:solidFill>
                <a:srgbClr val="FF0000"/>
              </a:solidFill>
              <a:latin typeface="Times New Roman" panose="02020603050405020304" pitchFamily="18" charset="0"/>
              <a:cs typeface="Times New Roman" panose="02020603050405020304" pitchFamily="18" charset="0"/>
            </a:endParaRPr>
          </a:p>
          <a:p>
            <a:r>
              <a:rPr lang="en-US" sz="2400" b="1" dirty="0" err="1">
                <a:solidFill>
                  <a:srgbClr val="FF0000"/>
                </a:solidFill>
                <a:latin typeface="Times New Roman" panose="020206030504050203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endParaRPr lang="vi-VN"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18053812"/>
              </p:ext>
            </p:extLst>
          </p:nvPr>
        </p:nvGraphicFramePr>
        <p:xfrm>
          <a:off x="823296" y="1533726"/>
          <a:ext cx="9329372" cy="4573299"/>
        </p:xfrm>
        <a:graphic>
          <a:graphicData uri="http://schemas.openxmlformats.org/drawingml/2006/table">
            <a:tbl>
              <a:tblPr firstRow="1" firstCol="1" bandRow="1">
                <a:tableStyleId>{5C22544A-7EE6-4342-B048-85BDC9FD1C3A}</a:tableStyleId>
              </a:tblPr>
              <a:tblGrid>
                <a:gridCol w="755751">
                  <a:extLst>
                    <a:ext uri="{9D8B030D-6E8A-4147-A177-3AD203B41FA5}">
                      <a16:colId xmlns:a16="http://schemas.microsoft.com/office/drawing/2014/main" val="1264560447"/>
                    </a:ext>
                  </a:extLst>
                </a:gridCol>
                <a:gridCol w="6566727">
                  <a:extLst>
                    <a:ext uri="{9D8B030D-6E8A-4147-A177-3AD203B41FA5}">
                      <a16:colId xmlns:a16="http://schemas.microsoft.com/office/drawing/2014/main" val="2350094829"/>
                    </a:ext>
                  </a:extLst>
                </a:gridCol>
                <a:gridCol w="717254">
                  <a:extLst>
                    <a:ext uri="{9D8B030D-6E8A-4147-A177-3AD203B41FA5}">
                      <a16:colId xmlns:a16="http://schemas.microsoft.com/office/drawing/2014/main" val="344547914"/>
                    </a:ext>
                  </a:extLst>
                </a:gridCol>
                <a:gridCol w="1289640">
                  <a:extLst>
                    <a:ext uri="{9D8B030D-6E8A-4147-A177-3AD203B41FA5}">
                      <a16:colId xmlns:a16="http://schemas.microsoft.com/office/drawing/2014/main" val="2911453388"/>
                    </a:ext>
                  </a:extLst>
                </a:gridCol>
              </a:tblGrid>
              <a:tr h="476787">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STT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Tiêu chí</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Đạt</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Chưa đạt</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317418"/>
                  </a:ext>
                </a:extLst>
              </a:tr>
              <a:tr h="797113">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1</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Đảm bảo hình thức đoạn văn với dung lượng khoảng 5 - 7 câu.</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441621"/>
                  </a:ext>
                </a:extLst>
              </a:tr>
              <a:tr h="692230">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2</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Cảm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nghĩ</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lính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cs typeface="Times New Roman" panose="02020603050405020304" pitchFamily="18" charset="0"/>
                        </a:rPr>
                        <a:t>.</a:t>
                      </a:r>
                      <a:endPar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0356236"/>
                  </a:ext>
                </a:extLst>
              </a:tr>
              <a:tr h="47678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1119707"/>
                  </a:ext>
                </a:extLst>
              </a:tr>
              <a:tr h="47678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9734818"/>
                  </a:ext>
                </a:extLst>
              </a:tr>
              <a:tr h="47678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9354694"/>
                  </a:ext>
                </a:extLst>
              </a:tr>
            </a:tbl>
          </a:graphicData>
        </a:graphic>
      </p:graphicFrame>
    </p:spTree>
    <p:extLst>
      <p:ext uri="{BB962C8B-B14F-4D97-AF65-F5344CB8AC3E}">
        <p14:creationId xmlns:p14="http://schemas.microsoft.com/office/powerpoint/2010/main" val="1999758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spcAft>
                <a:spcPts val="0"/>
              </a:spcAft>
              <a:buNone/>
            </a:pPr>
            <a:r>
              <a:rPr lang="en-US" b="1" dirty="0">
                <a:solidFill>
                  <a:srgbClr val="7030A0"/>
                </a:solidFill>
                <a:latin typeface="Times New Roman" panose="02020603050405020304" pitchFamily="18" charset="0"/>
                <a:ea typeface="Times New Roman" panose="02020603050405020304" pitchFamily="18" charset="0"/>
              </a:rPr>
              <a:t>HƯỚNG DẪN TỰ HỌC</a:t>
            </a:r>
            <a:endParaRPr lang="en-US" sz="2400" dirty="0">
              <a:latin typeface="Times New Roman" panose="02020603050405020304" pitchFamily="18" charset="0"/>
              <a:ea typeface="Times New Roman" panose="02020603050405020304" pitchFamily="18" charset="0"/>
            </a:endParaRPr>
          </a:p>
          <a:p>
            <a:pPr marL="0" indent="0">
              <a:spcAft>
                <a:spcPts val="0"/>
              </a:spcAft>
              <a:buNone/>
            </a:pPr>
            <a:r>
              <a:rPr lang="pt-BR" dirty="0">
                <a:latin typeface="Times New Roman" panose="02020603050405020304" pitchFamily="18" charset="0"/>
                <a:ea typeface="Times New Roman" panose="02020603050405020304" pitchFamily="18" charset="0"/>
              </a:rPr>
              <a:t>- Hoàn thiện các đơn vị kiến thức và nhiệm vụ của bài học.</a:t>
            </a:r>
            <a:endParaRPr lang="en-US" sz="2400" dirty="0">
              <a:latin typeface="Times New Roman" panose="02020603050405020304" pitchFamily="18" charset="0"/>
              <a:ea typeface="Times New Roman" panose="02020603050405020304" pitchFamily="18" charset="0"/>
            </a:endParaRPr>
          </a:p>
          <a:p>
            <a:pPr marL="0" indent="0">
              <a:spcAft>
                <a:spcPts val="0"/>
              </a:spcAft>
              <a:buNone/>
            </a:pPr>
            <a:r>
              <a:rPr lang="pt-BR" dirty="0">
                <a:latin typeface="Times New Roman" panose="02020603050405020304" pitchFamily="18" charset="0"/>
                <a:ea typeface="Times New Roman" panose="02020603050405020304" pitchFamily="18" charset="0"/>
              </a:rPr>
              <a:t>- Tìm đọc thêm các tác phẩm khác của Nguyễn Khoa Điềm.</a:t>
            </a:r>
            <a:endParaRPr lang="en-US" sz="2400" dirty="0">
              <a:latin typeface="Times New Roman" panose="02020603050405020304" pitchFamily="18" charset="0"/>
              <a:ea typeface="Times New Roman" panose="02020603050405020304" pitchFamily="18" charset="0"/>
            </a:endParaRPr>
          </a:p>
          <a:p>
            <a:pPr marL="0" indent="0">
              <a:spcAft>
                <a:spcPts val="0"/>
              </a:spcAft>
              <a:buNone/>
            </a:pPr>
            <a:r>
              <a:rPr lang="pt-BR" dirty="0">
                <a:latin typeface="Times New Roman" panose="02020603050405020304" pitchFamily="18" charset="0"/>
                <a:ea typeface="Times New Roman" panose="02020603050405020304" pitchFamily="18" charset="0"/>
              </a:rPr>
              <a:t>- Chuẩn bị soạn bài: đọc, tìm hiểu bài thực hành tiếng Việt: </a:t>
            </a:r>
            <a:r>
              <a:rPr lang="pt-BR" i="1" dirty="0">
                <a:latin typeface="Times New Roman" panose="02020603050405020304" pitchFamily="18" charset="0"/>
                <a:ea typeface="Times New Roman" panose="02020603050405020304" pitchFamily="18" charset="0"/>
              </a:rPr>
              <a:t>Biện pháp tu từ và nghĩa của từ </a:t>
            </a:r>
            <a:r>
              <a:rPr lang="pt-BR" dirty="0">
                <a:latin typeface="Times New Roman" panose="02020603050405020304" pitchFamily="18" charset="0"/>
                <a:ea typeface="Times New Roman" panose="02020603050405020304" pitchFamily="18" charset="0"/>
              </a:rPr>
              <a:t>(S</a:t>
            </a:r>
            <a:r>
              <a:rPr lang="en-US" dirty="0" err="1">
                <a:latin typeface="Times New Roman" panose="02020603050405020304" pitchFamily="18" charset="0"/>
                <a:ea typeface="Times New Roman" panose="02020603050405020304" pitchFamily="18" charset="0"/>
              </a:rPr>
              <a:t>ưu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tầm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liệt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kê</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câu</a:t>
            </a:r>
            <a:r>
              <a:rPr lang="en-US" dirty="0">
                <a:latin typeface="Times New Roman" panose="02020603050405020304" pitchFamily="18" charset="0"/>
                <a:ea typeface="Times New Roman" panose="02020603050405020304" pitchFamily="18" charset="0"/>
              </a:rPr>
              <a:t> ca </a:t>
            </a:r>
            <a:r>
              <a:rPr lang="en-US" dirty="0" err="1">
                <a:latin typeface="Times New Roman" panose="02020603050405020304" pitchFamily="18" charset="0"/>
                <a:ea typeface="Times New Roman" panose="02020603050405020304" pitchFamily="18" charset="0"/>
              </a:rPr>
              <a:t>dao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tục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khuyên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nhủ</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nói</a:t>
            </a:r>
            <a:r>
              <a:rPr lang="en-US"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5997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03695" y="84055"/>
            <a:ext cx="4788816" cy="63159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HOẠT ĐỘNG 1: KHỞI ĐỘNG</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2" name="Cloud Callout 1"/>
          <p:cNvSpPr/>
          <p:nvPr/>
        </p:nvSpPr>
        <p:spPr>
          <a:xfrm>
            <a:off x="419858" y="820419"/>
            <a:ext cx="9106597" cy="2318993"/>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i="1" dirty="0" err="1">
                <a:solidFill>
                  <a:schemeClr val="bg1"/>
                </a:solidFill>
                <a:latin typeface="Times New Roman" panose="02020603050405020304" pitchFamily="18" charset="0"/>
                <a:cs typeface="Times New Roman" panose="02020603050405020304" pitchFamily="18" charset="0"/>
              </a:rPr>
              <a:t>Kể</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một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số</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bài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thơ</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bốn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chữ</a:t>
            </a:r>
            <a:r>
              <a:rPr lang="en-US" sz="2800" b="1" i="1" dirty="0">
                <a:solidFill>
                  <a:schemeClr val="bg1"/>
                </a:solidFill>
                <a:latin typeface="Times New Roman" panose="02020603050405020304" pitchFamily="18" charset="0"/>
                <a:cs typeface="Times New Roman" panose="02020603050405020304" pitchFamily="18" charset="0"/>
              </a:rPr>
              <a:t>, chia </a:t>
            </a:r>
            <a:r>
              <a:rPr lang="en-US" sz="2800" b="1" i="1" dirty="0" err="1">
                <a:solidFill>
                  <a:schemeClr val="bg1"/>
                </a:solidFill>
                <a:latin typeface="Times New Roman" panose="02020603050405020304" pitchFamily="18" charset="0"/>
                <a:cs typeface="Times New Roman" panose="02020603050405020304" pitchFamily="18" charset="0"/>
              </a:rPr>
              <a:t>sẻ</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cảm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nghĩ</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về</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một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bài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thơ</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bốn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chữ</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mà</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em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yêu</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thích</a:t>
            </a:r>
            <a:r>
              <a:rPr lang="en-US" sz="2800" b="1" i="1" dirty="0">
                <a:solidFill>
                  <a:schemeClr val="bg1"/>
                </a:solidFill>
                <a:latin typeface="Times New Roman" panose="02020603050405020304" pitchFamily="18" charset="0"/>
                <a:cs typeface="Times New Roman" panose="02020603050405020304" pitchFamily="18" charset="0"/>
              </a:rPr>
              <a:t>.</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960790" y="3429000"/>
            <a:ext cx="4081806" cy="1636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Trình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bày</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Phiếu</a:t>
            </a:r>
            <a:r>
              <a:rPr lang="en-US" sz="3600" b="1" dirty="0">
                <a:solidFill>
                  <a:srgbClr val="FFFF00"/>
                </a:solidFill>
                <a:latin typeface="Times New Roman" panose="02020603050405020304" pitchFamily="18" charset="0"/>
                <a:cs typeface="Times New Roman" panose="02020603050405020304" pitchFamily="18" charset="0"/>
              </a:rPr>
              <a:t> HT </a:t>
            </a:r>
            <a:r>
              <a:rPr lang="en-US" sz="3600" b="1" dirty="0" err="1">
                <a:solidFill>
                  <a:srgbClr val="FFFF00"/>
                </a:solidFill>
                <a:latin typeface="Times New Roman" panose="02020603050405020304" pitchFamily="18" charset="0"/>
                <a:cs typeface="Times New Roman" panose="02020603050405020304" pitchFamily="18" charset="0"/>
              </a:rPr>
              <a:t>số</a:t>
            </a:r>
            <a:r>
              <a:rPr lang="en-US" sz="3600" b="1" dirty="0">
                <a:solidFill>
                  <a:srgbClr val="FFFF00"/>
                </a:solidFill>
                <a:latin typeface="Times New Roman" panose="02020603050405020304" pitchFamily="18" charset="0"/>
                <a:cs typeface="Times New Roman" panose="02020603050405020304" pitchFamily="18" charset="0"/>
              </a:rPr>
              <a:t> 2 </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025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65988" y="56561"/>
            <a:ext cx="7117237" cy="63159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HOẠT ĐỘNG 2: KHÁM PHÁ KIẾN THỨC MỚI</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Notched Right Arrow 4"/>
          <p:cNvSpPr/>
          <p:nvPr/>
        </p:nvSpPr>
        <p:spPr>
          <a:xfrm>
            <a:off x="697583" y="697584"/>
            <a:ext cx="6004875" cy="1150070"/>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0070C0"/>
                </a:solidFill>
                <a:latin typeface="+mj-lt"/>
              </a:rPr>
              <a:t>I. KHÁM PHÁ CHUNG VỀ VĂN BẢN</a:t>
            </a:r>
            <a:endParaRPr lang="vi-VN" sz="2400" dirty="0">
              <a:solidFill>
                <a:srgbClr val="0070C0"/>
              </a:solidFill>
              <a:latin typeface="+mj-lt"/>
            </a:endParaRPr>
          </a:p>
        </p:txBody>
      </p:sp>
      <p:sp>
        <p:nvSpPr>
          <p:cNvPr id="6" name="Cloud Callout 5"/>
          <p:cNvSpPr/>
          <p:nvPr/>
        </p:nvSpPr>
        <p:spPr>
          <a:xfrm>
            <a:off x="7729978" y="6994"/>
            <a:ext cx="4553147" cy="3091992"/>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FFFF00"/>
                </a:solidFill>
              </a:rPr>
              <a:t>Nêu những hiểu biết của em về tác giả Nguyễn Khoa Điềm (tiểu sử cuộc đời, phong cách, sự nghiệp)</a:t>
            </a:r>
            <a:endParaRPr lang="vi-VN" sz="2400" dirty="0">
              <a:solidFill>
                <a:srgbClr val="FFFF00"/>
              </a:solidFill>
            </a:endParaRPr>
          </a:p>
        </p:txBody>
      </p:sp>
      <p:pic>
        <p:nvPicPr>
          <p:cNvPr id="7" name="Picture 6" descr="Trang thơ Nguyễn Khoa Điềm (131 bài thơ)"/>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843" y="1941922"/>
            <a:ext cx="3949831" cy="4477732"/>
          </a:xfrm>
          <a:prstGeom prst="rect">
            <a:avLst/>
          </a:prstGeom>
          <a:noFill/>
          <a:ln>
            <a:noFill/>
          </a:ln>
        </p:spPr>
      </p:pic>
      <p:sp>
        <p:nvSpPr>
          <p:cNvPr id="16" name="Vertical Scroll 15"/>
          <p:cNvSpPr/>
          <p:nvPr/>
        </p:nvSpPr>
        <p:spPr>
          <a:xfrm>
            <a:off x="584462" y="2375556"/>
            <a:ext cx="2384981" cy="2488676"/>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1. </a:t>
            </a:r>
            <a:r>
              <a:rPr lang="en-US" sz="2400" b="1" dirty="0" err="1">
                <a:solidFill>
                  <a:srgbClr val="FFFF00"/>
                </a:solidFill>
                <a:latin typeface="Times New Roman" panose="02020603050405020304" pitchFamily="18" charset="0"/>
                <a:cs typeface="Times New Roman" panose="02020603050405020304" pitchFamily="18" charset="0"/>
              </a:rPr>
              <a:t>Tác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Nguyễn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Khoa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Điềm</a:t>
            </a:r>
            <a:endParaRPr lang="vi-VN"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125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76" name="Group 88"/>
          <p:cNvGrpSpPr>
            <a:grpSpLocks/>
          </p:cNvGrpSpPr>
          <p:nvPr/>
        </p:nvGrpSpPr>
        <p:grpSpPr bwMode="auto">
          <a:xfrm>
            <a:off x="332096" y="56886"/>
            <a:ext cx="7420140" cy="973630"/>
            <a:chOff x="1728" y="1680"/>
            <a:chExt cx="4560" cy="653"/>
          </a:xfrm>
        </p:grpSpPr>
        <p:sp>
          <p:nvSpPr>
            <p:cNvPr id="89150"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2400">
                <a:solidFill>
                  <a:srgbClr val="000066"/>
                </a:solidFill>
                <a:latin typeface="Times New Roman" panose="02020603050405020304" pitchFamily="18" charset="0"/>
                <a:cs typeface="Times New Roman" panose="02020603050405020304" pitchFamily="18" charset="0"/>
              </a:endParaRPr>
            </a:p>
          </p:txBody>
        </p:sp>
        <p:sp>
          <p:nvSpPr>
            <p:cNvPr id="89151" name="AutoShape 63"/>
            <p:cNvSpPr>
              <a:spLocks noChangeArrowheads="1"/>
            </p:cNvSpPr>
            <p:nvPr/>
          </p:nvSpPr>
          <p:spPr bwMode="gray">
            <a:xfrm>
              <a:off x="1728" y="1680"/>
              <a:ext cx="662" cy="653"/>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2400">
                <a:solidFill>
                  <a:srgbClr val="000066"/>
                </a:solidFill>
                <a:latin typeface="Times New Roman" panose="02020603050405020304" pitchFamily="18" charset="0"/>
                <a:cs typeface="Times New Roman" panose="02020603050405020304" pitchFamily="18" charset="0"/>
              </a:endParaRPr>
            </a:p>
          </p:txBody>
        </p:sp>
        <p:sp>
          <p:nvSpPr>
            <p:cNvPr id="89153" name="Text Box 65"/>
            <p:cNvSpPr txBox="1">
              <a:spLocks noChangeArrowheads="1"/>
            </p:cNvSpPr>
            <p:nvPr/>
          </p:nvSpPr>
          <p:spPr bwMode="gray">
            <a:xfrm>
              <a:off x="1958" y="1824"/>
              <a:ext cx="179"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latin typeface="Times New Roman" panose="02020603050405020304" pitchFamily="18" charset="0"/>
                  <a:cs typeface="Times New Roman" panose="02020603050405020304" pitchFamily="18" charset="0"/>
                </a:rPr>
                <a:t>1</a:t>
              </a:r>
            </a:p>
          </p:txBody>
        </p:sp>
      </p:grpSp>
      <p:grpSp>
        <p:nvGrpSpPr>
          <p:cNvPr id="89175" name="Group 87"/>
          <p:cNvGrpSpPr>
            <a:grpSpLocks/>
          </p:cNvGrpSpPr>
          <p:nvPr/>
        </p:nvGrpSpPr>
        <p:grpSpPr bwMode="auto">
          <a:xfrm>
            <a:off x="201486" y="817718"/>
            <a:ext cx="9492791" cy="1411781"/>
            <a:chOff x="1728" y="2478"/>
            <a:chExt cx="4560" cy="653"/>
          </a:xfrm>
        </p:grpSpPr>
        <p:sp>
          <p:nvSpPr>
            <p:cNvPr id="89155" name="AutoShape 67"/>
            <p:cNvSpPr>
              <a:spLocks noChangeArrowheads="1"/>
            </p:cNvSpPr>
            <p:nvPr/>
          </p:nvSpPr>
          <p:spPr bwMode="gray">
            <a:xfrm>
              <a:off x="2096" y="2591"/>
              <a:ext cx="4192" cy="436"/>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56" name="AutoShape 68"/>
            <p:cNvSpPr>
              <a:spLocks noChangeArrowheads="1"/>
            </p:cNvSpPr>
            <p:nvPr/>
          </p:nvSpPr>
          <p:spPr bwMode="gray">
            <a:xfrm>
              <a:off x="1728" y="2478"/>
              <a:ext cx="662" cy="653"/>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57" name="Text Box 69"/>
            <p:cNvSpPr txBox="1">
              <a:spLocks noChangeArrowheads="1"/>
            </p:cNvSpPr>
            <p:nvPr/>
          </p:nvSpPr>
          <p:spPr bwMode="gray">
            <a:xfrm>
              <a:off x="2316" y="2644"/>
              <a:ext cx="3310"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lang="en-US" b="1" dirty="0">
                <a:solidFill>
                  <a:srgbClr val="FFFFFF"/>
                </a:solidFill>
              </a:endParaRPr>
            </a:p>
          </p:txBody>
        </p:sp>
        <p:sp>
          <p:nvSpPr>
            <p:cNvPr id="89170" name="Text Box 82"/>
            <p:cNvSpPr txBox="1">
              <a:spLocks noChangeArrowheads="1"/>
            </p:cNvSpPr>
            <p:nvPr/>
          </p:nvSpPr>
          <p:spPr bwMode="gray">
            <a:xfrm>
              <a:off x="1912" y="2620"/>
              <a:ext cx="27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dirty="0">
                  <a:solidFill>
                    <a:srgbClr val="FFFFFF"/>
                  </a:solidFill>
                </a:rPr>
                <a:t>2</a:t>
              </a:r>
            </a:p>
          </p:txBody>
        </p:sp>
      </p:grpSp>
      <p:grpSp>
        <p:nvGrpSpPr>
          <p:cNvPr id="89174" name="Group 86"/>
          <p:cNvGrpSpPr>
            <a:grpSpLocks/>
          </p:cNvGrpSpPr>
          <p:nvPr/>
        </p:nvGrpSpPr>
        <p:grpSpPr bwMode="auto">
          <a:xfrm>
            <a:off x="286327" y="2067350"/>
            <a:ext cx="9492791" cy="1223008"/>
            <a:chOff x="1728" y="3276"/>
            <a:chExt cx="4560" cy="653"/>
          </a:xfrm>
        </p:grpSpPr>
        <p:sp>
          <p:nvSpPr>
            <p:cNvPr id="89160" name="AutoShape 72"/>
            <p:cNvSpPr>
              <a:spLocks noChangeArrowheads="1"/>
            </p:cNvSpPr>
            <p:nvPr/>
          </p:nvSpPr>
          <p:spPr bwMode="gray">
            <a:xfrm>
              <a:off x="2096" y="3389"/>
              <a:ext cx="4192" cy="436"/>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1" name="AutoShape 73"/>
            <p:cNvSpPr>
              <a:spLocks noChangeArrowheads="1"/>
            </p:cNvSpPr>
            <p:nvPr/>
          </p:nvSpPr>
          <p:spPr bwMode="gray">
            <a:xfrm>
              <a:off x="1728" y="3276"/>
              <a:ext cx="662"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71" name="Text Box 83"/>
            <p:cNvSpPr txBox="1">
              <a:spLocks noChangeArrowheads="1"/>
            </p:cNvSpPr>
            <p:nvPr/>
          </p:nvSpPr>
          <p:spPr bwMode="gray">
            <a:xfrm>
              <a:off x="1912" y="3408"/>
              <a:ext cx="27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rPr>
                <a:t>3</a:t>
              </a:r>
            </a:p>
          </p:txBody>
        </p:sp>
      </p:grpSp>
      <p:grpSp>
        <p:nvGrpSpPr>
          <p:cNvPr id="89173" name="Group 85"/>
          <p:cNvGrpSpPr>
            <a:grpSpLocks/>
          </p:cNvGrpSpPr>
          <p:nvPr/>
        </p:nvGrpSpPr>
        <p:grpSpPr bwMode="auto">
          <a:xfrm>
            <a:off x="286327" y="3331334"/>
            <a:ext cx="9407950" cy="1485763"/>
            <a:chOff x="1728" y="4147"/>
            <a:chExt cx="4560" cy="653"/>
          </a:xfrm>
        </p:grpSpPr>
        <p:sp>
          <p:nvSpPr>
            <p:cNvPr id="89165" name="AutoShape 77"/>
            <p:cNvSpPr>
              <a:spLocks noChangeArrowheads="1"/>
            </p:cNvSpPr>
            <p:nvPr/>
          </p:nvSpPr>
          <p:spPr bwMode="gray">
            <a:xfrm>
              <a:off x="2096" y="4260"/>
              <a:ext cx="4192" cy="43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6" name="AutoShape 78"/>
            <p:cNvSpPr>
              <a:spLocks noChangeArrowheads="1"/>
            </p:cNvSpPr>
            <p:nvPr/>
          </p:nvSpPr>
          <p:spPr bwMode="gray">
            <a:xfrm>
              <a:off x="1728" y="4147"/>
              <a:ext cx="662" cy="653"/>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7" name="Text Box 79"/>
            <p:cNvSpPr txBox="1">
              <a:spLocks noChangeArrowheads="1"/>
            </p:cNvSpPr>
            <p:nvPr/>
          </p:nvSpPr>
          <p:spPr bwMode="gray">
            <a:xfrm>
              <a:off x="2316" y="4313"/>
              <a:ext cx="3310" cy="1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89172" name="Text Box 84"/>
            <p:cNvSpPr txBox="1">
              <a:spLocks noChangeArrowheads="1"/>
            </p:cNvSpPr>
            <p:nvPr/>
          </p:nvSpPr>
          <p:spPr bwMode="gray">
            <a:xfrm>
              <a:off x="1912" y="4272"/>
              <a:ext cx="273"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rPr>
                <a:t>4</a:t>
              </a:r>
            </a:p>
          </p:txBody>
        </p:sp>
      </p:grpSp>
      <p:sp>
        <p:nvSpPr>
          <p:cNvPr id="2" name="Rectangle 1"/>
          <p:cNvSpPr/>
          <p:nvPr/>
        </p:nvSpPr>
        <p:spPr>
          <a:xfrm>
            <a:off x="1499457" y="254471"/>
            <a:ext cx="5062668" cy="517065"/>
          </a:xfrm>
          <a:prstGeom prst="rect">
            <a:avLst/>
          </a:prstGeom>
        </p:spPr>
        <p:txBody>
          <a:bodyPr wrap="none">
            <a:spAutoFit/>
          </a:bodyPr>
          <a:lstStyle/>
          <a:p>
            <a:pPr algn="just">
              <a:lnSpc>
                <a:spcPct val="115000"/>
              </a:lnSpc>
              <a:spcAft>
                <a:spcPts val="0"/>
              </a:spcAft>
            </a:pPr>
            <a:r>
              <a:rPr lang="en-US" sz="2400" dirty="0" err="1">
                <a:latin typeface="Times New Roman" panose="02020603050405020304" pitchFamily="18" charset="0"/>
                <a:ea typeface="Times New Roman" panose="02020603050405020304" pitchFamily="18" charset="0"/>
              </a:rPr>
              <a:t>S</a:t>
            </a:r>
            <a:r>
              <a:rPr lang="en-US" sz="2400" dirty="0" err="1">
                <a:solidFill>
                  <a:srgbClr val="202122"/>
                </a:solidFill>
                <a:latin typeface="Times New Roman" panose="02020603050405020304" pitchFamily="18" charset="0"/>
                <a:ea typeface="Times New Roman" panose="02020603050405020304" pitchFamily="18" charset="0"/>
              </a:rPr>
              <a: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năm</a:t>
            </a:r>
            <a:r>
              <a:rPr lang="en-US" sz="2400" dirty="0">
                <a:solidFill>
                  <a:srgbClr val="202122"/>
                </a:solidFill>
                <a:latin typeface="Times New Roman" panose="02020603050405020304" pitchFamily="18" charset="0"/>
                <a:ea typeface="Times New Roman" panose="02020603050405020304" pitchFamily="18" charset="0"/>
              </a:rPr>
              <a:t> 1943, </a:t>
            </a:r>
            <a:r>
              <a:rPr lang="en-US" sz="2400" dirty="0" err="1">
                <a:solidFill>
                  <a:srgbClr val="202122"/>
                </a:solidFill>
                <a:latin typeface="Times New Roman" panose="02020603050405020304" pitchFamily="18" charset="0"/>
                <a:ea typeface="Times New Roman" panose="02020603050405020304" pitchFamily="18" charset="0"/>
              </a:rPr>
              <a:t>quê</a:t>
            </a:r>
            <a:r>
              <a:rPr lang="en-US" sz="2400" dirty="0">
                <a:solidFill>
                  <a:srgbClr val="202122"/>
                </a:solidFill>
                <a:latin typeface="Times New Roman" panose="02020603050405020304" pitchFamily="18" charset="0"/>
                <a:ea typeface="Times New Roman" panose="02020603050405020304" pitchFamily="18" charset="0"/>
              </a:rPr>
              <a:t> ở </a:t>
            </a:r>
            <a:r>
              <a:rPr lang="en-US" sz="2400" dirty="0" err="1">
                <a:solidFill>
                  <a:srgbClr val="202122"/>
                </a:solidFill>
                <a:latin typeface="Times New Roman" panose="02020603050405020304" pitchFamily="18" charset="0"/>
                <a:ea typeface="Times New Roman" panose="02020603050405020304" pitchFamily="18" charset="0"/>
              </a:rPr>
              <a:t>Thừa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Thiên-Huế</a:t>
            </a:r>
            <a:r>
              <a:rPr lang="en-US" dirty="0">
                <a:solidFill>
                  <a:srgbClr val="202122"/>
                </a:solidFill>
                <a:latin typeface="Times New Roman" panose="02020603050405020304" pitchFamily="18" charset="0"/>
                <a:ea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962648" y="1082673"/>
            <a:ext cx="7480571" cy="941796"/>
          </a:xfrm>
          <a:prstGeom prst="rect">
            <a:avLst/>
          </a:prstGeom>
        </p:spPr>
        <p:txBody>
          <a:bodyPr wrap="square">
            <a:spAutoFit/>
          </a:bodyPr>
          <a:lstStyle/>
          <a:p>
            <a:pPr algn="just">
              <a:lnSpc>
                <a:spcPct val="115000"/>
              </a:lnSpc>
              <a:spcAft>
                <a:spcPts val="0"/>
              </a:spcAft>
            </a:pPr>
            <a:r>
              <a:rPr lang="en-US" sz="2400" dirty="0" err="1">
                <a:solidFill>
                  <a:srgbClr val="202122"/>
                </a:solidFill>
                <a:latin typeface="Times New Roman" panose="02020603050405020304" pitchFamily="18" charset="0"/>
                <a:ea typeface="Times New Roman" panose="02020603050405020304" pitchFamily="18" charset="0"/>
              </a:rPr>
              <a:t>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thơ</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chiến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sĩ</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một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trong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những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gương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mặt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tiêu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biểu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của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thơ</a:t>
            </a:r>
            <a:r>
              <a:rPr lang="en-US" sz="2400" dirty="0">
                <a:solidFill>
                  <a:srgbClr val="202122"/>
                </a:solidFill>
                <a:latin typeface="Times New Roman" panose="02020603050405020304" pitchFamily="18" charset="0"/>
                <a:ea typeface="Times New Roman" panose="02020603050405020304" pitchFamily="18" charset="0"/>
              </a:rPr>
              <a:t> ca </a:t>
            </a:r>
            <a:r>
              <a:rPr lang="en-US" sz="2400" dirty="0" err="1">
                <a:solidFill>
                  <a:srgbClr val="202122"/>
                </a:solidFill>
                <a:latin typeface="Times New Roman" panose="02020603050405020304" pitchFamily="18" charset="0"/>
                <a:ea typeface="Times New Roman" panose="02020603050405020304" pitchFamily="18" charset="0"/>
              </a:rPr>
              <a:t>kháng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chiến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chống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Mĩ</a:t>
            </a:r>
            <a:r>
              <a:rPr lang="en-US" sz="2400" dirty="0">
                <a:solidFill>
                  <a:srgbClr val="202122"/>
                </a:solidFill>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755120" y="3543171"/>
            <a:ext cx="7549135" cy="941796"/>
          </a:xfrm>
          <a:prstGeom prst="rect">
            <a:avLst/>
          </a:prstGeom>
        </p:spPr>
        <p:txBody>
          <a:bodyPr wrap="square">
            <a:spAutoFit/>
          </a:bodyPr>
          <a:lstStyle/>
          <a:p>
            <a:pPr algn="just">
              <a:lnSpc>
                <a:spcPct val="115000"/>
              </a:lnSpc>
              <a:spcAft>
                <a:spcPts val="0"/>
              </a:spcAft>
            </a:pPr>
            <a:r>
              <a:rPr lang="en-US" sz="2400" dirty="0" err="1">
                <a:solidFill>
                  <a:srgbClr val="FFFF00"/>
                </a:solidFill>
                <a:latin typeface="Times New Roman" panose="02020603050405020304" pitchFamily="18" charset="0"/>
                <a:ea typeface="Times New Roman" panose="02020603050405020304" pitchFamily="18" charset="0"/>
              </a:rPr>
              <a:t>Tác</a:t>
            </a:r>
            <a:r>
              <a:rPr lang="en-US" sz="2400" dirty="0">
                <a:solidFill>
                  <a:srgbClr val="FFFF00"/>
                </a:solidFill>
                <a:latin typeface="Times New Roman" panose="02020603050405020304" pitchFamily="18" charset="0"/>
                <a:ea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rPr>
              <a:t>phẩm</a:t>
            </a:r>
            <a:r>
              <a:rPr lang="en-US" sz="2400" dirty="0">
                <a:solidFill>
                  <a:srgbClr val="FFFF00"/>
                </a:solidFill>
                <a:latin typeface="Times New Roman" panose="02020603050405020304" pitchFamily="18" charset="0"/>
                <a:ea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rPr>
              <a:t>tiêu</a:t>
            </a:r>
            <a:r>
              <a:rPr lang="en-US" sz="2400" dirty="0">
                <a:solidFill>
                  <a:srgbClr val="FFFF00"/>
                </a:solidFill>
                <a:latin typeface="Times New Roman" panose="02020603050405020304" pitchFamily="18" charset="0"/>
                <a:ea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rPr>
              <a:t>biểu</a:t>
            </a:r>
            <a:r>
              <a:rPr lang="en-US" sz="2400"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Đất</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ngoại</a:t>
            </a:r>
            <a:r>
              <a:rPr lang="en-US" sz="2400" i="1" dirty="0">
                <a:solidFill>
                  <a:srgbClr val="FFFF00"/>
                </a:solidFill>
                <a:latin typeface="Times New Roman" panose="02020603050405020304" pitchFamily="18" charset="0"/>
                <a:ea typeface="Times New Roman" panose="02020603050405020304" pitchFamily="18" charset="0"/>
              </a:rPr>
              <a:t> ô</a:t>
            </a:r>
            <a:r>
              <a:rPr lang="en-US" sz="2400" dirty="0">
                <a:solidFill>
                  <a:srgbClr val="FFFF00"/>
                </a:solidFill>
                <a:latin typeface="Times New Roman" panose="02020603050405020304" pitchFamily="18" charset="0"/>
                <a:ea typeface="Times New Roman" panose="02020603050405020304" pitchFamily="18" charset="0"/>
              </a:rPr>
              <a:t> (1973; </a:t>
            </a:r>
            <a:r>
              <a:rPr lang="en-US" sz="2400" i="1" dirty="0" err="1">
                <a:solidFill>
                  <a:srgbClr val="FFFF00"/>
                </a:solidFill>
                <a:latin typeface="Times New Roman" panose="02020603050405020304" pitchFamily="18" charset="0"/>
                <a:ea typeface="Times New Roman" panose="02020603050405020304" pitchFamily="18" charset="0"/>
              </a:rPr>
              <a:t>Mặt</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đường</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khát</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vọng</a:t>
            </a:r>
            <a:r>
              <a:rPr lang="en-US" sz="2400" dirty="0">
                <a:solidFill>
                  <a:srgbClr val="FFFF00"/>
                </a:solidFill>
                <a:latin typeface="Times New Roman" panose="02020603050405020304" pitchFamily="18" charset="0"/>
                <a:ea typeface="Times New Roman" panose="02020603050405020304" pitchFamily="18" charset="0"/>
              </a:rPr>
              <a:t> (1974); </a:t>
            </a:r>
            <a:r>
              <a:rPr lang="en-US" sz="2400" i="1" dirty="0" err="1">
                <a:solidFill>
                  <a:srgbClr val="FFFF00"/>
                </a:solidFill>
                <a:latin typeface="Times New Roman" panose="02020603050405020304" pitchFamily="18" charset="0"/>
                <a:ea typeface="Times New Roman" panose="02020603050405020304" pitchFamily="18" charset="0"/>
              </a:rPr>
              <a:t>Ngôi</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nhà</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có</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ngọn</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lửa</a:t>
            </a:r>
            <a:r>
              <a:rPr lang="en-US" sz="2400" i="1" dirty="0">
                <a:solidFill>
                  <a:srgbClr val="FFFF00"/>
                </a:solidFill>
                <a:latin typeface="Times New Roman" panose="02020603050405020304" pitchFamily="18" charset="0"/>
                <a:ea typeface="Times New Roman" panose="02020603050405020304" pitchFamily="18" charset="0"/>
              </a:rPr>
              <a:t> </a:t>
            </a:r>
            <a:r>
              <a:rPr lang="en-US" sz="2400" i="1" dirty="0" err="1">
                <a:solidFill>
                  <a:srgbClr val="FFFF00"/>
                </a:solidFill>
                <a:latin typeface="Times New Roman" panose="02020603050405020304" pitchFamily="18" charset="0"/>
                <a:ea typeface="Times New Roman" panose="02020603050405020304" pitchFamily="18" charset="0"/>
              </a:rPr>
              <a:t>ấm</a:t>
            </a:r>
            <a:r>
              <a:rPr lang="en-US" sz="2400" dirty="0">
                <a:solidFill>
                  <a:srgbClr val="FFFF00"/>
                </a:solidFill>
                <a:latin typeface="Times New Roman" panose="02020603050405020304" pitchFamily="18" charset="0"/>
                <a:ea typeface="Times New Roman" panose="02020603050405020304" pitchFamily="18" charset="0"/>
              </a:rPr>
              <a:t> (1986)…</a:t>
            </a:r>
            <a:endParaRPr lang="vi-VN" sz="2400" dirty="0">
              <a:solidFill>
                <a:srgbClr val="FFFF00"/>
              </a:solidFill>
              <a:effectLst/>
              <a:latin typeface="Times New Roman" panose="02020603050405020304" pitchFamily="18" charset="0"/>
              <a:ea typeface="Times New Roman" panose="02020603050405020304" pitchFamily="18" charset="0"/>
            </a:endParaRPr>
          </a:p>
        </p:txBody>
      </p:sp>
      <p:pic>
        <p:nvPicPr>
          <p:cNvPr id="27" name="Picture 26" descr="Nguyễn Khoa Điềm và những sáng tác thơ phổ nhạc bất hủ bạn nên biết - Âm  nhạc quanh t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109" y="4864879"/>
            <a:ext cx="4186048" cy="1912993"/>
          </a:xfrm>
          <a:prstGeom prst="rect">
            <a:avLst/>
          </a:prstGeom>
          <a:noFill/>
          <a:ln>
            <a:noFill/>
          </a:ln>
        </p:spPr>
      </p:pic>
      <p:pic>
        <p:nvPicPr>
          <p:cNvPr id="28" name="Picture 27" descr="Tuyển tập thơ Mặt Đường Khát Vọng (1974) – Nguyễn Khoa Điềm phần 2  Utphighschools.Vn - Mẫu website tin tức 0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902" y="4817097"/>
            <a:ext cx="2064469" cy="1912994"/>
          </a:xfrm>
          <a:prstGeom prst="rect">
            <a:avLst/>
          </a:prstGeom>
          <a:noFill/>
          <a:ln>
            <a:noFill/>
          </a:ln>
        </p:spPr>
      </p:pic>
      <p:pic>
        <p:nvPicPr>
          <p:cNvPr id="29" name="Picture 28" descr="Thơ Nguyễn Khoa Điềm, Tuyển tập 40 năm do tác giả chọ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156" y="4837576"/>
            <a:ext cx="2640207" cy="1940296"/>
          </a:xfrm>
          <a:prstGeom prst="rect">
            <a:avLst/>
          </a:prstGeom>
          <a:noFill/>
          <a:ln>
            <a:noFill/>
          </a:ln>
        </p:spPr>
      </p:pic>
      <p:sp>
        <p:nvSpPr>
          <p:cNvPr id="30" name="TextBox 29">
            <a:extLst>
              <a:ext uri="{FF2B5EF4-FFF2-40B4-BE49-F238E27FC236}">
                <a16:creationId xmlns:a16="http://schemas.microsoft.com/office/drawing/2014/main" id="{B034BEA7-C5F7-4E84-A90C-9394AC3C6E5B}"/>
              </a:ext>
            </a:extLst>
          </p:cNvPr>
          <p:cNvSpPr txBox="1"/>
          <p:nvPr/>
        </p:nvSpPr>
        <p:spPr>
          <a:xfrm>
            <a:off x="3047260" y="3396149"/>
            <a:ext cx="6094520" cy="265457"/>
          </a:xfrm>
          <a:prstGeom prst="rect">
            <a:avLst/>
          </a:prstGeom>
          <a:noFill/>
        </p:spPr>
        <p:txBody>
          <a:bodyPr wrap="square">
            <a:spAutoFit/>
          </a:bodyPr>
          <a:lstStyle/>
          <a:p>
            <a:pPr marL="0" marR="0" algn="ctr">
              <a:lnSpc>
                <a:spcPct val="107000"/>
              </a:lnSpc>
              <a:spcBef>
                <a:spcPts val="0"/>
              </a:spcBef>
              <a:spcAft>
                <a:spcPts val="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Phạm</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Thị</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Bích</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Thủy-0862241180-THCS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Khương</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Định</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-Thanh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Xuân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-HN</a:t>
            </a:r>
          </a:p>
        </p:txBody>
      </p:sp>
    </p:spTree>
    <p:extLst>
      <p:ext uri="{BB962C8B-B14F-4D97-AF65-F5344CB8AC3E}">
        <p14:creationId xmlns:p14="http://schemas.microsoft.com/office/powerpoint/2010/main" val="1473291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94268" y="122550"/>
            <a:ext cx="5071621" cy="914398"/>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anose="02020603050405020304" pitchFamily="18" charset="0"/>
                <a:cs typeface="Times New Roman" panose="02020603050405020304" pitchFamily="18" charset="0"/>
              </a:rPr>
              <a:t>2. Văn bản “</a:t>
            </a:r>
            <a:r>
              <a:rPr lang="en-US" sz="2400" b="1" i="1">
                <a:latin typeface="Times New Roman" panose="02020603050405020304" pitchFamily="18" charset="0"/>
                <a:cs typeface="Times New Roman" panose="02020603050405020304" pitchFamily="18" charset="0"/>
              </a:rPr>
              <a:t>Đồng dao mùa xuân”</a:t>
            </a:r>
            <a:endParaRPr lang="vi-VN" sz="2400">
              <a:latin typeface="Times New Roman" panose="02020603050405020304" pitchFamily="18" charset="0"/>
              <a:cs typeface="Times New Roman" panose="02020603050405020304" pitchFamily="18" charset="0"/>
            </a:endParaRPr>
          </a:p>
        </p:txBody>
      </p:sp>
      <p:sp>
        <p:nvSpPr>
          <p:cNvPr id="6" name="Rounded Rectangle 5"/>
          <p:cNvSpPr/>
          <p:nvPr/>
        </p:nvSpPr>
        <p:spPr>
          <a:xfrm>
            <a:off x="117835" y="1348033"/>
            <a:ext cx="5797485" cy="79185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en-US" sz="2400" b="1" dirty="0" err="1">
                <a:solidFill>
                  <a:srgbClr val="FFFF00"/>
                </a:solidFill>
                <a:latin typeface="Times New Roman" panose="02020603050405020304" pitchFamily="18" charset="0"/>
                <a:cs typeface="Times New Roman" panose="02020603050405020304" pitchFamily="18" charset="0"/>
              </a:rPr>
              <a:t>Đọc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chú</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thích</a:t>
            </a:r>
            <a:endParaRPr lang="vi-VN" sz="2400" dirty="0">
              <a:solidFill>
                <a:srgbClr val="FFFF00"/>
              </a:solidFill>
              <a:latin typeface="Times New Roman" panose="02020603050405020304" pitchFamily="18" charset="0"/>
              <a:cs typeface="Times New Roman" panose="02020603050405020304" pitchFamily="18" charset="0"/>
            </a:endParaRPr>
          </a:p>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chung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bản</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7607431" y="-58993"/>
            <a:ext cx="3996965" cy="1480008"/>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hãy</a:t>
            </a:r>
            <a:r>
              <a:rPr lang="en-US" sz="2400" i="1" dirty="0">
                <a:solidFill>
                  <a:schemeClr val="tx1"/>
                </a:solidFill>
                <a:latin typeface="Times New Roman" panose="02020603050405020304" pitchFamily="18" charset="0"/>
                <a:cs typeface="Times New Roman" panose="02020603050405020304" pitchFamily="18" charset="0"/>
              </a:rPr>
              <a:t> chia </a:t>
            </a:r>
            <a:r>
              <a:rPr lang="en-US" sz="2400" i="1" dirty="0" err="1">
                <a:solidFill>
                  <a:schemeClr val="tx1"/>
                </a:solidFill>
                <a:latin typeface="Times New Roman" panose="02020603050405020304" pitchFamily="18" charset="0"/>
                <a:cs typeface="Times New Roman" panose="02020603050405020304" pitchFamily="18" charset="0"/>
              </a:rPr>
              <a:t>sẻ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ấn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tượng</a:t>
            </a:r>
            <a:r>
              <a:rPr lang="en-US" sz="2400" i="1" dirty="0">
                <a:solidFill>
                  <a:schemeClr val="tx1"/>
                </a:solidFill>
                <a:latin typeface="Times New Roman" panose="02020603050405020304" pitchFamily="18" charset="0"/>
                <a:cs typeface="Times New Roman" panose="02020603050405020304" pitchFamily="18" charset="0"/>
              </a:rPr>
              <a:t> ban </a:t>
            </a:r>
            <a:r>
              <a:rPr lang="en-US" sz="2400" i="1" dirty="0" err="1">
                <a:solidFill>
                  <a:schemeClr val="tx1"/>
                </a:solidFill>
                <a:latin typeface="Times New Roman" panose="02020603050405020304" pitchFamily="18" charset="0"/>
                <a:cs typeface="Times New Roman" panose="02020603050405020304" pitchFamily="18" charset="0"/>
              </a:rPr>
              <a:t>đầu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người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lính</a:t>
            </a:r>
            <a:r>
              <a:rPr lang="en-US" sz="2400" i="1"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6400800" y="1470581"/>
            <a:ext cx="5667079" cy="1480008"/>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chemeClr val="tx1"/>
                </a:solidFill>
                <a:latin typeface="Times New Roman" panose="02020603050405020304" pitchFamily="18" charset="0"/>
                <a:cs typeface="Times New Roman" panose="02020603050405020304" pitchFamily="18" charset="0"/>
              </a:rPr>
              <a:t>Xác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định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giọng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điệu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bố</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cục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thể</a:t>
            </a:r>
            <a:r>
              <a:rPr lang="en-US" sz="2400" i="1" dirty="0">
                <a:solidFill>
                  <a:schemeClr val="tx1"/>
                </a:solidFill>
                <a:latin typeface="Times New Roman" panose="02020603050405020304" pitchFamily="18" charset="0"/>
                <a:cs typeface="Times New Roman" panose="02020603050405020304" pitchFamily="18" charset="0"/>
              </a:rPr>
              <a:t> chia </a:t>
            </a:r>
            <a:r>
              <a:rPr lang="en-US" sz="2400" i="1" dirty="0" err="1">
                <a:solidFill>
                  <a:schemeClr val="tx1"/>
                </a:solidFill>
                <a:latin typeface="Times New Roman" panose="02020603050405020304" pitchFamily="18" charset="0"/>
                <a:cs typeface="Times New Roman" panose="02020603050405020304" pitchFamily="18" charset="0"/>
              </a:rPr>
              <a:t>thành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mấy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phần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Nội</a:t>
            </a:r>
            <a:r>
              <a:rPr lang="en-US" sz="2400" i="1" dirty="0">
                <a:solidFill>
                  <a:schemeClr val="tx1"/>
                </a:solidFill>
                <a:latin typeface="Times New Roman" panose="02020603050405020304" pitchFamily="18" charset="0"/>
                <a:cs typeface="Times New Roman" panose="02020603050405020304" pitchFamily="18" charset="0"/>
              </a:rPr>
              <a:t> dung </a:t>
            </a:r>
            <a:r>
              <a:rPr lang="en-US" sz="2400" i="1" dirty="0" err="1">
                <a:solidFill>
                  <a:schemeClr val="tx1"/>
                </a:solidFill>
                <a:latin typeface="Times New Roman" panose="02020603050405020304" pitchFamily="18" charset="0"/>
                <a:cs typeface="Times New Roman" panose="02020603050405020304" pitchFamily="18" charset="0"/>
              </a:rPr>
              <a:t>chính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từng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phần</a:t>
            </a:r>
            <a:r>
              <a:rPr lang="en-US" sz="2400" i="1"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8070915" y="2912881"/>
            <a:ext cx="3996965" cy="923827"/>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chemeClr val="tx1"/>
                </a:solidFill>
                <a:latin typeface="Times New Roman" panose="02020603050405020304" pitchFamily="18" charset="0"/>
                <a:cs typeface="Times New Roman" panose="02020603050405020304" pitchFamily="18" charset="0"/>
              </a:rPr>
              <a:t>Nêu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20358014"/>
              </p:ext>
            </p:extLst>
          </p:nvPr>
        </p:nvGraphicFramePr>
        <p:xfrm>
          <a:off x="94268" y="2677210"/>
          <a:ext cx="8128000" cy="3742443"/>
        </p:xfrm>
        <a:graphic>
          <a:graphicData uri="http://schemas.openxmlformats.org/drawingml/2006/table">
            <a:tbl>
              <a:tblPr firstRow="1" bandRow="1">
                <a:tableStyleId>{5C22544A-7EE6-4342-B048-85BDC9FD1C3A}</a:tableStyleId>
              </a:tblPr>
              <a:tblGrid>
                <a:gridCol w="1866507">
                  <a:extLst>
                    <a:ext uri="{9D8B030D-6E8A-4147-A177-3AD203B41FA5}">
                      <a16:colId xmlns:a16="http://schemas.microsoft.com/office/drawing/2014/main" val="1014636805"/>
                    </a:ext>
                  </a:extLst>
                </a:gridCol>
                <a:gridCol w="6261493">
                  <a:extLst>
                    <a:ext uri="{9D8B030D-6E8A-4147-A177-3AD203B41FA5}">
                      <a16:colId xmlns:a16="http://schemas.microsoft.com/office/drawing/2014/main" val="1766567976"/>
                    </a:ext>
                  </a:extLst>
                </a:gridCol>
              </a:tblGrid>
              <a:tr h="485481">
                <a:tc>
                  <a:txBody>
                    <a:bodyPr/>
                    <a:lstStyle/>
                    <a:p>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loại</a:t>
                      </a:r>
                      <a:endParaRPr lang="vi-VN"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b="1" kern="1200" dirty="0" err="1">
                          <a:solidFill>
                            <a:srgbClr val="00B0F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B0F0"/>
                          </a:solidFill>
                          <a:effectLst/>
                          <a:latin typeface="Times New Roman" panose="02020603050405020304" pitchFamily="18" charset="0"/>
                          <a:ea typeface="+mn-ea"/>
                          <a:cs typeface="Times New Roman" panose="02020603050405020304" pitchFamily="18" charset="0"/>
                        </a:rPr>
                        <a:t>bốn</a:t>
                      </a:r>
                      <a:r>
                        <a:rPr lang="en-US" sz="2400" b="1"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B0F0"/>
                          </a:solidFill>
                          <a:effectLst/>
                          <a:latin typeface="Times New Roman" panose="02020603050405020304" pitchFamily="18" charset="0"/>
                          <a:ea typeface="+mn-ea"/>
                          <a:cs typeface="Times New Roman" panose="02020603050405020304" pitchFamily="18" charset="0"/>
                        </a:rPr>
                        <a:t>chữ</a:t>
                      </a:r>
                      <a:endParaRPr lang="vi-VN" sz="2400" dirty="0">
                        <a:solidFill>
                          <a:srgbClr val="00B0F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4732451"/>
                  </a:ext>
                </a:extLst>
              </a:tr>
              <a:tr h="485481">
                <a:tc>
                  <a:txBody>
                    <a:bodyPr/>
                    <a:lstStyle/>
                    <a:p>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vi-VN"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Nhẹ</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nhàng</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xúc</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sâu</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lắng</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a:t>
                      </a:r>
                      <a:endParaRPr lang="vi-VN" sz="2400" dirty="0">
                        <a:solidFill>
                          <a:srgbClr val="00B0F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10949532"/>
                  </a:ext>
                </a:extLst>
              </a:tr>
              <a:tr h="485481">
                <a:tc>
                  <a:txBody>
                    <a:bodyPr/>
                    <a:lstStyle/>
                    <a:p>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Bố</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cục</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kern="1200" dirty="0">
                          <a:solidFill>
                            <a:srgbClr val="FF0000"/>
                          </a:solidFill>
                          <a:effectLst/>
                          <a:latin typeface="Times New Roman" panose="02020603050405020304" pitchFamily="18" charset="0"/>
                          <a:ea typeface="+mn-ea"/>
                          <a:cs typeface="Times New Roman" panose="02020603050405020304" pitchFamily="18" charset="0"/>
                        </a:rPr>
                        <a:t>3 </a:t>
                      </a:r>
                      <a:r>
                        <a:rPr lang="en-US" sz="2400"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400" kern="1200" dirty="0">
                          <a:solidFill>
                            <a:srgbClr val="FF0000"/>
                          </a:solidFill>
                          <a:effectLst/>
                          <a:latin typeface="Times New Roman" panose="02020603050405020304" pitchFamily="18" charset="0"/>
                          <a:ea typeface="+mn-ea"/>
                          <a:cs typeface="Times New Roman" panose="02020603050405020304" pitchFamily="18" charset="0"/>
                        </a:rPr>
                        <a:t/>
                      </a:r>
                      <a:br>
                        <a:rPr lang="en-US" sz="2400" kern="1200" dirty="0">
                          <a:solidFill>
                            <a:srgbClr val="FF0000"/>
                          </a:solidFill>
                          <a:effectLst/>
                          <a:latin typeface="Times New Roman" panose="02020603050405020304" pitchFamily="18" charset="0"/>
                          <a:ea typeface="+mn-ea"/>
                          <a:cs typeface="Times New Roman" panose="02020603050405020304" pitchFamily="18" charset="0"/>
                        </a:rPr>
                      </a:br>
                      <a:endParaRPr lang="vi-VN"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C00000"/>
                          </a:solidFill>
                          <a:effectLst/>
                          <a:latin typeface="Times New Roman" panose="02020603050405020304" pitchFamily="18" charset="0"/>
                          <a:ea typeface="+mn-ea"/>
                          <a:cs typeface="Times New Roman" panose="02020603050405020304" pitchFamily="18" charset="0"/>
                        </a:rPr>
                        <a:t>Khổ</a:t>
                      </a:r>
                      <a:r>
                        <a:rPr lang="en-US" sz="2400" kern="1200" dirty="0">
                          <a:solidFill>
                            <a:srgbClr val="C00000"/>
                          </a:solidFill>
                          <a:effectLst/>
                          <a:latin typeface="Times New Roman" panose="02020603050405020304" pitchFamily="18" charset="0"/>
                          <a:ea typeface="+mn-ea"/>
                          <a:cs typeface="Times New Roman" panose="02020603050405020304" pitchFamily="18" charset="0"/>
                        </a:rPr>
                        <a:t> 1,2</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Giới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thiệu</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khái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quát</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về</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lính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a:t>
                      </a:r>
                      <a:endParaRPr lang="vi-VN" sz="2400" kern="1200" dirty="0">
                        <a:solidFill>
                          <a:srgbClr val="00B0F0"/>
                        </a:solidFill>
                        <a:effectLst/>
                        <a:latin typeface="Times New Roman" panose="02020603050405020304" pitchFamily="18" charset="0"/>
                        <a:ea typeface="+mn-ea"/>
                        <a:cs typeface="Times New Roman" panose="02020603050405020304" pitchFamily="18" charset="0"/>
                      </a:endParaRPr>
                    </a:p>
                    <a:p>
                      <a:r>
                        <a:rPr lang="en-US" sz="24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C00000"/>
                          </a:solidFill>
                          <a:effectLst/>
                          <a:latin typeface="Times New Roman" panose="02020603050405020304" pitchFamily="18" charset="0"/>
                          <a:ea typeface="+mn-ea"/>
                          <a:cs typeface="Times New Roman" panose="02020603050405020304" pitchFamily="18" charset="0"/>
                        </a:rPr>
                        <a:t>Khổ</a:t>
                      </a:r>
                      <a:r>
                        <a:rPr lang="en-US" sz="2400" kern="1200" dirty="0">
                          <a:solidFill>
                            <a:srgbClr val="C00000"/>
                          </a:solidFill>
                          <a:effectLst/>
                          <a:latin typeface="Times New Roman" panose="02020603050405020304" pitchFamily="18" charset="0"/>
                          <a:ea typeface="+mn-ea"/>
                          <a:cs typeface="Times New Roman" panose="02020603050405020304" pitchFamily="18" charset="0"/>
                        </a:rPr>
                        <a:t> 3,4,5,6</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Hình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ảnh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lính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nằm</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lại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nơi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chiến</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trường</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a:t>
                      </a:r>
                      <a:endParaRPr lang="vi-VN" sz="2400" kern="1200" dirty="0">
                        <a:solidFill>
                          <a:srgbClr val="00B0F0"/>
                        </a:solidFill>
                        <a:effectLst/>
                        <a:latin typeface="Times New Roman" panose="02020603050405020304" pitchFamily="18" charset="0"/>
                        <a:ea typeface="+mn-ea"/>
                        <a:cs typeface="Times New Roman" panose="02020603050405020304" pitchFamily="18" charset="0"/>
                      </a:endParaRPr>
                    </a:p>
                    <a:p>
                      <a:r>
                        <a:rPr lang="en-US" sz="24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C00000"/>
                          </a:solidFill>
                          <a:effectLst/>
                          <a:latin typeface="Times New Roman" panose="02020603050405020304" pitchFamily="18" charset="0"/>
                          <a:ea typeface="+mn-ea"/>
                          <a:cs typeface="Times New Roman" panose="02020603050405020304" pitchFamily="18" charset="0"/>
                        </a:rPr>
                        <a:t>Khổ</a:t>
                      </a:r>
                      <a:r>
                        <a:rPr lang="en-US" sz="2400" kern="1200" dirty="0">
                          <a:solidFill>
                            <a:srgbClr val="C00000"/>
                          </a:solidFill>
                          <a:effectLst/>
                          <a:latin typeface="Times New Roman" panose="02020603050405020304" pitchFamily="18" charset="0"/>
                          <a:ea typeface="+mn-ea"/>
                          <a:cs typeface="Times New Roman" panose="02020603050405020304" pitchFamily="18" charset="0"/>
                        </a:rPr>
                        <a:t> 7,8,9</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Tình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cảm</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cảm</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xúc</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đối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với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lính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a:t>
                      </a:r>
                      <a:endParaRPr lang="vi-VN" sz="2400" kern="1200" dirty="0">
                        <a:solidFill>
                          <a:srgbClr val="00B0F0"/>
                        </a:solidFill>
                        <a:effectLst/>
                        <a:latin typeface="Times New Roman" panose="02020603050405020304" pitchFamily="18" charset="0"/>
                        <a:ea typeface="+mn-ea"/>
                        <a:cs typeface="Times New Roman" panose="02020603050405020304" pitchFamily="18" charset="0"/>
                      </a:endParaRPr>
                    </a:p>
                    <a:p>
                      <a:endParaRPr lang="vi-VN" sz="2400" dirty="0">
                        <a:solidFill>
                          <a:srgbClr val="00B0F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95335242"/>
                  </a:ext>
                </a:extLst>
              </a:tr>
              <a:tr h="485481">
                <a:tc>
                  <a:txBody>
                    <a:bodyPr/>
                    <a:lstStyle/>
                    <a:p>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Đề</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tài</a:t>
                      </a:r>
                      <a:endParaRPr lang="vi-VN"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B0F0"/>
                          </a:solidFill>
                          <a:effectLst/>
                          <a:latin typeface="Times New Roman" panose="02020603050405020304" pitchFamily="18" charset="0"/>
                          <a:ea typeface="+mn-ea"/>
                          <a:cs typeface="Times New Roman" panose="02020603050405020304" pitchFamily="18" charset="0"/>
                        </a:rPr>
                        <a:t>lính</a:t>
                      </a:r>
                      <a:r>
                        <a:rPr lang="en-US" sz="2400" kern="1200" dirty="0">
                          <a:solidFill>
                            <a:srgbClr val="00B0F0"/>
                          </a:solidFill>
                          <a:effectLst/>
                          <a:latin typeface="Times New Roman" panose="02020603050405020304" pitchFamily="18" charset="0"/>
                          <a:ea typeface="+mn-ea"/>
                          <a:cs typeface="Times New Roman" panose="02020603050405020304" pitchFamily="18" charset="0"/>
                        </a:rPr>
                        <a:t>.</a:t>
                      </a:r>
                      <a:endParaRPr lang="vi-VN" sz="2400" dirty="0">
                        <a:solidFill>
                          <a:srgbClr val="00B0F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0676057"/>
                  </a:ext>
                </a:extLst>
              </a:tr>
            </a:tbl>
          </a:graphicData>
        </a:graphic>
      </p:graphicFrame>
    </p:spTree>
    <p:extLst>
      <p:ext uri="{BB962C8B-B14F-4D97-AF65-F5344CB8AC3E}">
        <p14:creationId xmlns:p14="http://schemas.microsoft.com/office/powerpoint/2010/main" val="2925287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8"/>
                                        </p:tgtEl>
                                      </p:cBhvr>
                                    </p:animEffect>
                                    <p:anim calcmode="lin" valueType="num">
                                      <p:cBhvr>
                                        <p:cTn id="38" dur="1000"/>
                                        <p:tgtEl>
                                          <p:spTgt spid="8"/>
                                        </p:tgtEl>
                                        <p:attrNameLst>
                                          <p:attrName>ppt_x</p:attrName>
                                        </p:attrNameLst>
                                      </p:cBhvr>
                                      <p:tavLst>
                                        <p:tav tm="0">
                                          <p:val>
                                            <p:strVal val="ppt_x"/>
                                          </p:val>
                                        </p:tav>
                                        <p:tav tm="100000">
                                          <p:val>
                                            <p:strVal val="ppt_x"/>
                                          </p:val>
                                        </p:tav>
                                      </p:tavLst>
                                    </p:anim>
                                    <p:anim calcmode="lin" valueType="num">
                                      <p:cBhvr>
                                        <p:cTn id="39" dur="1000"/>
                                        <p:tgtEl>
                                          <p:spTgt spid="8"/>
                                        </p:tgtEl>
                                        <p:attrNameLst>
                                          <p:attrName>ppt_y</p:attrName>
                                        </p:attrNameLst>
                                      </p:cBhvr>
                                      <p:tavLst>
                                        <p:tav tm="0">
                                          <p:val>
                                            <p:strVal val="ppt_y"/>
                                          </p:val>
                                        </p:tav>
                                        <p:tav tm="100000">
                                          <p:val>
                                            <p:strVal val="ppt_y+.1"/>
                                          </p:val>
                                        </p:tav>
                                      </p:tavLst>
                                    </p:anim>
                                    <p:set>
                                      <p:cBhvr>
                                        <p:cTn id="40" dur="1" fill="hold">
                                          <p:stCondLst>
                                            <p:cond delay="9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xit" presetSubtype="0" fill="hold" grpId="1" nodeType="clickEffect">
                                  <p:stCondLst>
                                    <p:cond delay="0"/>
                                  </p:stCondLst>
                                  <p:childTnLst>
                                    <p:animEffect transition="out" filter="wipe(down)">
                                      <p:cBhvr>
                                        <p:cTn id="50" dur="180" accel="50000">
                                          <p:stCondLst>
                                            <p:cond delay="1820"/>
                                          </p:stCondLst>
                                        </p:cTn>
                                        <p:tgtEl>
                                          <p:spTgt spid="9"/>
                                        </p:tgtEl>
                                      </p:cBhvr>
                                    </p:animEffect>
                                    <p:anim calcmode="lin" valueType="num">
                                      <p:cBhvr>
                                        <p:cTn id="51"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2"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3"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7"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58" dur="26">
                                          <p:stCondLst>
                                            <p:cond delay="620"/>
                                          </p:stCondLst>
                                        </p:cTn>
                                        <p:tgtEl>
                                          <p:spTgt spid="9"/>
                                        </p:tgtEl>
                                      </p:cBhvr>
                                      <p:to x="100000" y="60000"/>
                                    </p:animScale>
                                    <p:animScale>
                                      <p:cBhvr>
                                        <p:cTn id="59" dur="166" decel="50000">
                                          <p:stCondLst>
                                            <p:cond delay="646"/>
                                          </p:stCondLst>
                                        </p:cTn>
                                        <p:tgtEl>
                                          <p:spTgt spid="9"/>
                                        </p:tgtEl>
                                      </p:cBhvr>
                                      <p:to x="100000" y="100000"/>
                                    </p:animScale>
                                    <p:animScale>
                                      <p:cBhvr>
                                        <p:cTn id="60" dur="26">
                                          <p:stCondLst>
                                            <p:cond delay="1312"/>
                                          </p:stCondLst>
                                        </p:cTn>
                                        <p:tgtEl>
                                          <p:spTgt spid="9"/>
                                        </p:tgtEl>
                                      </p:cBhvr>
                                      <p:to x="100000" y="80000"/>
                                    </p:animScale>
                                    <p:animScale>
                                      <p:cBhvr>
                                        <p:cTn id="61" dur="166" decel="50000">
                                          <p:stCondLst>
                                            <p:cond delay="1338"/>
                                          </p:stCondLst>
                                        </p:cTn>
                                        <p:tgtEl>
                                          <p:spTgt spid="9"/>
                                        </p:tgtEl>
                                      </p:cBhvr>
                                      <p:to x="100000" y="100000"/>
                                    </p:animScale>
                                    <p:animScale>
                                      <p:cBhvr>
                                        <p:cTn id="62" dur="26">
                                          <p:stCondLst>
                                            <p:cond delay="1642"/>
                                          </p:stCondLst>
                                        </p:cTn>
                                        <p:tgtEl>
                                          <p:spTgt spid="9"/>
                                        </p:tgtEl>
                                      </p:cBhvr>
                                      <p:to x="100000" y="90000"/>
                                    </p:animScale>
                                    <p:animScale>
                                      <p:cBhvr>
                                        <p:cTn id="63" dur="166" decel="50000">
                                          <p:stCondLst>
                                            <p:cond delay="1668"/>
                                          </p:stCondLst>
                                        </p:cTn>
                                        <p:tgtEl>
                                          <p:spTgt spid="9"/>
                                        </p:tgtEl>
                                      </p:cBhvr>
                                      <p:to x="100000" y="100000"/>
                                    </p:animScale>
                                    <p:animScale>
                                      <p:cBhvr>
                                        <p:cTn id="64" dur="26">
                                          <p:stCondLst>
                                            <p:cond delay="1808"/>
                                          </p:stCondLst>
                                        </p:cTn>
                                        <p:tgtEl>
                                          <p:spTgt spid="9"/>
                                        </p:tgtEl>
                                      </p:cBhvr>
                                      <p:to x="100000" y="95000"/>
                                    </p:animScale>
                                    <p:animScale>
                                      <p:cBhvr>
                                        <p:cTn id="65" dur="166" decel="50000">
                                          <p:stCondLst>
                                            <p:cond delay="1834"/>
                                          </p:stCondLst>
                                        </p:cTn>
                                        <p:tgtEl>
                                          <p:spTgt spid="9"/>
                                        </p:tgtEl>
                                      </p:cBhvr>
                                      <p:to x="100000" y="100000"/>
                                    </p:animScale>
                                    <p:set>
                                      <p:cBhvr>
                                        <p:cTn id="66" dur="1" fill="hold">
                                          <p:stCondLst>
                                            <p:cond delay="19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90"/>
                                          </p:val>
                                        </p:tav>
                                        <p:tav tm="100000">
                                          <p:val>
                                            <p:fltVal val="0"/>
                                          </p:val>
                                        </p:tav>
                                      </p:tavLst>
                                    </p:anim>
                                    <p:animEffect transition="in" filter="fade">
                                      <p:cBhvr>
                                        <p:cTn id="7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22548" y="0"/>
            <a:ext cx="4986779" cy="1150070"/>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0070C0"/>
                </a:solidFill>
                <a:latin typeface="Times New Roman" panose="02020603050405020304" pitchFamily="18" charset="0"/>
                <a:cs typeface="Times New Roman" panose="02020603050405020304" pitchFamily="18" charset="0"/>
              </a:rPr>
              <a:t>Khám phá chi tiết văn bản</a:t>
            </a:r>
            <a:endParaRPr lang="vi-VN" sz="2400" dirty="0">
              <a:solidFill>
                <a:srgbClr val="0070C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22549" y="989814"/>
            <a:ext cx="5542961" cy="1585168"/>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PHIẾU HỌC TẬP SỐ 3</a:t>
            </a:r>
            <a:endParaRPr lang="vi-VN" sz="2400" dirty="0">
              <a:solidFill>
                <a:srgbClr val="FF0000"/>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chữ</a:t>
            </a:r>
            <a:r>
              <a:rPr lang="en-US" sz="2400" b="1"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76111661"/>
              </p:ext>
            </p:extLst>
          </p:nvPr>
        </p:nvGraphicFramePr>
        <p:xfrm>
          <a:off x="122548" y="2574982"/>
          <a:ext cx="5533531" cy="1891161"/>
        </p:xfrm>
        <a:graphic>
          <a:graphicData uri="http://schemas.openxmlformats.org/drawingml/2006/table">
            <a:tbl>
              <a:tblPr firstRow="1" bandRow="1">
                <a:tableStyleId>{5C22544A-7EE6-4342-B048-85BDC9FD1C3A}</a:tableStyleId>
              </a:tblPr>
              <a:tblGrid>
                <a:gridCol w="1844510">
                  <a:extLst>
                    <a:ext uri="{9D8B030D-6E8A-4147-A177-3AD203B41FA5}">
                      <a16:colId xmlns:a16="http://schemas.microsoft.com/office/drawing/2014/main" val="4237107126"/>
                    </a:ext>
                  </a:extLst>
                </a:gridCol>
                <a:gridCol w="1567976">
                  <a:extLst>
                    <a:ext uri="{9D8B030D-6E8A-4147-A177-3AD203B41FA5}">
                      <a16:colId xmlns:a16="http://schemas.microsoft.com/office/drawing/2014/main" val="2157811938"/>
                    </a:ext>
                  </a:extLst>
                </a:gridCol>
                <a:gridCol w="2121045">
                  <a:extLst>
                    <a:ext uri="{9D8B030D-6E8A-4147-A177-3AD203B41FA5}">
                      <a16:colId xmlns:a16="http://schemas.microsoft.com/office/drawing/2014/main" val="1275880540"/>
                    </a:ext>
                  </a:extLst>
                </a:gridCol>
              </a:tblGrid>
              <a:tr h="352522">
                <a:tc>
                  <a:txBody>
                    <a:bodyPr/>
                    <a:lstStyle/>
                    <a:p>
                      <a:pPr algn="ctr">
                        <a:lnSpc>
                          <a:spcPct val="115000"/>
                        </a:lnSpc>
                        <a:spcAft>
                          <a:spcPts val="0"/>
                        </a:spcAft>
                        <a:tabLst>
                          <a:tab pos="1386840" algn="l"/>
                        </a:tabLst>
                      </a:pPr>
                      <a:r>
                        <a:rPr lang="en-US" sz="1800" b="1" dirty="0" err="1">
                          <a:solidFill>
                            <a:srgbClr val="FF0000"/>
                          </a:solidFill>
                          <a:effectLst/>
                          <a:latin typeface="Times New Roman" panose="02020603050405020304" pitchFamily="18" charset="0"/>
                          <a:ea typeface="MS Mincho"/>
                          <a:cs typeface="Times New Roman" panose="02020603050405020304" pitchFamily="18" charset="0"/>
                        </a:rPr>
                        <a:t>Đặc</a:t>
                      </a:r>
                      <a:r>
                        <a:rPr lang="en-US" sz="1800" b="1" dirty="0">
                          <a:solidFill>
                            <a:srgbClr val="FF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a:cs typeface="Times New Roman" panose="02020603050405020304" pitchFamily="18" charset="0"/>
                        </a:rPr>
                        <a:t>điểm</a:t>
                      </a:r>
                      <a:endPar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1800" b="1" dirty="0" err="1">
                          <a:solidFill>
                            <a:srgbClr val="FF0000"/>
                          </a:solidFill>
                          <a:effectLst/>
                          <a:latin typeface="Times New Roman" panose="02020603050405020304" pitchFamily="18" charset="0"/>
                          <a:ea typeface="MS Mincho"/>
                          <a:cs typeface="Times New Roman" panose="02020603050405020304" pitchFamily="18" charset="0"/>
                        </a:rPr>
                        <a:t>Biểu</a:t>
                      </a:r>
                      <a:r>
                        <a:rPr lang="en-US" sz="1800" b="1" dirty="0">
                          <a:solidFill>
                            <a:srgbClr val="FF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a:cs typeface="Times New Roman" panose="02020603050405020304" pitchFamily="18" charset="0"/>
                        </a:rPr>
                        <a:t>hiện</a:t>
                      </a:r>
                      <a:endPar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1800" b="1" dirty="0" err="1">
                          <a:solidFill>
                            <a:srgbClr val="FF0000"/>
                          </a:solidFill>
                          <a:effectLst/>
                          <a:latin typeface="Times New Roman" panose="02020603050405020304" pitchFamily="18" charset="0"/>
                          <a:ea typeface="MS Mincho"/>
                          <a:cs typeface="Times New Roman" panose="02020603050405020304" pitchFamily="18" charset="0"/>
                        </a:rPr>
                        <a:t>Tác</a:t>
                      </a:r>
                      <a:r>
                        <a:rPr lang="en-US" sz="1800" b="1" dirty="0">
                          <a:solidFill>
                            <a:srgbClr val="FF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a:cs typeface="Times New Roman" panose="02020603050405020304" pitchFamily="18" charset="0"/>
                        </a:rPr>
                        <a:t>dụng</a:t>
                      </a:r>
                      <a:endPar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0442674"/>
                  </a:ext>
                </a:extLst>
              </a:tr>
              <a:tr h="466488">
                <a:tc>
                  <a:txBody>
                    <a:bodyPr/>
                    <a:lstStyle/>
                    <a:p>
                      <a:pPr>
                        <a:lnSpc>
                          <a:spcPct val="115000"/>
                        </a:lnSpc>
                        <a:spcAft>
                          <a:spcPts val="0"/>
                        </a:spcAft>
                      </a:pP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Số</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tiếng</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trong</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mỗi</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dòng</a:t>
                      </a:r>
                      <a:endParaRPr lang="vi-VN"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00717259"/>
                  </a:ext>
                </a:extLst>
              </a:tr>
              <a:tr h="466488">
                <a:tc>
                  <a:txBody>
                    <a:bodyPr/>
                    <a:lstStyle/>
                    <a:p>
                      <a:pPr>
                        <a:lnSpc>
                          <a:spcPct val="115000"/>
                        </a:lnSpc>
                        <a:spcAft>
                          <a:spcPts val="0"/>
                        </a:spcAft>
                      </a:pP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Cách</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gieo</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vần</a:t>
                      </a:r>
                      <a:endParaRPr lang="vi-VN"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07257400"/>
                  </a:ext>
                </a:extLst>
              </a:tr>
              <a:tr h="466488">
                <a:tc>
                  <a:txBody>
                    <a:bodyPr/>
                    <a:lstStyle/>
                    <a:p>
                      <a:pPr>
                        <a:lnSpc>
                          <a:spcPct val="115000"/>
                        </a:lnSpc>
                        <a:spcAft>
                          <a:spcPts val="0"/>
                        </a:spcAft>
                      </a:pP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Ngắt</a:t>
                      </a:r>
                      <a:r>
                        <a:rPr lang="en-US" sz="1800" b="1" dirty="0">
                          <a:solidFill>
                            <a:srgbClr val="00B05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B050"/>
                          </a:solidFill>
                          <a:effectLst/>
                          <a:latin typeface="Times New Roman" panose="02020603050405020304" pitchFamily="18" charset="0"/>
                          <a:ea typeface="MS Mincho"/>
                          <a:cs typeface="Times New Roman" panose="02020603050405020304" pitchFamily="18" charset="0"/>
                        </a:rPr>
                        <a:t>nhịp</a:t>
                      </a:r>
                      <a:endParaRPr lang="vi-VN"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19774243"/>
                  </a:ext>
                </a:extLst>
              </a:tr>
            </a:tbl>
          </a:graphicData>
        </a:graphic>
      </p:graphicFrame>
      <p:sp>
        <p:nvSpPr>
          <p:cNvPr id="7" name="Horizontal Scroll 6"/>
          <p:cNvSpPr/>
          <p:nvPr/>
        </p:nvSpPr>
        <p:spPr>
          <a:xfrm>
            <a:off x="6476212" y="731364"/>
            <a:ext cx="5514681" cy="2188424"/>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PHIẾU HỌC TẬP SỐ 4</a:t>
            </a:r>
            <a:endParaRPr lang="vi-VN" sz="2400" dirty="0">
              <a:solidFill>
                <a:srgbClr val="FF0000"/>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chuyện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lính</a:t>
            </a:r>
            <a:r>
              <a:rPr lang="en-US" sz="2400" b="1"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endParaRPr lang="vi-VN" sz="2400" dirty="0">
              <a:solidFill>
                <a:srgbClr val="00B05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43397617"/>
              </p:ext>
            </p:extLst>
          </p:nvPr>
        </p:nvGraphicFramePr>
        <p:xfrm>
          <a:off x="6212263" y="2919788"/>
          <a:ext cx="5778630" cy="1824705"/>
        </p:xfrm>
        <a:graphic>
          <a:graphicData uri="http://schemas.openxmlformats.org/drawingml/2006/table">
            <a:tbl>
              <a:tblPr firstRow="1" bandRow="1">
                <a:tableStyleId>{5C22544A-7EE6-4342-B048-85BDC9FD1C3A}</a:tableStyleId>
              </a:tblPr>
              <a:tblGrid>
                <a:gridCol w="1926210">
                  <a:extLst>
                    <a:ext uri="{9D8B030D-6E8A-4147-A177-3AD203B41FA5}">
                      <a16:colId xmlns:a16="http://schemas.microsoft.com/office/drawing/2014/main" val="3427619932"/>
                    </a:ext>
                  </a:extLst>
                </a:gridCol>
                <a:gridCol w="1926210">
                  <a:extLst>
                    <a:ext uri="{9D8B030D-6E8A-4147-A177-3AD203B41FA5}">
                      <a16:colId xmlns:a16="http://schemas.microsoft.com/office/drawing/2014/main" val="3982772397"/>
                    </a:ext>
                  </a:extLst>
                </a:gridCol>
                <a:gridCol w="1926210">
                  <a:extLst>
                    <a:ext uri="{9D8B030D-6E8A-4147-A177-3AD203B41FA5}">
                      <a16:colId xmlns:a16="http://schemas.microsoft.com/office/drawing/2014/main" val="860200781"/>
                    </a:ext>
                  </a:extLst>
                </a:gridCol>
              </a:tblGrid>
              <a:tr h="608235">
                <a:tc gridSpan="3">
                  <a:txBody>
                    <a:bodyPr/>
                    <a:lstStyle/>
                    <a:p>
                      <a:pPr algn="ctr">
                        <a:lnSpc>
                          <a:spcPct val="115000"/>
                        </a:lnSpc>
                        <a:spcAft>
                          <a:spcPts val="0"/>
                        </a:spcAft>
                        <a:tabLst>
                          <a:tab pos="1386840" algn="l"/>
                        </a:tabLs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Câu</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chuyện</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về</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cuộc</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đời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người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lính</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vi-VN"/>
                    </a:p>
                  </a:txBody>
                  <a:tcPr>
                    <a:solidFill>
                      <a:schemeClr val="bg2"/>
                    </a:solidFill>
                  </a:tcPr>
                </a:tc>
                <a:tc hMerge="1">
                  <a:txBody>
                    <a:bodyPr/>
                    <a:lstStyle/>
                    <a:p>
                      <a:endParaRPr lang="vi-VN"/>
                    </a:p>
                  </a:txBody>
                  <a:tcPr>
                    <a:solidFill>
                      <a:schemeClr val="bg2"/>
                    </a:solidFill>
                  </a:tcPr>
                </a:tc>
                <a:extLst>
                  <a:ext uri="{0D108BD9-81ED-4DB2-BD59-A6C34878D82A}">
                    <a16:rowId xmlns:a16="http://schemas.microsoft.com/office/drawing/2014/main" val="438137106"/>
                  </a:ext>
                </a:extLst>
              </a:tr>
              <a:tr h="608235">
                <a:tc>
                  <a:txBody>
                    <a:bodyPr/>
                    <a:lstStyle/>
                    <a:p>
                      <a:pPr algn="ctr">
                        <a:lnSpc>
                          <a:spcPct val="115000"/>
                        </a:lnSpc>
                        <a:spcAft>
                          <a:spcPts val="0"/>
                        </a:spcAft>
                        <a:tabLst>
                          <a:tab pos="1386840" algn="l"/>
                        </a:tabLs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Sự</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việc</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1</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Sự</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việc</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2</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1800" b="1">
                          <a:solidFill>
                            <a:srgbClr val="0070C0"/>
                          </a:solidFill>
                          <a:effectLst/>
                          <a:latin typeface="Times New Roman" panose="02020603050405020304" pitchFamily="18" charset="0"/>
                          <a:ea typeface="MS Mincho"/>
                          <a:cs typeface="Times New Roman" panose="02020603050405020304" pitchFamily="18" charset="0"/>
                        </a:rPr>
                        <a:t>Sự việc…</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95630319"/>
                  </a:ext>
                </a:extLst>
              </a:tr>
              <a:tr h="608235">
                <a:tc>
                  <a:txBody>
                    <a:bodyPr/>
                    <a:lstStyle/>
                    <a:p>
                      <a:pPr algn="ctr">
                        <a:lnSpc>
                          <a:spcPct val="115000"/>
                        </a:lnSpc>
                        <a:spcAft>
                          <a:spcPts val="0"/>
                        </a:spcAft>
                      </a:pPr>
                      <a:r>
                        <a:rPr lang="en-US" sz="1800" b="1"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b="1"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b="1"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8368922"/>
                  </a:ext>
                </a:extLst>
              </a:tr>
            </a:tbl>
          </a:graphicData>
        </a:graphic>
      </p:graphicFrame>
      <p:sp>
        <p:nvSpPr>
          <p:cNvPr id="9" name="Horizontal Scroll 8"/>
          <p:cNvSpPr/>
          <p:nvPr/>
        </p:nvSpPr>
        <p:spPr>
          <a:xfrm>
            <a:off x="56562" y="4920791"/>
            <a:ext cx="3464350" cy="1965489"/>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FF0000"/>
              </a:solidFill>
              <a:latin typeface="Times New Roman" panose="02020603050405020304" pitchFamily="18" charset="0"/>
              <a:cs typeface="Times New Roman" panose="02020603050405020304" pitchFamily="18" charset="0"/>
            </a:endParaRPr>
          </a:p>
          <a:p>
            <a:pPr algn="ctr"/>
            <a:r>
              <a:rPr lang="en-US" sz="2200" b="1" dirty="0">
                <a:solidFill>
                  <a:srgbClr val="FF0000"/>
                </a:solidFill>
                <a:latin typeface="Times New Roman" panose="02020603050405020304" pitchFamily="18" charset="0"/>
                <a:cs typeface="Times New Roman" panose="02020603050405020304" pitchFamily="18" charset="0"/>
              </a:rPr>
              <a:t>PHIẾU HỌC TẬP SỐ 5</a:t>
            </a:r>
            <a:endParaRPr lang="vi-VN" sz="2200" dirty="0">
              <a:solidFill>
                <a:srgbClr val="FF0000"/>
              </a:solidFill>
              <a:latin typeface="Times New Roman" panose="02020603050405020304" pitchFamily="18" charset="0"/>
              <a:cs typeface="Times New Roman" panose="02020603050405020304" pitchFamily="18" charset="0"/>
            </a:endParaRPr>
          </a:p>
          <a:p>
            <a:r>
              <a:rPr lang="en-US" sz="2200" b="1" dirty="0">
                <a:solidFill>
                  <a:schemeClr val="tx1"/>
                </a:solidFill>
                <a:latin typeface="Times New Roman" panose="02020603050405020304" pitchFamily="18" charset="0"/>
                <a:cs typeface="Times New Roman" panose="02020603050405020304" pitchFamily="18" charset="0"/>
              </a:rPr>
              <a:t>(</a:t>
            </a:r>
            <a:r>
              <a:rPr lang="en-US" sz="2200" b="1" dirty="0" err="1">
                <a:solidFill>
                  <a:schemeClr val="tx1"/>
                </a:solidFill>
                <a:latin typeface="Times New Roman" panose="02020603050405020304" pitchFamily="18" charset="0"/>
                <a:cs typeface="Times New Roman" panose="02020603050405020304" pitchFamily="18" charset="0"/>
              </a:rPr>
              <a:t>Tìm</a:t>
            </a:r>
            <a:r>
              <a:rPr lang="en-US" sz="2200" b="1" dirty="0">
                <a:solidFill>
                  <a:schemeClr val="tx1"/>
                </a:solidFill>
                <a:latin typeface="Times New Roman" panose="02020603050405020304" pitchFamily="18" charset="0"/>
                <a:cs typeface="Times New Roman" panose="02020603050405020304" pitchFamily="18" charset="0"/>
              </a:rPr>
              <a:t> chi </a:t>
            </a:r>
            <a:r>
              <a:rPr lang="en-US" sz="2200" b="1" dirty="0" err="1">
                <a:solidFill>
                  <a:schemeClr val="tx1"/>
                </a:solidFill>
                <a:latin typeface="Times New Roman" panose="02020603050405020304" pitchFamily="18" charset="0"/>
                <a:cs typeface="Times New Roman" panose="02020603050405020304" pitchFamily="18" charset="0"/>
              </a:rPr>
              <a:t>tiết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nhận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xét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đặc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điểm</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người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lính</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dirty="0">
              <a:solidFill>
                <a:schemeClr val="tx1"/>
              </a:solidFill>
              <a:latin typeface="Times New Roman" panose="02020603050405020304" pitchFamily="18" charset="0"/>
              <a:cs typeface="Times New Roman" panose="02020603050405020304" pitchFamily="18" charset="0"/>
            </a:endParaRPr>
          </a:p>
          <a:p>
            <a:endParaRPr lang="vi-VN" sz="2200" dirty="0">
              <a:solidFill>
                <a:srgbClr val="00B05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7801119"/>
              </p:ext>
            </p:extLst>
          </p:nvPr>
        </p:nvGraphicFramePr>
        <p:xfrm>
          <a:off x="3775435" y="5094749"/>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41980263"/>
                    </a:ext>
                  </a:extLst>
                </a:gridCol>
                <a:gridCol w="2709333">
                  <a:extLst>
                    <a:ext uri="{9D8B030D-6E8A-4147-A177-3AD203B41FA5}">
                      <a16:colId xmlns:a16="http://schemas.microsoft.com/office/drawing/2014/main" val="604399302"/>
                    </a:ext>
                  </a:extLst>
                </a:gridCol>
                <a:gridCol w="2709333">
                  <a:extLst>
                    <a:ext uri="{9D8B030D-6E8A-4147-A177-3AD203B41FA5}">
                      <a16:colId xmlns:a16="http://schemas.microsoft.com/office/drawing/2014/main" val="260235894"/>
                    </a:ext>
                  </a:extLst>
                </a:gridCol>
              </a:tblGrid>
              <a:tr h="370840">
                <a:tc>
                  <a:txBody>
                    <a:bodyPr/>
                    <a:lstStyle/>
                    <a:p>
                      <a:pPr algn="ctr">
                        <a:lnSpc>
                          <a:spcPct val="115000"/>
                        </a:lnSpc>
                        <a:spcAft>
                          <a:spcPts val="0"/>
                        </a:spcAft>
                        <a:tabLst>
                          <a:tab pos="1386840" algn="l"/>
                        </a:tabLs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Hình</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ảnh</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người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lính</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Biểu</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hiện</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chi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tiết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1800" b="1">
                          <a:solidFill>
                            <a:srgbClr val="0070C0"/>
                          </a:solidFill>
                          <a:effectLst/>
                          <a:latin typeface="Times New Roman" panose="02020603050405020304" pitchFamily="18" charset="0"/>
                          <a:ea typeface="MS Mincho"/>
                          <a:cs typeface="Times New Roman" panose="02020603050405020304" pitchFamily="18" charset="0"/>
                        </a:rPr>
                        <a:t>Đặc điểm</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08393849"/>
                  </a:ext>
                </a:extLst>
              </a:tr>
              <a:tr h="370840">
                <a:tc>
                  <a:txBody>
                    <a:bodyPr/>
                    <a:lstStyle/>
                    <a:p>
                      <a:pP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Tư thế</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99240189"/>
                  </a:ext>
                </a:extLst>
              </a:tr>
              <a:tr h="370840">
                <a:tc>
                  <a:txBody>
                    <a:bodyPr/>
                    <a:lstStyle/>
                    <a:p>
                      <a:pP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Trang phục</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72894772"/>
                  </a:ext>
                </a:extLst>
              </a:tr>
              <a:tr h="370840">
                <a:tc>
                  <a:txBody>
                    <a:bodyPr/>
                    <a:lstStyle/>
                    <a:p>
                      <a:pP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Diện mạo, dáng vẻ</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53052905"/>
                  </a:ext>
                </a:extLst>
              </a:tr>
            </a:tbl>
          </a:graphicData>
        </a:graphic>
      </p:graphicFrame>
    </p:spTree>
    <p:extLst>
      <p:ext uri="{BB962C8B-B14F-4D97-AF65-F5344CB8AC3E}">
        <p14:creationId xmlns:p14="http://schemas.microsoft.com/office/powerpoint/2010/main" val="25995876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1" y="1162168"/>
            <a:ext cx="6268825" cy="70701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nhịp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6447936" y="0"/>
            <a:ext cx="4958498" cy="1753385"/>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Cách</a:t>
            </a:r>
            <a:r>
              <a:rPr lang="en-US" sz="2400" i="1" dirty="0">
                <a:solidFill>
                  <a:srgbClr val="0070C0"/>
                </a:solidFill>
                <a:latin typeface="Times New Roman" panose="02020603050405020304" pitchFamily="18" charset="0"/>
                <a:cs typeface="Times New Roman" panose="02020603050405020304" pitchFamily="18" charset="0"/>
              </a:rPr>
              <a:t> chia </a:t>
            </a:r>
            <a:r>
              <a:rPr lang="en-US" sz="2400" i="1" dirty="0" err="1">
                <a:solidFill>
                  <a:srgbClr val="0070C0"/>
                </a:solidFill>
                <a:latin typeface="Times New Roman" panose="02020603050405020304" pitchFamily="18" charset="0"/>
                <a:cs typeface="Times New Roman" panose="02020603050405020304" pitchFamily="18" charset="0"/>
              </a:rPr>
              <a:t>khổ</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bài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đặc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biệt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Hãy</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nêu</a:t>
            </a:r>
            <a:r>
              <a:rPr lang="en-US" sz="2400" i="1" dirty="0">
                <a:solidFill>
                  <a:srgbClr val="0070C0"/>
                </a:solidFill>
                <a:latin typeface="Times New Roman" panose="02020603050405020304" pitchFamily="18" charset="0"/>
                <a:cs typeface="Times New Roman" panose="02020603050405020304" pitchFamily="18" charset="0"/>
              </a:rPr>
              <a:t> ý </a:t>
            </a:r>
            <a:r>
              <a:rPr lang="en-US" sz="2400" i="1" dirty="0" err="1">
                <a:solidFill>
                  <a:srgbClr val="0070C0"/>
                </a:solidFill>
                <a:latin typeface="Times New Roman" panose="02020603050405020304" pitchFamily="18" charset="0"/>
                <a:cs typeface="Times New Roman" panose="02020603050405020304" pitchFamily="18" charset="0"/>
              </a:rPr>
              <a:t>nghĩa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cách</a:t>
            </a:r>
            <a:r>
              <a:rPr lang="en-US" sz="2400" i="1" dirty="0">
                <a:solidFill>
                  <a:srgbClr val="0070C0"/>
                </a:solidFill>
                <a:latin typeface="Times New Roman" panose="02020603050405020304" pitchFamily="18" charset="0"/>
                <a:cs typeface="Times New Roman" panose="02020603050405020304" pitchFamily="18" charset="0"/>
              </a:rPr>
              <a:t> chia </a:t>
            </a:r>
            <a:r>
              <a:rPr lang="en-US" sz="2400" i="1" dirty="0" err="1">
                <a:solidFill>
                  <a:srgbClr val="0070C0"/>
                </a:solidFill>
                <a:latin typeface="Times New Roman" panose="02020603050405020304" pitchFamily="18" charset="0"/>
                <a:cs typeface="Times New Roman" panose="02020603050405020304" pitchFamily="18" charset="0"/>
              </a:rPr>
              <a:t>đó</a:t>
            </a:r>
            <a:r>
              <a:rPr lang="en-US" sz="2400" i="1" dirty="0">
                <a:solidFill>
                  <a:srgbClr val="0070C0"/>
                </a:solidFill>
                <a:latin typeface="Times New Roman" panose="02020603050405020304" pitchFamily="18" charset="0"/>
                <a:cs typeface="Times New Roman" panose="02020603050405020304" pitchFamily="18" charset="0"/>
              </a:rPr>
              <a:t>. </a:t>
            </a:r>
            <a:endParaRPr lang="vi-VN" sz="2400" dirty="0">
              <a:solidFill>
                <a:srgbClr val="0070C0"/>
              </a:solidFill>
              <a:latin typeface="Times New Roman" panose="02020603050405020304" pitchFamily="18" charset="0"/>
              <a:cs typeface="Times New Roman" panose="02020603050405020304" pitchFamily="18" charset="0"/>
            </a:endParaRPr>
          </a:p>
        </p:txBody>
      </p:sp>
      <p:sp>
        <p:nvSpPr>
          <p:cNvPr id="10" name="Flowchart: Delay 9"/>
          <p:cNvSpPr/>
          <p:nvPr/>
        </p:nvSpPr>
        <p:spPr>
          <a:xfrm>
            <a:off x="378643" y="2088038"/>
            <a:ext cx="4815525" cy="56560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en-US" sz="2400" b="1" dirty="0" err="1">
                <a:solidFill>
                  <a:srgbClr val="FFFF00"/>
                </a:solidFill>
                <a:latin typeface="Times New Roman" panose="02020603050405020304" pitchFamily="18" charset="0"/>
                <a:cs typeface="Times New Roman" panose="02020603050405020304" pitchFamily="18" charset="0"/>
              </a:rPr>
              <a:t>Cách</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khổ</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ý </a:t>
            </a:r>
            <a:r>
              <a:rPr lang="en-US" sz="2400" b="1" dirty="0" err="1">
                <a:solidFill>
                  <a:srgbClr val="FFFF00"/>
                </a:solidFill>
                <a:latin typeface="Times New Roman" panose="02020603050405020304" pitchFamily="18" charset="0"/>
                <a:cs typeface="Times New Roman" panose="02020603050405020304" pitchFamily="18" charset="0"/>
              </a:rPr>
              <a:t>nghĩa</a:t>
            </a:r>
            <a:r>
              <a:rPr lang="en-US" sz="2400" b="1" dirty="0">
                <a:solidFill>
                  <a:srgbClr val="FFFF00"/>
                </a:solidFill>
                <a:latin typeface="Times New Roman" panose="02020603050405020304" pitchFamily="18" charset="0"/>
                <a:cs typeface="Times New Roman" panose="02020603050405020304" pitchFamily="18" charset="0"/>
              </a:rPr>
              <a:t>:</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3" name="Notched Right Arrow 12"/>
          <p:cNvSpPr/>
          <p:nvPr/>
        </p:nvSpPr>
        <p:spPr>
          <a:xfrm>
            <a:off x="0" y="-142861"/>
            <a:ext cx="5901179" cy="1150070"/>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0070C0"/>
                </a:solidFill>
                <a:latin typeface="Times New Roman" panose="02020603050405020304" pitchFamily="18" charset="0"/>
                <a:cs typeface="Times New Roman" panose="02020603050405020304" pitchFamily="18" charset="0"/>
              </a:rPr>
              <a:t>II. </a:t>
            </a:r>
            <a:r>
              <a:rPr lang="vi-VN" sz="2400" b="1" dirty="0">
                <a:solidFill>
                  <a:srgbClr val="0070C0"/>
                </a:solidFill>
                <a:latin typeface="Times New Roman" panose="02020603050405020304" pitchFamily="18" charset="0"/>
                <a:cs typeface="Times New Roman" panose="02020603050405020304" pitchFamily="18" charset="0"/>
              </a:rPr>
              <a:t>KHÁM PHÁ CHI TIẾT VĂN BẢN</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4231559"/>
              </p:ext>
            </p:extLst>
          </p:nvPr>
        </p:nvGraphicFramePr>
        <p:xfrm>
          <a:off x="556181" y="2988298"/>
          <a:ext cx="10708850" cy="3108960"/>
        </p:xfrm>
        <a:graphic>
          <a:graphicData uri="http://schemas.openxmlformats.org/drawingml/2006/table">
            <a:tbl>
              <a:tblPr firstRow="1" bandRow="1">
                <a:tableStyleId>{5C22544A-7EE6-4342-B048-85BDC9FD1C3A}</a:tableStyleId>
              </a:tblPr>
              <a:tblGrid>
                <a:gridCol w="5354425">
                  <a:extLst>
                    <a:ext uri="{9D8B030D-6E8A-4147-A177-3AD203B41FA5}">
                      <a16:colId xmlns:a16="http://schemas.microsoft.com/office/drawing/2014/main" val="2044844689"/>
                    </a:ext>
                  </a:extLst>
                </a:gridCol>
                <a:gridCol w="5354425">
                  <a:extLst>
                    <a:ext uri="{9D8B030D-6E8A-4147-A177-3AD203B41FA5}">
                      <a16:colId xmlns:a16="http://schemas.microsoft.com/office/drawing/2014/main" val="3611899201"/>
                    </a:ext>
                  </a:extLst>
                </a:gridCol>
              </a:tblGrid>
              <a:tr h="525887">
                <a:tc gridSpan="2">
                  <a:txBody>
                    <a:bodyPr/>
                    <a:lstStyle/>
                    <a:p>
                      <a:pPr algn="ct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Bài</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được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chia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thành</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chín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khổ</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Hầu</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hết</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các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khổ</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đều</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có</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bốn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dòng</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p>
                    <a:p>
                      <a:pPr algn="ct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Tuy</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nhiên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có</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hai</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khổ</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đầu</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khác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biệt</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với</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các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khổ</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còn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lại</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87255533"/>
                  </a:ext>
                </a:extLst>
              </a:tr>
              <a:tr h="525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kể</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lại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kiện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lính</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lên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đường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ra</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chiến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trường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gồm</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ba</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dòng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tạo</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nên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lửng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lơ</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khiến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đọc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có</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tâm</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trạng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chờ</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đợi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được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đọc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câu</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chuyện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tiếp</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theo</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về</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anh</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a:t>
                      </a:r>
                      <a:endParaRPr lang="vi-VN"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endParaRPr>
                    </a:p>
                    <a:p>
                      <a:endParaRPr lang="vi-VN" sz="2400" dirty="0">
                        <a:solidFill>
                          <a:schemeClr val="tx2">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hai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kể</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về</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ra</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lính</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chỉ</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vỏn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vẹn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hai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dòng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diễn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tả</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hi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sinh</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bất</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ngờ</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đột</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ngột</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giữa</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lúc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tuổi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xanh</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tâm</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trạng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đau</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thương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nhà</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đồng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thời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gợi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lên</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đọc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niềm</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tiếc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thương</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sâu</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2">
                              <a:lumMod val="50000"/>
                            </a:schemeClr>
                          </a:solidFill>
                          <a:effectLst/>
                          <a:latin typeface="Times New Roman" panose="02020603050405020304" pitchFamily="18" charset="0"/>
                          <a:ea typeface="+mn-ea"/>
                          <a:cs typeface="Times New Roman" panose="02020603050405020304" pitchFamily="18" charset="0"/>
                        </a:rPr>
                        <a:t>sắc</a:t>
                      </a:r>
                      <a:r>
                        <a:rPr lang="en-US" sz="2400" kern="1200" dirty="0">
                          <a:solidFill>
                            <a:schemeClr val="tx2">
                              <a:lumMod val="50000"/>
                            </a:schemeClr>
                          </a:solidFill>
                          <a:effectLst/>
                          <a:latin typeface="Times New Roman" panose="02020603050405020304" pitchFamily="18" charset="0"/>
                          <a:ea typeface="+mn-ea"/>
                          <a:cs typeface="Times New Roman" panose="02020603050405020304" pitchFamily="18" charset="0"/>
                        </a:rPr>
                        <a:t>.</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50805508"/>
                  </a:ext>
                </a:extLst>
              </a:tr>
            </a:tbl>
          </a:graphicData>
        </a:graphic>
      </p:graphicFrame>
    </p:spTree>
    <p:extLst>
      <p:ext uri="{BB962C8B-B14F-4D97-AF65-F5344CB8AC3E}">
        <p14:creationId xmlns:p14="http://schemas.microsoft.com/office/powerpoint/2010/main" val="3786173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defined Process 3"/>
          <p:cNvSpPr/>
          <p:nvPr/>
        </p:nvSpPr>
        <p:spPr>
          <a:xfrm>
            <a:off x="3930976" y="1207626"/>
            <a:ext cx="2846895" cy="471340"/>
          </a:xfrm>
          <a:prstGeom prst="flowChartPredefined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Times New Roman" panose="02020603050405020304" pitchFamily="18" charset="0"/>
                <a:cs typeface="Times New Roman" panose="02020603050405020304" pitchFamily="18" charset="0"/>
              </a:rPr>
              <a:t>Phiếu</a:t>
            </a:r>
            <a:r>
              <a:rPr lang="en-US" sz="2400" b="1" i="1" dirty="0">
                <a:solidFill>
                  <a:srgbClr val="002060"/>
                </a:solidFill>
                <a:latin typeface="Times New Roman" panose="02020603050405020304" pitchFamily="18" charset="0"/>
                <a:cs typeface="Times New Roman" panose="02020603050405020304" pitchFamily="18" charset="0"/>
              </a:rPr>
              <a:t> HT </a:t>
            </a:r>
            <a:r>
              <a:rPr lang="en-US" sz="2400" b="1" i="1" dirty="0" err="1">
                <a:solidFill>
                  <a:srgbClr val="002060"/>
                </a:solidFill>
                <a:latin typeface="Times New Roman" panose="02020603050405020304" pitchFamily="18" charset="0"/>
                <a:cs typeface="Times New Roman" panose="02020603050405020304" pitchFamily="18" charset="0"/>
              </a:rPr>
              <a:t>số</a:t>
            </a:r>
            <a:r>
              <a:rPr lang="en-US" sz="2400" b="1" i="1" dirty="0">
                <a:solidFill>
                  <a:srgbClr val="002060"/>
                </a:solidFill>
                <a:latin typeface="Times New Roman" panose="02020603050405020304" pitchFamily="18" charset="0"/>
                <a:cs typeface="Times New Roman" panose="02020603050405020304" pitchFamily="18" charset="0"/>
              </a:rPr>
              <a:t> 3</a:t>
            </a:r>
            <a:endParaRPr lang="vi-VN" sz="2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26531688"/>
              </p:ext>
            </p:extLst>
          </p:nvPr>
        </p:nvGraphicFramePr>
        <p:xfrm>
          <a:off x="122549" y="1866509"/>
          <a:ext cx="11962613" cy="4937760"/>
        </p:xfrm>
        <a:graphic>
          <a:graphicData uri="http://schemas.openxmlformats.org/drawingml/2006/table">
            <a:tbl>
              <a:tblPr firstRow="1" bandRow="1">
                <a:tableStyleId>{5C22544A-7EE6-4342-B048-85BDC9FD1C3A}</a:tableStyleId>
              </a:tblPr>
              <a:tblGrid>
                <a:gridCol w="1951348">
                  <a:extLst>
                    <a:ext uri="{9D8B030D-6E8A-4147-A177-3AD203B41FA5}">
                      <a16:colId xmlns:a16="http://schemas.microsoft.com/office/drawing/2014/main" val="4137587735"/>
                    </a:ext>
                  </a:extLst>
                </a:gridCol>
                <a:gridCol w="4802379">
                  <a:extLst>
                    <a:ext uri="{9D8B030D-6E8A-4147-A177-3AD203B41FA5}">
                      <a16:colId xmlns:a16="http://schemas.microsoft.com/office/drawing/2014/main" val="3929883924"/>
                    </a:ext>
                  </a:extLst>
                </a:gridCol>
                <a:gridCol w="5208886">
                  <a:extLst>
                    <a:ext uri="{9D8B030D-6E8A-4147-A177-3AD203B41FA5}">
                      <a16:colId xmlns:a16="http://schemas.microsoft.com/office/drawing/2014/main" val="3537184616"/>
                    </a:ext>
                  </a:extLst>
                </a:gridCol>
              </a:tblGrid>
              <a:tr h="337461">
                <a:tc>
                  <a:txBody>
                    <a:bodyPr/>
                    <a:lstStyle/>
                    <a:p>
                      <a:pPr algn="ctr">
                        <a:lnSpc>
                          <a:spcPct val="115000"/>
                        </a:lnSpc>
                        <a:spcAft>
                          <a:spcPts val="0"/>
                        </a:spcAft>
                      </a:pPr>
                      <a:r>
                        <a:rPr lang="en-US" sz="2000" b="1" dirty="0" err="1">
                          <a:solidFill>
                            <a:srgbClr val="0070C0"/>
                          </a:solidFill>
                          <a:effectLst/>
                          <a:latin typeface="Times New Roman" panose="02020603050405020304" pitchFamily="18" charset="0"/>
                          <a:ea typeface="MS Mincho"/>
                          <a:cs typeface="Times New Roman" panose="02020603050405020304" pitchFamily="18" charset="0"/>
                        </a:rPr>
                        <a:t>Đặc</a:t>
                      </a:r>
                      <a:r>
                        <a:rPr lang="en-US" sz="2000" b="1" dirty="0">
                          <a:solidFill>
                            <a:srgbClr val="0070C0"/>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070C0"/>
                          </a:solidFill>
                          <a:effectLst/>
                          <a:latin typeface="Times New Roman" panose="02020603050405020304" pitchFamily="18" charset="0"/>
                          <a:ea typeface="MS Mincho"/>
                          <a:cs typeface="Times New Roman" panose="02020603050405020304" pitchFamily="18" charset="0"/>
                        </a:rPr>
                        <a:t>điểm</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2000" b="1" dirty="0" err="1">
                          <a:solidFill>
                            <a:srgbClr val="0070C0"/>
                          </a:solidFill>
                          <a:effectLst/>
                          <a:latin typeface="Times New Roman" panose="02020603050405020304" pitchFamily="18" charset="0"/>
                          <a:ea typeface="MS Mincho"/>
                          <a:cs typeface="Times New Roman" panose="02020603050405020304" pitchFamily="18" charset="0"/>
                        </a:rPr>
                        <a:t>Biểu</a:t>
                      </a:r>
                      <a:r>
                        <a:rPr lang="en-US" sz="2000" b="1" dirty="0">
                          <a:solidFill>
                            <a:srgbClr val="0070C0"/>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070C0"/>
                          </a:solidFill>
                          <a:effectLst/>
                          <a:latin typeface="Times New Roman" panose="02020603050405020304" pitchFamily="18" charset="0"/>
                          <a:ea typeface="MS Mincho"/>
                          <a:cs typeface="Times New Roman" panose="02020603050405020304" pitchFamily="18" charset="0"/>
                        </a:rPr>
                        <a:t>hiện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tabLst>
                          <a:tab pos="1386840" algn="l"/>
                        </a:tabLst>
                      </a:pPr>
                      <a:r>
                        <a:rPr lang="en-US" sz="2000" b="1" dirty="0" err="1">
                          <a:solidFill>
                            <a:srgbClr val="0070C0"/>
                          </a:solidFill>
                          <a:effectLst/>
                          <a:latin typeface="Times New Roman" panose="02020603050405020304" pitchFamily="18" charset="0"/>
                          <a:ea typeface="MS Mincho"/>
                          <a:cs typeface="Times New Roman" panose="02020603050405020304" pitchFamily="18" charset="0"/>
                        </a:rPr>
                        <a:t>Tác</a:t>
                      </a:r>
                      <a:r>
                        <a:rPr lang="en-US" sz="2000" b="1" dirty="0">
                          <a:solidFill>
                            <a:srgbClr val="0070C0"/>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070C0"/>
                          </a:solidFill>
                          <a:effectLst/>
                          <a:latin typeface="Times New Roman" panose="02020603050405020304" pitchFamily="18" charset="0"/>
                          <a:ea typeface="MS Mincho"/>
                          <a:cs typeface="Times New Roman" panose="02020603050405020304" pitchFamily="18" charset="0"/>
                        </a:rPr>
                        <a:t>dụng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27572421"/>
                  </a:ext>
                </a:extLst>
              </a:tr>
              <a:tr h="954342">
                <a:tc>
                  <a:txBody>
                    <a:bodyPr/>
                    <a:lstStyle/>
                    <a:p>
                      <a:pPr>
                        <a:lnSpc>
                          <a:spcPct val="115000"/>
                        </a:lnSpc>
                        <a:spcAft>
                          <a:spcPts val="0"/>
                        </a:spcAf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Số</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trong</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mỗi</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dòng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15000"/>
                        </a:lnSpc>
                        <a:spcAft>
                          <a:spcPts val="0"/>
                        </a:spcAft>
                        <a:tabLst>
                          <a:tab pos="1386840" algn="l"/>
                        </a:tabLst>
                      </a:pP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Mỗi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dòng</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có</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bốn</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tiếng</a:t>
                      </a:r>
                      <a:r>
                        <a:rPr lang="en-US" sz="2000" dirty="0">
                          <a:effectLst/>
                          <a:latin typeface="Times New Roman" panose="02020603050405020304" pitchFamily="18" charset="0"/>
                          <a:ea typeface="MS Mincho"/>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15000"/>
                        </a:lnSpc>
                        <a:spcAft>
                          <a:spcPts val="0"/>
                        </a:spcAft>
                        <a:tabLst>
                          <a:tab pos="1386840" algn="l"/>
                        </a:tabLst>
                      </a:pP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Ngắn</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gọn</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dứt</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khoát</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sắc</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nét</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ghi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vào</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kí</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ức</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người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đọc</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hình</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tượng</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người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lính</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đã</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anh</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dũng</a:t>
                      </a:r>
                      <a:r>
                        <a:rPr lang="en-US" sz="2000" dirty="0">
                          <a:effectLst/>
                          <a:latin typeface="Times New Roman" panose="02020603050405020304" pitchFamily="18" charset="0"/>
                          <a:ea typeface="MS Mincho"/>
                          <a:cs typeface="Times New Roman" panose="02020603050405020304" pitchFamily="18" charset="0"/>
                        </a:rPr>
                        <a:t> hi </a:t>
                      </a:r>
                      <a:r>
                        <a:rPr lang="en-US" sz="2000" dirty="0" err="1">
                          <a:effectLst/>
                          <a:latin typeface="Times New Roman" panose="02020603050405020304" pitchFamily="18" charset="0"/>
                          <a:ea typeface="MS Mincho"/>
                          <a:cs typeface="Times New Roman" panose="02020603050405020304" pitchFamily="18" charset="0"/>
                        </a:rPr>
                        <a:t>sinh</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giữa</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lúc</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tuổi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đời</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còn</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rất</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trẻ</a:t>
                      </a:r>
                      <a:r>
                        <a:rPr lang="en-US" sz="2000" dirty="0">
                          <a:effectLst/>
                          <a:latin typeface="Times New Roman" panose="02020603050405020304" pitchFamily="18" charset="0"/>
                          <a:ea typeface="MS Mincho"/>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23325637"/>
                  </a:ext>
                </a:extLst>
              </a:tr>
              <a:tr h="627484">
                <a:tc>
                  <a:txBody>
                    <a:bodyPr/>
                    <a:lstStyle/>
                    <a:p>
                      <a:pPr>
                        <a:lnSpc>
                          <a:spcPct val="115000"/>
                        </a:lnSpc>
                        <a:spcAft>
                          <a:spcPts val="0"/>
                        </a:spcAft>
                      </a:pPr>
                      <a:r>
                        <a:rPr lang="en-US" sz="2000" b="1">
                          <a:solidFill>
                            <a:srgbClr val="0D0D0D"/>
                          </a:solidFill>
                          <a:effectLst/>
                          <a:latin typeface="Times New Roman" panose="02020603050405020304" pitchFamily="18" charset="0"/>
                          <a:ea typeface="MS Mincho"/>
                          <a:cs typeface="Times New Roman" panose="02020603050405020304" pitchFamily="18" charset="0"/>
                        </a:rPr>
                        <a:t>Cách gieo vần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15000"/>
                        </a:lnSpc>
                        <a:spcAft>
                          <a:spcPts val="0"/>
                        </a:spcAft>
                        <a:tabLst>
                          <a:tab pos="1386840" algn="l"/>
                        </a:tabLst>
                      </a:pPr>
                      <a:r>
                        <a:rPr lang="en-US" sz="2000">
                          <a:effectLst/>
                          <a:latin typeface="Times New Roman" panose="02020603050405020304" pitchFamily="18" charset="0"/>
                          <a:ea typeface="MS Mincho"/>
                          <a:cs typeface="Times New Roman" panose="02020603050405020304" pitchFamily="18" charset="0"/>
                        </a:rPr>
                        <a:t>- Sử dụng vần chân ở dầu hết các dòng thơ. VD: </a:t>
                      </a:r>
                      <a:r>
                        <a:rPr lang="en-US" sz="2000" i="1">
                          <a:effectLst/>
                          <a:latin typeface="Times New Roman" panose="02020603050405020304" pitchFamily="18" charset="0"/>
                          <a:ea typeface="MS Mincho"/>
                          <a:cs typeface="Times New Roman" panose="02020603050405020304" pitchFamily="18" charset="0"/>
                        </a:rPr>
                        <a:t>lính-bình; lửa-nữa;…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15000"/>
                        </a:lnSpc>
                        <a:spcAft>
                          <a:spcPts val="0"/>
                        </a:spcAft>
                        <a:tabLst>
                          <a:tab pos="1386840" algn="l"/>
                        </a:tabLst>
                      </a:pP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Nhẹ</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nhàng</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âm</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vang</a:t>
                      </a:r>
                      <a:r>
                        <a:rPr lang="en-US" sz="2000" dirty="0">
                          <a:effectLst/>
                          <a:latin typeface="Times New Roman" panose="02020603050405020304" pitchFamily="18" charset="0"/>
                          <a:ea typeface="MS Mincho"/>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5601666"/>
                  </a:ext>
                </a:extLst>
              </a:tr>
              <a:tr h="2643284">
                <a:tc>
                  <a:txBody>
                    <a:bodyPr/>
                    <a:lstStyle/>
                    <a:p>
                      <a:pPr>
                        <a:lnSpc>
                          <a:spcPct val="115000"/>
                        </a:lnSpc>
                        <a:spcAft>
                          <a:spcPts val="0"/>
                        </a:spcAf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Ngắt</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nhịp</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15000"/>
                        </a:lnSpc>
                        <a:spcAft>
                          <a:spcPts val="0"/>
                        </a:spcAft>
                        <a:tabLst>
                          <a:tab pos="1386840" algn="l"/>
                        </a:tabLst>
                      </a:pP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Nhịp</a:t>
                      </a: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chẵn</a:t>
                      </a:r>
                      <a:r>
                        <a:rPr lang="en-US" sz="2000" dirty="0">
                          <a:effectLst/>
                          <a:latin typeface="Times New Roman" panose="02020603050405020304" pitchFamily="18" charset="0"/>
                          <a:ea typeface="MS Mincho"/>
                          <a:cs typeface="Times New Roman" panose="02020603050405020304" pitchFamily="18" charset="0"/>
                        </a:rPr>
                        <a:t> (2/2);</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000" dirty="0">
                          <a:effectLst/>
                          <a:latin typeface="Times New Roman" panose="02020603050405020304" pitchFamily="18" charset="0"/>
                          <a:ea typeface="MS Mincho"/>
                          <a:cs typeface="Times New Roman" panose="02020603050405020304" pitchFamily="18" charset="0"/>
                        </a:rPr>
                        <a:t>- </a:t>
                      </a:r>
                      <a:r>
                        <a:rPr lang="en-US" sz="2000" dirty="0" err="1">
                          <a:effectLst/>
                          <a:latin typeface="Times New Roman" panose="02020603050405020304" pitchFamily="18" charset="0"/>
                          <a:ea typeface="MS Mincho"/>
                          <a:cs typeface="Times New Roman" panose="02020603050405020304" pitchFamily="18" charset="0"/>
                        </a:rPr>
                        <a:t>Nhịp</a:t>
                      </a:r>
                      <a:r>
                        <a:rPr lang="en-US" sz="2000" dirty="0">
                          <a:effectLst/>
                          <a:latin typeface="Times New Roman" panose="02020603050405020304" pitchFamily="18" charset="0"/>
                          <a:ea typeface="MS Mincho"/>
                          <a:cs typeface="Times New Roman" panose="02020603050405020304" pitchFamily="18" charset="0"/>
                        </a:rPr>
                        <a:t> 1/3.</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000" i="1" dirty="0" err="1">
                          <a:effectLst/>
                          <a:latin typeface="Times New Roman" panose="02020603050405020304" pitchFamily="18" charset="0"/>
                          <a:ea typeface="MS Mincho"/>
                          <a:cs typeface="Times New Roman" panose="02020603050405020304" pitchFamily="18" charset="0"/>
                        </a:rPr>
                        <a:t>Có</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một</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người</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lính</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000" i="1" dirty="0" err="1">
                          <a:effectLst/>
                          <a:latin typeface="Times New Roman" panose="02020603050405020304" pitchFamily="18" charset="0"/>
                          <a:ea typeface="MS Mincho"/>
                          <a:cs typeface="Times New Roman" panose="02020603050405020304" pitchFamily="18" charset="0"/>
                        </a:rPr>
                        <a:t>Đi</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vào</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núi</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xanh</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000" i="1" dirty="0" err="1">
                          <a:effectLst/>
                          <a:latin typeface="Times New Roman" panose="02020603050405020304" pitchFamily="18" charset="0"/>
                          <a:ea typeface="MS Mincho"/>
                          <a:cs typeface="Times New Roman" panose="02020603050405020304" pitchFamily="18" charset="0"/>
                        </a:rPr>
                        <a:t>Những</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năm</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máu</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lửa</a:t>
                      </a:r>
                      <a:r>
                        <a:rPr lang="en-US" sz="2000" i="1" dirty="0">
                          <a:effectLst/>
                          <a:latin typeface="Times New Roman" panose="02020603050405020304" pitchFamily="18" charset="0"/>
                          <a:ea typeface="MS Mincho"/>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000" i="1" dirty="0" err="1">
                          <a:effectLst/>
                          <a:latin typeface="Times New Roman" panose="02020603050405020304" pitchFamily="18" charset="0"/>
                          <a:ea typeface="MS Mincho"/>
                          <a:cs typeface="Times New Roman" panose="02020603050405020304" pitchFamily="18" charset="0"/>
                        </a:rPr>
                        <a:t>Một</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ngày</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hoà</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bình</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000" i="1" dirty="0" err="1">
                          <a:effectLst/>
                          <a:latin typeface="Times New Roman" panose="02020603050405020304" pitchFamily="18" charset="0"/>
                          <a:ea typeface="MS Mincho"/>
                          <a:cs typeface="Times New Roman" panose="02020603050405020304" pitchFamily="18" charset="0"/>
                        </a:rPr>
                        <a:t>Anh</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không</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về</a:t>
                      </a:r>
                      <a:r>
                        <a:rPr lang="en-US" sz="2000" i="1" dirty="0">
                          <a:effectLst/>
                          <a:latin typeface="Times New Roman" panose="02020603050405020304" pitchFamily="18" charset="0"/>
                          <a:ea typeface="MS Mincho"/>
                          <a:cs typeface="Times New Roman" panose="02020603050405020304" pitchFamily="18" charset="0"/>
                        </a:rPr>
                        <a:t> </a:t>
                      </a:r>
                      <a:r>
                        <a:rPr lang="en-US" sz="2000" i="1" dirty="0" err="1">
                          <a:effectLst/>
                          <a:latin typeface="Times New Roman" panose="02020603050405020304" pitchFamily="18" charset="0"/>
                          <a:ea typeface="MS Mincho"/>
                          <a:cs typeface="Times New Roman" panose="02020603050405020304" pitchFamily="18" charset="0"/>
                        </a:rPr>
                        <a:t>nữa</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tấu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linh</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hoạt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nhịp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nhàng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âm</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hưởng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dao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riêng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tồn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nhấn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khắc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ấn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đối lập với dòng thơ thứ năm cũng có nhịp 1/3 nhấn mạnh sự </a:t>
                      </a:r>
                      <a:r>
                        <a:rPr lang="vi-VN" sz="2000" i="1" kern="1200" dirty="0">
                          <a:solidFill>
                            <a:schemeClr val="dk1"/>
                          </a:solidFill>
                          <a:effectLst/>
                          <a:latin typeface="Times New Roman" panose="02020603050405020304" pitchFamily="18" charset="0"/>
                          <a:ea typeface="+mn-ea"/>
                          <a:cs typeface="Times New Roman" panose="02020603050405020304" pitchFamily="18" charset="0"/>
                        </a:rPr>
                        <a:t>không về</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 của </a:t>
                      </a:r>
                      <a:r>
                        <a:rPr lang="vi-VN" sz="2000" i="1" kern="1200" dirty="0">
                          <a:solidFill>
                            <a:schemeClr val="dk1"/>
                          </a:solidFill>
                          <a:effectLst/>
                          <a:latin typeface="Times New Roman" panose="02020603050405020304" pitchFamily="18" charset="0"/>
                          <a:ea typeface="+mn-ea"/>
                          <a:cs typeface="Times New Roman" panose="02020603050405020304" pitchFamily="18" charset="0"/>
                        </a:rPr>
                        <a:t>anh. </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Thế tương phản </a:t>
                      </a:r>
                      <a:r>
                        <a:rPr lang="vi-VN" sz="2000" i="1" kern="1200" dirty="0">
                          <a:solidFill>
                            <a:schemeClr val="dk1"/>
                          </a:solidFill>
                          <a:effectLst/>
                          <a:latin typeface="Times New Roman" panose="02020603050405020304" pitchFamily="18" charset="0"/>
                          <a:ea typeface="+mn-ea"/>
                          <a:cs typeface="Times New Roman" panose="02020603050405020304" pitchFamily="18" charset="0"/>
                        </a:rPr>
                        <a:t>có - không</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 nói lên sự mất mát, gợi cám xúc tiếc thương, bùi ngùi.</a:t>
                      </a:r>
                    </a:p>
                    <a:p>
                      <a:endParaRPr lang="vi-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4412015"/>
                  </a:ext>
                </a:extLst>
              </a:tr>
            </a:tbl>
          </a:graphicData>
        </a:graphic>
      </p:graphicFrame>
      <p:sp>
        <p:nvSpPr>
          <p:cNvPr id="6" name="Flowchart: Delay 5"/>
          <p:cNvSpPr/>
          <p:nvPr/>
        </p:nvSpPr>
        <p:spPr>
          <a:xfrm>
            <a:off x="199534" y="133964"/>
            <a:ext cx="6248399" cy="56560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Đặc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điểm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bốn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chữ</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7" name="7-Point Star 6"/>
          <p:cNvSpPr/>
          <p:nvPr/>
        </p:nvSpPr>
        <p:spPr>
          <a:xfrm>
            <a:off x="7107809" y="-106126"/>
            <a:ext cx="4732256" cy="2234152"/>
          </a:xfrm>
          <a:prstGeom prst="star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B050"/>
                </a:solidFill>
                <a:latin typeface="Times New Roman" panose="02020603050405020304" pitchFamily="18" charset="0"/>
                <a:cs typeface="Times New Roman" panose="02020603050405020304" pitchFamily="18" charset="0"/>
              </a:rPr>
              <a:t>Nhận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xét</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về</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số</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tiếng</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trong</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mỗi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dòng</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và</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cách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gieo</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vần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ngắt</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nhịp</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thơ</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thực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hiện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vào</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Phiếu</a:t>
            </a:r>
            <a:r>
              <a:rPr lang="en-US" sz="2000" b="1" dirty="0">
                <a:solidFill>
                  <a:srgbClr val="00B050"/>
                </a:solidFill>
                <a:latin typeface="Times New Roman" panose="02020603050405020304" pitchFamily="18" charset="0"/>
                <a:cs typeface="Times New Roman" panose="02020603050405020304" pitchFamily="18" charset="0"/>
              </a:rPr>
              <a:t> HT </a:t>
            </a:r>
            <a:r>
              <a:rPr lang="en-US" sz="2000" b="1" dirty="0" err="1">
                <a:solidFill>
                  <a:srgbClr val="00B050"/>
                </a:solidFill>
                <a:latin typeface="Times New Roman" panose="02020603050405020304" pitchFamily="18" charset="0"/>
                <a:cs typeface="Times New Roman" panose="02020603050405020304" pitchFamily="18" charset="0"/>
              </a:rPr>
              <a:t>số</a:t>
            </a:r>
            <a:r>
              <a:rPr lang="en-US" sz="2000" b="1" dirty="0">
                <a:solidFill>
                  <a:srgbClr val="00B050"/>
                </a:solidFill>
                <a:latin typeface="Times New Roman" panose="02020603050405020304" pitchFamily="18" charset="0"/>
                <a:cs typeface="Times New Roman" panose="02020603050405020304" pitchFamily="18" charset="0"/>
              </a:rPr>
              <a:t> 3</a:t>
            </a:r>
            <a:r>
              <a:rPr lang="en-US" sz="2000" dirty="0">
                <a:solidFill>
                  <a:srgbClr val="00B050"/>
                </a:solidFill>
                <a:latin typeface="Times New Roman" panose="02020603050405020304" pitchFamily="18" charset="0"/>
                <a:cs typeface="Times New Roman" panose="02020603050405020304" pitchFamily="18" charset="0"/>
              </a:rPr>
              <a:t>.</a:t>
            </a:r>
            <a:endParaRPr lang="vi-VN"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2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TotalTime>
  <Words>3355</Words>
  <Application>Microsoft Office PowerPoint</Application>
  <PresentationFormat>Widescreen</PresentationFormat>
  <Paragraphs>340</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等线</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Techsi.vn</cp:lastModifiedBy>
  <cp:revision>211</cp:revision>
  <dcterms:created xsi:type="dcterms:W3CDTF">2022-06-14T12:48:27Z</dcterms:created>
  <dcterms:modified xsi:type="dcterms:W3CDTF">2023-11-21T06:49:05Z</dcterms:modified>
</cp:coreProperties>
</file>