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1307"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0" autoAdjust="0"/>
  </p:normalViewPr>
  <p:slideViewPr>
    <p:cSldViewPr>
      <p:cViewPr varScale="1">
        <p:scale>
          <a:sx n="106" d="100"/>
          <a:sy n="106" d="100"/>
        </p:scale>
        <p:origin x="16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25328-E4AC-491D-90D3-E80978DAF5A0}" type="datetimeFigureOut">
              <a:rPr lang="en-US" smtClean="0"/>
              <a:t>11/21/2023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718CF-4F69-478C-8657-7C490139A070}" type="slidenum">
              <a:rPr lang="en-US" smtClean="0"/>
              <a:t>‹#›</a:t>
            </a:fld>
            <a:endParaRPr lang="en-US"/>
          </a:p>
        </p:txBody>
      </p:sp>
    </p:spTree>
    <p:extLst>
      <p:ext uri="{BB962C8B-B14F-4D97-AF65-F5344CB8AC3E}">
        <p14:creationId xmlns:p14="http://schemas.microsoft.com/office/powerpoint/2010/main" val="243030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06930A5-2651-4AEB-AC0A-97A4004782D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08340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CDD7AC-73F1-45CB-A879-E78A4335E476}"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2724142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DD7AC-73F1-45CB-A879-E78A4335E476}"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303422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DD7AC-73F1-45CB-A879-E78A4335E476}"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293510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DD7AC-73F1-45CB-A879-E78A4335E476}"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2076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CDD7AC-73F1-45CB-A879-E78A4335E476}" type="datetimeFigureOut">
              <a:rPr lang="en-US" smtClean="0"/>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45624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CDD7AC-73F1-45CB-A879-E78A4335E476}"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41353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CDD7AC-73F1-45CB-A879-E78A4335E476}" type="datetimeFigureOut">
              <a:rPr lang="en-US" smtClean="0"/>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90606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DD7AC-73F1-45CB-A879-E78A4335E476}" type="datetimeFigureOut">
              <a:rPr lang="en-US" smtClean="0"/>
              <a:t>11/21/2023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155795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DD7AC-73F1-45CB-A879-E78A4335E476}" type="datetimeFigureOut">
              <a:rPr lang="en-US" smtClean="0"/>
              <a:t>11/21/2023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175351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DD7AC-73F1-45CB-A879-E78A4335E476}"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222381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DD7AC-73F1-45CB-A879-E78A4335E476}" type="datetimeFigureOut">
              <a:rPr lang="en-US" smtClean="0"/>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6CFEBD-E979-4B24-8738-2CB4A9F4C89F}" type="slidenum">
              <a:rPr lang="en-US" smtClean="0"/>
              <a:t>‹#›</a:t>
            </a:fld>
            <a:endParaRPr lang="en-US"/>
          </a:p>
        </p:txBody>
      </p:sp>
    </p:spTree>
    <p:extLst>
      <p:ext uri="{BB962C8B-B14F-4D97-AF65-F5344CB8AC3E}">
        <p14:creationId xmlns:p14="http://schemas.microsoft.com/office/powerpoint/2010/main" val="221269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DD7AC-73F1-45CB-A879-E78A4335E476}" type="datetimeFigureOut">
              <a:rPr lang="en-US" smtClean="0"/>
              <a:t>11/21/2023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CFEBD-E979-4B24-8738-2CB4A9F4C89F}" type="slidenum">
              <a:rPr lang="en-US" smtClean="0"/>
              <a:t>‹#›</a:t>
            </a:fld>
            <a:endParaRPr lang="en-US"/>
          </a:p>
        </p:txBody>
      </p:sp>
    </p:spTree>
    <p:extLst>
      <p:ext uri="{BB962C8B-B14F-4D97-AF65-F5344CB8AC3E}">
        <p14:creationId xmlns:p14="http://schemas.microsoft.com/office/powerpoint/2010/main" val="405183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p:cNvPicPr>
          <p:nvPr/>
        </p:nvPicPr>
        <p:blipFill>
          <a:blip r:embed="rId3"/>
          <a:srcRect/>
          <a:stretch>
            <a:fillRect/>
          </a:stretch>
        </p:blipFill>
        <p:spPr>
          <a:xfrm rot="10382809">
            <a:off x="2467994" y="2314894"/>
            <a:ext cx="6875008" cy="4915631"/>
          </a:xfrm>
          <a:prstGeom prst="rect">
            <a:avLst/>
          </a:prstGeom>
        </p:spPr>
      </p:pic>
      <p:sp>
        <p:nvSpPr>
          <p:cNvPr id="4" name="Rectangle 3"/>
          <p:cNvSpPr/>
          <p:nvPr/>
        </p:nvSpPr>
        <p:spPr>
          <a:xfrm>
            <a:off x="84406" y="44624"/>
            <a:ext cx="8975188" cy="4401205"/>
          </a:xfrm>
          <a:prstGeom prst="rect">
            <a:avLst/>
          </a:prstGeom>
        </p:spPr>
        <p:txBody>
          <a:bodyPr wrap="square">
            <a:spAutoFit/>
          </a:bodyPr>
          <a:lstStyle/>
          <a:p>
            <a:pPr algn="ctr" defTabSz="685783">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err="1" smtClean="0">
                <a:solidFill>
                  <a:prstClr val="black"/>
                </a:solidFill>
                <a:latin typeface="Times New Roman" panose="02020603050405020304" pitchFamily="18" charset="0"/>
                <a:cs typeface="Times New Roman" panose="02020603050405020304" pitchFamily="18" charset="0"/>
              </a:rPr>
              <a:t>Trường</a:t>
            </a:r>
            <a:r>
              <a:rPr lang="en-US" altLang="zh-CN" sz="4000" dirty="0" smtClean="0">
                <a:solidFill>
                  <a:prstClr val="black"/>
                </a:solidFill>
                <a:latin typeface="Times New Roman" panose="02020603050405020304" pitchFamily="18" charset="0"/>
                <a:cs typeface="Times New Roman" panose="02020603050405020304" pitchFamily="18" charset="0"/>
              </a:rPr>
              <a:t> </a:t>
            </a:r>
            <a:r>
              <a:rPr lang="en-US" altLang="zh-CN" sz="4000" dirty="0">
                <a:solidFill>
                  <a:prstClr val="black"/>
                </a:solidFill>
                <a:latin typeface="Times New Roman" panose="02020603050405020304" pitchFamily="18" charset="0"/>
                <a:cs typeface="Times New Roman" panose="02020603050405020304" pitchFamily="18" charset="0"/>
              </a:rPr>
              <a:t>THCS </a:t>
            </a:r>
            <a:r>
              <a:rPr lang="en-US" altLang="zh-CN" sz="4000" dirty="0" err="1">
                <a:solidFill>
                  <a:prstClr val="black"/>
                </a:solidFill>
                <a:latin typeface="Times New Roman" panose="02020603050405020304" pitchFamily="18" charset="0"/>
                <a:cs typeface="Times New Roman" panose="02020603050405020304" pitchFamily="18" charset="0"/>
              </a:rPr>
              <a:t>Khương</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Đình</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685783">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smtClean="0">
                <a:solidFill>
                  <a:prstClr val="black"/>
                </a:solidFill>
                <a:latin typeface="Times New Roman" panose="02020603050405020304" pitchFamily="18" charset="0"/>
                <a:cs typeface="Times New Roman" panose="02020603050405020304" pitchFamily="18" charset="0"/>
              </a:rPr>
              <a:t>NGỮ </a:t>
            </a:r>
            <a:r>
              <a:rPr lang="en-US" altLang="zh-CN" sz="4000" dirty="0">
                <a:solidFill>
                  <a:prstClr val="black"/>
                </a:solidFill>
                <a:latin typeface="Times New Roman" panose="02020603050405020304" pitchFamily="18" charset="0"/>
                <a:cs typeface="Times New Roman" panose="02020603050405020304" pitchFamily="18" charset="0"/>
              </a:rPr>
              <a:t>VĂN 7: </a:t>
            </a:r>
            <a:r>
              <a:rPr lang="en-US" altLang="zh-CN" sz="4000" dirty="0" err="1">
                <a:solidFill>
                  <a:prstClr val="black"/>
                </a:solidFill>
                <a:latin typeface="Times New Roman" panose="02020603050405020304" pitchFamily="18" charset="0"/>
                <a:cs typeface="Times New Roman" panose="02020603050405020304" pitchFamily="18" charset="0"/>
              </a:rPr>
              <a:t>Bài</a:t>
            </a:r>
            <a:r>
              <a:rPr lang="en-US" altLang="zh-CN" sz="4000" dirty="0">
                <a:solidFill>
                  <a:prstClr val="black"/>
                </a:solidFill>
                <a:latin typeface="Times New Roman" panose="02020603050405020304" pitchFamily="18" charset="0"/>
                <a:cs typeface="Times New Roman" panose="02020603050405020304" pitchFamily="18" charset="0"/>
              </a:rPr>
              <a:t> 2-Khúc </a:t>
            </a:r>
            <a:r>
              <a:rPr lang="en-US" altLang="zh-CN" sz="4000" dirty="0" err="1">
                <a:solidFill>
                  <a:prstClr val="black"/>
                </a:solidFill>
                <a:latin typeface="Times New Roman" panose="02020603050405020304" pitchFamily="18" charset="0"/>
                <a:cs typeface="Times New Roman" panose="02020603050405020304" pitchFamily="18" charset="0"/>
              </a:rPr>
              <a:t>nhạc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tâm</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hồn</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err="1">
                <a:solidFill>
                  <a:prstClr val="black"/>
                </a:solidFill>
                <a:latin typeface="Times New Roman" panose="02020603050405020304" pitchFamily="18" charset="0"/>
                <a:cs typeface="Times New Roman" panose="02020603050405020304" pitchFamily="18" charset="0"/>
              </a:rPr>
              <a:t>Tiết</a:t>
            </a:r>
            <a:r>
              <a:rPr lang="en-US" altLang="zh-CN" sz="4000" dirty="0">
                <a:solidFill>
                  <a:prstClr val="black"/>
                </a:solidFill>
                <a:latin typeface="Times New Roman" panose="02020603050405020304" pitchFamily="18" charset="0"/>
                <a:cs typeface="Times New Roman" panose="02020603050405020304" pitchFamily="18" charset="0"/>
              </a:rPr>
              <a:t> 16: </a:t>
            </a:r>
            <a:r>
              <a:rPr lang="en-US" altLang="zh-CN" sz="4000" dirty="0" err="1">
                <a:solidFill>
                  <a:prstClr val="black"/>
                </a:solidFill>
                <a:latin typeface="Times New Roman" panose="02020603050405020304" pitchFamily="18" charset="0"/>
                <a:cs typeface="Times New Roman" panose="02020603050405020304" pitchFamily="18" charset="0"/>
              </a:rPr>
              <a:t>Thực</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hành</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Tiếng</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Việt</a:t>
            </a:r>
            <a:endParaRPr lang="en-US" altLang="zh-CN" sz="4000" dirty="0">
              <a:solidFill>
                <a:prstClr val="black"/>
              </a:solidFill>
              <a:latin typeface="Times New Roman" panose="02020603050405020304" pitchFamily="18" charset="0"/>
              <a:cs typeface="Times New Roman" panose="02020603050405020304" pitchFamily="18" charset="0"/>
            </a:endParaRPr>
          </a:p>
          <a:p>
            <a:pPr algn="ctr" defTabSz="685783">
              <a:defRPr/>
            </a:pPr>
            <a:endParaRPr lang="en-US" altLang="zh-CN" sz="4000" dirty="0" smtClean="0">
              <a:solidFill>
                <a:prstClr val="black"/>
              </a:solidFill>
              <a:latin typeface="Times New Roman" panose="02020603050405020304" pitchFamily="18" charset="0"/>
              <a:cs typeface="Times New Roman" panose="02020603050405020304" pitchFamily="18" charset="0"/>
            </a:endParaRPr>
          </a:p>
          <a:p>
            <a:pPr algn="ctr" defTabSz="685783">
              <a:defRPr/>
            </a:pPr>
            <a:r>
              <a:rPr lang="en-US" altLang="zh-CN" sz="4000" dirty="0" err="1" smtClean="0">
                <a:solidFill>
                  <a:prstClr val="black"/>
                </a:solidFill>
                <a:latin typeface="Times New Roman" panose="02020603050405020304" pitchFamily="18" charset="0"/>
                <a:cs typeface="Times New Roman" panose="02020603050405020304" pitchFamily="18" charset="0"/>
              </a:rPr>
              <a:t>Tác</a:t>
            </a:r>
            <a:r>
              <a:rPr lang="en-US" altLang="zh-CN" sz="4000" dirty="0" smtClean="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giả</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Nhữ</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Thị</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Bích</a:t>
            </a:r>
            <a:r>
              <a:rPr lang="en-US" altLang="zh-CN" sz="4000" dirty="0">
                <a:solidFill>
                  <a:prstClr val="black"/>
                </a:solidFill>
                <a:latin typeface="Times New Roman" panose="02020603050405020304" pitchFamily="18" charset="0"/>
                <a:cs typeface="Times New Roman" panose="02020603050405020304" pitchFamily="18" charset="0"/>
              </a:rPr>
              <a:t> </a:t>
            </a:r>
            <a:r>
              <a:rPr lang="en-US" altLang="zh-CN" sz="4000" dirty="0" err="1">
                <a:solidFill>
                  <a:prstClr val="black"/>
                </a:solidFill>
                <a:latin typeface="Times New Roman" panose="02020603050405020304" pitchFamily="18" charset="0"/>
                <a:cs typeface="Times New Roman" panose="02020603050405020304" pitchFamily="18" charset="0"/>
              </a:rPr>
              <a:t>Hiên</a:t>
            </a:r>
            <a:endParaRPr lang="en-US" altLang="zh-CN" sz="4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2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304726" y="49746"/>
            <a:ext cx="5203378" cy="764704"/>
          </a:xfrm>
          <a:prstGeom prst="notch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HOẠT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3: </a:t>
            </a:r>
            <a:r>
              <a:rPr lang="en-US" sz="2400" b="1" dirty="0" err="1">
                <a:solidFill>
                  <a:srgbClr val="C00000"/>
                </a:solidFill>
                <a:latin typeface="Times New Roman" panose="02020603050405020304" pitchFamily="18" charset="0"/>
                <a:cs typeface="Times New Roman" panose="02020603050405020304" pitchFamily="18" charset="0"/>
              </a:rPr>
              <a:t>THỰC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HÀNH</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3712" y="774998"/>
            <a:ext cx="8656760" cy="461665"/>
          </a:xfrm>
          <a:prstGeom prst="rect">
            <a:avLst/>
          </a:prstGeom>
          <a:noFill/>
        </p:spPr>
        <p:txBody>
          <a:bodyPr wrap="square" rtlCol="0">
            <a:spAutoFit/>
          </a:bodyPr>
          <a:lstStyle/>
          <a:p>
            <a:r>
              <a:rPr lang="pt-BR" sz="2400" b="1" dirty="0">
                <a:solidFill>
                  <a:srgbClr val="FF0000"/>
                </a:solidFill>
                <a:latin typeface="Times New Roman" panose="02020603050405020304" pitchFamily="18" charset="0"/>
                <a:cs typeface="Times New Roman" panose="02020603050405020304" pitchFamily="18" charset="0"/>
              </a:rPr>
              <a:t>1. Nhận biết và nêu tác dụng của biện pháp nói giảm nói tránh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Explosion 1 5"/>
          <p:cNvSpPr/>
          <p:nvPr/>
        </p:nvSpPr>
        <p:spPr>
          <a:xfrm>
            <a:off x="304726" y="1144330"/>
            <a:ext cx="8515746" cy="2932742"/>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r>
              <a:rPr lang="en-US" sz="2000" dirty="0" err="1">
                <a:solidFill>
                  <a:srgbClr val="00B050"/>
                </a:solidFill>
                <a:latin typeface="Times New Roman" panose="02020603050405020304" pitchFamily="18" charset="0"/>
                <a:cs typeface="Times New Roman" panose="02020603050405020304" pitchFamily="18" charset="0"/>
              </a:rPr>
              <a:t>Học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sinh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làm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việc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theo</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cặp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1 </a:t>
            </a:r>
            <a:r>
              <a:rPr lang="en-US" sz="2000" dirty="0" err="1">
                <a:solidFill>
                  <a:srgbClr val="00B050"/>
                </a:solidFill>
                <a:latin typeface="Times New Roman" panose="02020603050405020304" pitchFamily="18" charset="0"/>
                <a:cs typeface="Times New Roman" panose="02020603050405020304" pitchFamily="18" charset="0"/>
              </a:rPr>
              <a:t>trang</a:t>
            </a:r>
            <a:r>
              <a:rPr lang="en-US" sz="2000" dirty="0">
                <a:solidFill>
                  <a:srgbClr val="00B050"/>
                </a:solidFill>
                <a:latin typeface="Times New Roman" panose="02020603050405020304" pitchFamily="18" charset="0"/>
                <a:cs typeface="Times New Roman" panose="02020603050405020304" pitchFamily="18" charset="0"/>
              </a:rPr>
              <a:t> 42, </a:t>
            </a:r>
            <a:r>
              <a:rPr lang="en-US" sz="2000" dirty="0" err="1">
                <a:solidFill>
                  <a:srgbClr val="00B050"/>
                </a:solidFill>
                <a:latin typeface="Times New Roman" panose="02020603050405020304" pitchFamily="18" charset="0"/>
                <a:cs typeface="Times New Roman" panose="02020603050405020304" pitchFamily="18" charset="0"/>
              </a:rPr>
              <a:t>xác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định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yêu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cầu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a:t>
            </a:r>
          </a:p>
          <a:p>
            <a:pPr algn="ctr"/>
            <a:r>
              <a:rPr lang="en-US" sz="2000" dirty="0">
                <a:solidFill>
                  <a:srgbClr val="00B050"/>
                </a:solidFill>
                <a:latin typeface="Times New Roman" panose="02020603050405020304" pitchFamily="18" charset="0"/>
                <a:cs typeface="Times New Roman" panose="02020603050405020304" pitchFamily="18" charset="0"/>
              </a:rPr>
              <a:t>1) </a:t>
            </a:r>
            <a:r>
              <a:rPr lang="en-US" sz="2000" dirty="0" err="1">
                <a:solidFill>
                  <a:srgbClr val="00B050"/>
                </a:solidFill>
                <a:latin typeface="Times New Roman" panose="02020603050405020304" pitchFamily="18" charset="0"/>
                <a:cs typeface="Times New Roman" panose="02020603050405020304" pitchFamily="18" charset="0"/>
              </a:rPr>
              <a:t>Chỉ</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ra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pháp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a:t>
            </a:r>
          </a:p>
          <a:p>
            <a:pPr algn="ctr"/>
            <a:r>
              <a:rPr lang="en-US" sz="2000" dirty="0">
                <a:solidFill>
                  <a:srgbClr val="00B050"/>
                </a:solidFill>
                <a:latin typeface="Times New Roman" panose="02020603050405020304" pitchFamily="18" charset="0"/>
                <a:cs typeface="Times New Roman" panose="02020603050405020304" pitchFamily="18" charset="0"/>
              </a:rPr>
              <a:t>2) </a:t>
            </a:r>
            <a:r>
              <a:rPr lang="en-US" sz="2000" dirty="0" err="1">
                <a:solidFill>
                  <a:srgbClr val="00B050"/>
                </a:solidFill>
                <a:latin typeface="Times New Roman" panose="02020603050405020304" pitchFamily="18" charset="0"/>
                <a:cs typeface="Times New Roman" panose="02020603050405020304" pitchFamily="18" charset="0"/>
              </a:rPr>
              <a:t>Nêu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dụng</a:t>
            </a:r>
            <a:r>
              <a:rPr lang="en-US" sz="2000" dirty="0">
                <a:solidFill>
                  <a:srgbClr val="00B050"/>
                </a:solidFill>
                <a:latin typeface="Times New Roman" panose="02020603050405020304" pitchFamily="18" charset="0"/>
                <a:cs typeface="Times New Roman" panose="02020603050405020304" pitchFamily="18" charset="0"/>
              </a:rPr>
              <a:t>.</a:t>
            </a: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71611559"/>
              </p:ext>
            </p:extLst>
          </p:nvPr>
        </p:nvGraphicFramePr>
        <p:xfrm>
          <a:off x="304726" y="3284984"/>
          <a:ext cx="8515746" cy="2377440"/>
        </p:xfrm>
        <a:graphic>
          <a:graphicData uri="http://schemas.openxmlformats.org/drawingml/2006/table">
            <a:tbl>
              <a:tblPr firstRow="1" bandRow="1">
                <a:tableStyleId>{5C22544A-7EE6-4342-B048-85BDC9FD1C3A}</a:tableStyleId>
              </a:tblPr>
              <a:tblGrid>
                <a:gridCol w="8515746">
                  <a:extLst>
                    <a:ext uri="{9D8B030D-6E8A-4147-A177-3AD203B41FA5}">
                      <a16:colId xmlns:a16="http://schemas.microsoft.com/office/drawing/2014/main" val="20000"/>
                    </a:ext>
                  </a:extLst>
                </a:gridCol>
              </a:tblGrid>
              <a:tr h="1188132">
                <a:tc>
                  <a:txBody>
                    <a:bodyPr/>
                    <a:lstStyle/>
                    <a:p>
                      <a:r>
                        <a:rPr lang="en-US" sz="2400" b="1" kern="1200" dirty="0">
                          <a:solidFill>
                            <a:srgbClr val="FFFF00"/>
                          </a:solidFill>
                          <a:effectLst/>
                          <a:latin typeface="Times New Roman" panose="02020603050405020304" pitchFamily="18" charset="0"/>
                          <a:ea typeface="+mn-ea"/>
                          <a:cs typeface="Times New Roman" panose="02020603050405020304" pitchFamily="18" charset="0"/>
                        </a:rPr>
                        <a:t>- </a:t>
                      </a:r>
                      <a:r>
                        <a:rPr lang="vi-VN" sz="2400" b="1" kern="1200" dirty="0">
                          <a:solidFill>
                            <a:srgbClr val="FFFF00"/>
                          </a:solidFill>
                          <a:effectLst/>
                          <a:latin typeface="Times New Roman" panose="02020603050405020304" pitchFamily="18" charset="0"/>
                          <a:ea typeface="+mn-ea"/>
                          <a:cs typeface="Times New Roman" panose="02020603050405020304" pitchFamily="18" charset="0"/>
                        </a:rPr>
                        <a:t>Biện pháp tu từ nói giảm nói tránh thể hiện ở cụm từ </a:t>
                      </a:r>
                      <a:r>
                        <a:rPr lang="vi-VN" sz="2400" b="1" i="1" kern="1200" dirty="0">
                          <a:solidFill>
                            <a:srgbClr val="FFFF00"/>
                          </a:solidFill>
                          <a:effectLst/>
                          <a:latin typeface="Times New Roman" panose="02020603050405020304" pitchFamily="18" charset="0"/>
                          <a:ea typeface="+mn-ea"/>
                          <a:cs typeface="Times New Roman" panose="02020603050405020304" pitchFamily="18" charset="0"/>
                        </a:rPr>
                        <a:t>không về</a:t>
                      </a:r>
                      <a:r>
                        <a:rPr lang="vi-VN" sz="2400" b="1" kern="1200" dirty="0">
                          <a:solidFill>
                            <a:srgbClr val="FFFF00"/>
                          </a:solidFill>
                          <a:effectLst/>
                          <a:latin typeface="Times New Roman" panose="02020603050405020304" pitchFamily="18" charset="0"/>
                          <a:ea typeface="+mn-ea"/>
                          <a:cs typeface="Times New Roman" panose="02020603050405020304" pitchFamily="18" charset="0"/>
                        </a:rPr>
                        <a:t> được dùng với nghĩa “đã hi sinh”, “đã mất”.</a:t>
                      </a:r>
                      <a:endParaRPr lang="en-US" sz="2400" b="1" kern="1200" dirty="0">
                        <a:solidFill>
                          <a:srgbClr val="FFFF00"/>
                        </a:solidFill>
                        <a:effectLst/>
                        <a:latin typeface="Times New Roman" panose="02020603050405020304" pitchFamily="18" charset="0"/>
                        <a:ea typeface="+mn-ea"/>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188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FF00"/>
                          </a:solidFill>
                          <a:effectLst/>
                          <a:latin typeface="Times New Roman" panose="02020603050405020304" pitchFamily="18" charset="0"/>
                          <a:ea typeface="+mn-ea"/>
                          <a:cs typeface="Times New Roman" panose="02020603050405020304" pitchFamily="18" charset="0"/>
                        </a:rPr>
                        <a:t>Tác</a:t>
                      </a:r>
                      <a:r>
                        <a:rPr lang="en-US" sz="2400" b="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FFFF00"/>
                          </a:solidFill>
                          <a:effectLst/>
                          <a:latin typeface="Times New Roman" panose="02020603050405020304" pitchFamily="18" charset="0"/>
                          <a:ea typeface="+mn-ea"/>
                          <a:cs typeface="Times New Roman" panose="02020603050405020304" pitchFamily="18" charset="0"/>
                        </a:rPr>
                        <a:t>dụng</a:t>
                      </a:r>
                      <a:r>
                        <a:rPr lang="en-US" sz="2400" b="1" kern="1200" dirty="0">
                          <a:solidFill>
                            <a:srgbClr val="FFFF00"/>
                          </a:solidFill>
                          <a:effectLst/>
                          <a:latin typeface="Times New Roman" panose="02020603050405020304" pitchFamily="18" charset="0"/>
                          <a:ea typeface="+mn-ea"/>
                          <a:cs typeface="Times New Roman" panose="02020603050405020304" pitchFamily="18" charset="0"/>
                        </a:rPr>
                        <a:t>: </a:t>
                      </a:r>
                      <a:r>
                        <a:rPr lang="vi-VN" sz="2400" b="1" kern="1200" dirty="0">
                          <a:solidFill>
                            <a:srgbClr val="FFFF00"/>
                          </a:solidFill>
                          <a:effectLst/>
                          <a:latin typeface="Times New Roman" panose="02020603050405020304" pitchFamily="18" charset="0"/>
                          <a:ea typeface="+mn-ea"/>
                          <a:cs typeface="Times New Roman" panose="02020603050405020304" pitchFamily="18" charset="0"/>
                        </a:rPr>
                        <a:t>nhà thơ không dùng những từ trực tiếp nói về cái chết để tránh gây cảm giác đau buồn.</a:t>
                      </a:r>
                      <a:endParaRPr lang="en-US" sz="2400" b="1" kern="1200" dirty="0">
                        <a:solidFill>
                          <a:srgbClr val="FFFF00"/>
                        </a:solidFill>
                        <a:effectLst/>
                        <a:latin typeface="Times New Roman" panose="02020603050405020304" pitchFamily="18" charset="0"/>
                        <a:ea typeface="+mn-ea"/>
                        <a:cs typeface="Times New Roman" panose="02020603050405020304" pitchFamily="18" charset="0"/>
                      </a:endParaRPr>
                    </a:p>
                    <a:p>
                      <a:endParaRPr lang="en-US" sz="2400" dirty="0">
                        <a:solidFill>
                          <a:srgbClr val="FFFF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81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0"/>
                                        <p:tgtEl>
                                          <p:spTgt spid="6"/>
                                        </p:tgtEl>
                                        <p:attrNameLst>
                                          <p:attrName>ppt_y</p:attrName>
                                        </p:attrNameLst>
                                      </p:cBhvr>
                                      <p:tavLst>
                                        <p:tav tm="0">
                                          <p:val>
                                            <p:strVal val="ppt_y"/>
                                          </p:val>
                                        </p:tav>
                                        <p:tav tm="100000">
                                          <p:val>
                                            <p:strVal val="ppt_y+.1"/>
                                          </p:val>
                                        </p:tav>
                                      </p:tavLst>
                                    </p:anim>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179512" y="0"/>
            <a:ext cx="8964488" cy="3284984"/>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rgbClr val="00B050"/>
                </a:solidFill>
                <a:latin typeface="Times New Roman" panose="02020603050405020304" pitchFamily="18" charset="0"/>
                <a:cs typeface="Times New Roman" panose="02020603050405020304" pitchFamily="18" charset="0"/>
              </a:rPr>
              <a:t>Học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sinh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làm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việc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theo</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cặp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2 </a:t>
            </a:r>
            <a:r>
              <a:rPr lang="en-US" sz="2000" dirty="0" err="1">
                <a:solidFill>
                  <a:srgbClr val="00B050"/>
                </a:solidFill>
                <a:latin typeface="Times New Roman" panose="02020603050405020304" pitchFamily="18" charset="0"/>
                <a:cs typeface="Times New Roman" panose="02020603050405020304" pitchFamily="18" charset="0"/>
              </a:rPr>
              <a:t>trang</a:t>
            </a:r>
            <a:r>
              <a:rPr lang="en-US" sz="2000" dirty="0">
                <a:solidFill>
                  <a:srgbClr val="00B050"/>
                </a:solidFill>
                <a:latin typeface="Times New Roman" panose="02020603050405020304" pitchFamily="18" charset="0"/>
                <a:cs typeface="Times New Roman" panose="02020603050405020304" pitchFamily="18" charset="0"/>
              </a:rPr>
              <a:t> 42, </a:t>
            </a:r>
            <a:r>
              <a:rPr lang="en-US" sz="2000" dirty="0" err="1">
                <a:solidFill>
                  <a:srgbClr val="00B050"/>
                </a:solidFill>
                <a:latin typeface="Times New Roman" panose="02020603050405020304" pitchFamily="18" charset="0"/>
                <a:cs typeface="Times New Roman" panose="02020603050405020304" pitchFamily="18" charset="0"/>
              </a:rPr>
              <a:t>xác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định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yêu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cầu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a:t>
            </a:r>
          </a:p>
          <a:p>
            <a:pPr algn="ctr"/>
            <a:r>
              <a:rPr lang="en-US" sz="2000" dirty="0" err="1">
                <a:solidFill>
                  <a:srgbClr val="00B050"/>
                </a:solidFill>
                <a:latin typeface="Times New Roman" panose="02020603050405020304" pitchFamily="18" charset="0"/>
                <a:cs typeface="Times New Roman" panose="02020603050405020304" pitchFamily="18" charset="0"/>
              </a:rPr>
              <a:t>Tìm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thêm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ví</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dụ</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ngoài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thơ</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Đồng</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dao</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mùa</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có</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sử</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dụng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pháp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gắn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với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cụm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không</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về</a:t>
            </a:r>
            <a:r>
              <a:rPr lang="en-US" sz="2000" dirty="0">
                <a:solidFill>
                  <a:srgbClr val="00B050"/>
                </a:solidFill>
                <a:latin typeface="Times New Roman" panose="02020603050405020304" pitchFamily="18" charset="0"/>
                <a:cs typeface="Times New Roman" panose="02020603050405020304"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1016224477"/>
              </p:ext>
            </p:extLst>
          </p:nvPr>
        </p:nvGraphicFramePr>
        <p:xfrm>
          <a:off x="179512" y="3501008"/>
          <a:ext cx="8784976" cy="310896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Các</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câu</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văn</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thơ</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có</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sử</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dụng</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nghệ</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thuật</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nói</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giảm</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nói</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 </a:t>
                      </a:r>
                      <a:r>
                        <a:rPr lang="en-US" sz="2400" b="1" kern="1200" dirty="0" err="1">
                          <a:solidFill>
                            <a:srgbClr val="92D050"/>
                          </a:solidFill>
                          <a:effectLst/>
                          <a:latin typeface="Times New Roman" panose="02020603050405020304" pitchFamily="18" charset="0"/>
                          <a:ea typeface="+mn-ea"/>
                          <a:cs typeface="Times New Roman" panose="02020603050405020304" pitchFamily="18" charset="0"/>
                        </a:rPr>
                        <a:t>tránh</a:t>
                      </a:r>
                      <a:r>
                        <a:rPr lang="en-US" sz="2400" b="1" kern="1200" dirty="0">
                          <a:solidFill>
                            <a:srgbClr val="92D050"/>
                          </a:solidFill>
                          <a:effectLst/>
                          <a:latin typeface="Times New Roman" panose="02020603050405020304" pitchFamily="18" charset="0"/>
                          <a:ea typeface="+mn-ea"/>
                          <a:cs typeface="Times New Roman" panose="02020603050405020304" pitchFamily="18" charset="0"/>
                        </a:rPr>
                        <a:t>:</a:t>
                      </a:r>
                    </a:p>
                    <a:p>
                      <a:endParaRPr lang="en-US" sz="2400" dirty="0">
                        <a:solidFill>
                          <a:srgbClr val="FFFF00"/>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10000"/>
                  </a:ext>
                </a:extLst>
              </a:tr>
              <a:tr h="504056">
                <a:tc>
                  <a:txBody>
                    <a:bodyPr/>
                    <a:lstStyle/>
                    <a:p>
                      <a:r>
                        <a:rPr lang="en-US" sz="2400" kern="1200" dirty="0">
                          <a:solidFill>
                            <a:srgbClr val="FFFF00"/>
                          </a:solidFill>
                          <a:effectLst/>
                          <a:latin typeface="Times New Roman" panose="02020603050405020304" pitchFamily="18" charset="0"/>
                          <a:ea typeface="+mn-ea"/>
                          <a:cs typeface="Times New Roman" panose="02020603050405020304" pitchFamily="18" charset="0"/>
                        </a:rPr>
                        <a:t>1.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Bác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đã</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lên</a:t>
                      </a:r>
                      <a:r>
                        <a:rPr lang="en-US" sz="24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đường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theo</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tổ</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tiên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Mác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Lê-nin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thế</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giới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người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hiền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a:t>
                      </a:r>
                    </a:p>
                    <a:p>
                      <a:r>
                        <a:rPr lang="en-US" sz="2400" kern="1200" dirty="0">
                          <a:solidFill>
                            <a:srgbClr val="FFFF00"/>
                          </a:solidFill>
                          <a:effectLst/>
                          <a:latin typeface="Times New Roman" panose="02020603050405020304" pitchFamily="18" charset="0"/>
                          <a:ea typeface="+mn-ea"/>
                          <a:cs typeface="Times New Roman" panose="02020603050405020304" pitchFamily="18" charset="0"/>
                        </a:rPr>
                        <a:t>2.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Bác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Dương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thôi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đã</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i="1" u="sng" kern="1200" dirty="0" err="1">
                          <a:solidFill>
                            <a:srgbClr val="FFFF00"/>
                          </a:solidFill>
                          <a:effectLst/>
                          <a:latin typeface="Times New Roman" panose="02020603050405020304" pitchFamily="18" charset="0"/>
                          <a:ea typeface="+mn-ea"/>
                          <a:cs typeface="Times New Roman" panose="02020603050405020304" pitchFamily="18" charset="0"/>
                        </a:rPr>
                        <a:t>thôi</a:t>
                      </a:r>
                      <a:r>
                        <a:rPr lang="en-US" sz="2400"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rồi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Nước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mây</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man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mác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ngậm</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ngùi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lòng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ta.</a:t>
                      </a:r>
                    </a:p>
                    <a:p>
                      <a:r>
                        <a:rPr lang="en-US" sz="2400" kern="1200" dirty="0">
                          <a:solidFill>
                            <a:srgbClr val="FFFF00"/>
                          </a:solidFill>
                          <a:effectLst/>
                          <a:latin typeface="Times New Roman" panose="02020603050405020304" pitchFamily="18" charset="0"/>
                          <a:ea typeface="+mn-ea"/>
                          <a:cs typeface="Times New Roman" panose="02020603050405020304" pitchFamily="18" charset="0"/>
                        </a:rPr>
                        <a:t>3.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Bà</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về</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năm</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đó</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làng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treo</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lưới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Biển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động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Hòn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Mê</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giặc</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bắn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vào</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a:t>
                      </a:r>
                    </a:p>
                    <a:p>
                      <a:r>
                        <a:rPr lang="en-US" sz="2400" kern="1200" dirty="0">
                          <a:solidFill>
                            <a:srgbClr val="FFFF00"/>
                          </a:solidFill>
                          <a:effectLst/>
                          <a:latin typeface="Times New Roman" panose="02020603050405020304" pitchFamily="18" charset="0"/>
                          <a:ea typeface="+mn-ea"/>
                          <a:cs typeface="Times New Roman" panose="02020603050405020304" pitchFamily="18" charset="0"/>
                        </a:rPr>
                        <a:t>4.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Cậu</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Vàng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đi</a:t>
                      </a:r>
                      <a:r>
                        <a:rPr lang="en-US" sz="24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đời</a:t>
                      </a:r>
                      <a:r>
                        <a:rPr lang="en-US" sz="24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rồi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ông</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giáo</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ạ</a:t>
                      </a:r>
                    </a:p>
                    <a:p>
                      <a:r>
                        <a:rPr lang="en-US" sz="2400" kern="1200" dirty="0">
                          <a:solidFill>
                            <a:srgbClr val="FFFF00"/>
                          </a:solidFill>
                          <a:effectLst/>
                          <a:latin typeface="Times New Roman" panose="02020603050405020304" pitchFamily="18" charset="0"/>
                          <a:ea typeface="+mn-ea"/>
                          <a:cs typeface="Times New Roman" panose="02020603050405020304" pitchFamily="18" charset="0"/>
                        </a:rPr>
                        <a:t>5. Sau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cơn</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bạo</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bệnh</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nội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tôi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đã</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ra</a:t>
                      </a:r>
                      <a:r>
                        <a:rPr lang="en-US" sz="2400" b="1" i="1"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1" i="1" kern="1200" dirty="0" err="1">
                          <a:solidFill>
                            <a:srgbClr val="FFFF00"/>
                          </a:solidFill>
                          <a:effectLst/>
                          <a:latin typeface="Times New Roman" panose="02020603050405020304" pitchFamily="18" charset="0"/>
                          <a:ea typeface="+mn-ea"/>
                          <a:cs typeface="Times New Roman" panose="02020603050405020304" pitchFamily="18" charset="0"/>
                        </a:rPr>
                        <a:t>đi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mãi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mãi</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a:t>
                      </a:r>
                    </a:p>
                    <a:p>
                      <a:endParaRPr lang="en-US" sz="2400" dirty="0">
                        <a:solidFill>
                          <a:srgbClr val="FFFF00"/>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029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304726" y="15617"/>
            <a:ext cx="8515746" cy="2932742"/>
          </a:xfrm>
          <a:prstGeom prst="irregularSeal1">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r>
              <a:rPr lang="en-US" sz="2000" dirty="0" err="1">
                <a:solidFill>
                  <a:srgbClr val="00B050"/>
                </a:solidFill>
                <a:latin typeface="Times New Roman" panose="02020603050405020304" pitchFamily="18" charset="0"/>
                <a:cs typeface="Times New Roman" panose="02020603050405020304" pitchFamily="18" charset="0"/>
              </a:rPr>
              <a:t>Học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sinh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làm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việc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cá</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nhân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3 </a:t>
            </a:r>
            <a:r>
              <a:rPr lang="en-US" sz="2000" dirty="0" err="1">
                <a:solidFill>
                  <a:srgbClr val="00B050"/>
                </a:solidFill>
                <a:latin typeface="Times New Roman" panose="02020603050405020304" pitchFamily="18" charset="0"/>
                <a:cs typeface="Times New Roman" panose="02020603050405020304" pitchFamily="18" charset="0"/>
              </a:rPr>
              <a:t>trang</a:t>
            </a:r>
            <a:r>
              <a:rPr lang="en-US" sz="2000" dirty="0">
                <a:solidFill>
                  <a:srgbClr val="00B050"/>
                </a:solidFill>
                <a:latin typeface="Times New Roman" panose="02020603050405020304" pitchFamily="18" charset="0"/>
                <a:cs typeface="Times New Roman" panose="02020603050405020304" pitchFamily="18" charset="0"/>
              </a:rPr>
              <a:t> 42, </a:t>
            </a:r>
            <a:r>
              <a:rPr lang="en-US" sz="2000" dirty="0" err="1">
                <a:solidFill>
                  <a:srgbClr val="00B050"/>
                </a:solidFill>
                <a:latin typeface="Times New Roman" panose="02020603050405020304" pitchFamily="18" charset="0"/>
                <a:cs typeface="Times New Roman" panose="02020603050405020304" pitchFamily="18" charset="0"/>
              </a:rPr>
              <a:t>xác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định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yêu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cầu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a:t>
            </a:r>
          </a:p>
          <a:p>
            <a:pPr algn="ctr"/>
            <a:r>
              <a:rPr lang="en-US" sz="2000" dirty="0">
                <a:solidFill>
                  <a:srgbClr val="00B050"/>
                </a:solidFill>
                <a:latin typeface="Times New Roman" panose="02020603050405020304" pitchFamily="18" charset="0"/>
                <a:cs typeface="Times New Roman" panose="02020603050405020304" pitchFamily="18" charset="0"/>
              </a:rPr>
              <a:t>1) </a:t>
            </a:r>
            <a:r>
              <a:rPr lang="en-US" sz="2000" dirty="0" err="1">
                <a:solidFill>
                  <a:srgbClr val="00B050"/>
                </a:solidFill>
                <a:latin typeface="Times New Roman" panose="02020603050405020304" pitchFamily="18" charset="0"/>
                <a:cs typeface="Times New Roman" panose="02020603050405020304" pitchFamily="18" charset="0"/>
              </a:rPr>
              <a:t>Chỉ</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ra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pháp</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a:t>
            </a:r>
          </a:p>
          <a:p>
            <a:pPr algn="ctr"/>
            <a:r>
              <a:rPr lang="en-US" sz="2000" dirty="0">
                <a:solidFill>
                  <a:srgbClr val="00B050"/>
                </a:solidFill>
                <a:latin typeface="Times New Roman" panose="02020603050405020304" pitchFamily="18" charset="0"/>
                <a:cs typeface="Times New Roman" panose="02020603050405020304" pitchFamily="18" charset="0"/>
              </a:rPr>
              <a:t>2) </a:t>
            </a:r>
            <a:r>
              <a:rPr lang="en-US" sz="2000" dirty="0" err="1">
                <a:solidFill>
                  <a:srgbClr val="00B050"/>
                </a:solidFill>
                <a:latin typeface="Times New Roman" panose="02020603050405020304" pitchFamily="18" charset="0"/>
                <a:cs typeface="Times New Roman" panose="02020603050405020304" pitchFamily="18" charset="0"/>
              </a:rPr>
              <a:t>Nêu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dụng</a:t>
            </a:r>
            <a:r>
              <a:rPr lang="en-US" sz="2000" dirty="0">
                <a:solidFill>
                  <a:srgbClr val="00B050"/>
                </a:solidFill>
                <a:latin typeface="Times New Roman" panose="02020603050405020304" pitchFamily="18" charset="0"/>
                <a:cs typeface="Times New Roman" panose="02020603050405020304" pitchFamily="18" charset="0"/>
              </a:rPr>
              <a:t>.</a:t>
            </a:r>
          </a:p>
          <a:p>
            <a:pPr algn="ctr"/>
            <a:endParaRPr lang="en-US" sz="2000" dirty="0">
              <a:solidFill>
                <a:srgbClr val="0070C0"/>
              </a:solidFill>
              <a:latin typeface="Times New Roman" panose="02020603050405020304" pitchFamily="18" charset="0"/>
              <a:cs typeface="Times New Roman" panose="02020603050405020304" pitchFamily="18" charset="0"/>
            </a:endParaRPr>
          </a:p>
          <a:p>
            <a:pPr algn="ctr"/>
            <a:endParaRPr lang="en-US" sz="2000" dirty="0">
              <a:solidFill>
                <a:srgbClr val="0070C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20496772"/>
              </p:ext>
            </p:extLst>
          </p:nvPr>
        </p:nvGraphicFramePr>
        <p:xfrm>
          <a:off x="179512" y="2708920"/>
          <a:ext cx="8784976" cy="3474720"/>
        </p:xfrm>
        <a:graphic>
          <a:graphicData uri="http://schemas.openxmlformats.org/drawingml/2006/table">
            <a:tbl>
              <a:tblPr firstRow="1" bandRow="1">
                <a:tableStyleId>{5C22544A-7EE6-4342-B048-85BDC9FD1C3A}</a:tableStyleId>
              </a:tblPr>
              <a:tblGrid>
                <a:gridCol w="878497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0" kern="1200" dirty="0">
                          <a:solidFill>
                            <a:srgbClr val="FFFF00"/>
                          </a:solidFill>
                          <a:effectLst/>
                          <a:latin typeface="Times New Roman" panose="02020603050405020304" pitchFamily="18" charset="0"/>
                          <a:ea typeface="+mn-ea"/>
                          <a:cs typeface="Times New Roman" panose="02020603050405020304" pitchFamily="18" charset="0"/>
                        </a:rPr>
                        <a:t>Câu a) (lời của Dế Choắt), cụm từ </a:t>
                      </a:r>
                      <a:r>
                        <a:rPr lang="vi-VN" sz="2400" b="0" i="1" kern="1200" dirty="0">
                          <a:solidFill>
                            <a:srgbClr val="FFFF00"/>
                          </a:solidFill>
                          <a:effectLst/>
                          <a:latin typeface="Times New Roman" panose="02020603050405020304" pitchFamily="18" charset="0"/>
                          <a:ea typeface="+mn-ea"/>
                          <a:cs typeface="Times New Roman" panose="02020603050405020304" pitchFamily="18" charset="0"/>
                        </a:rPr>
                        <a:t>nhắm </a:t>
                      </a:r>
                      <a:r>
                        <a:rPr lang="en-US" sz="2400" b="0" i="1" kern="1200" dirty="0" err="1">
                          <a:solidFill>
                            <a:srgbClr val="FFFF00"/>
                          </a:solidFill>
                          <a:effectLst/>
                          <a:latin typeface="Times New Roman" panose="02020603050405020304" pitchFamily="18" charset="0"/>
                          <a:ea typeface="+mn-ea"/>
                          <a:cs typeface="Times New Roman" panose="02020603050405020304" pitchFamily="18" charset="0"/>
                        </a:rPr>
                        <a:t>mắt</a:t>
                      </a:r>
                      <a:r>
                        <a:rPr lang="en-US" sz="2400" b="0" kern="1200" dirty="0">
                          <a:solidFill>
                            <a:srgbClr val="FFFF00"/>
                          </a:solidFill>
                          <a:effectLst/>
                          <a:latin typeface="Times New Roman" panose="02020603050405020304" pitchFamily="18" charset="0"/>
                          <a:ea typeface="+mn-ea"/>
                          <a:cs typeface="Times New Roman" panose="02020603050405020304" pitchFamily="18" charset="0"/>
                        </a:rPr>
                        <a:t> </a:t>
                      </a:r>
                      <a:r>
                        <a:rPr lang="vi-VN" sz="2400" b="0" kern="1200" dirty="0">
                          <a:solidFill>
                            <a:srgbClr val="FFFF00"/>
                          </a:solidFill>
                          <a:effectLst/>
                          <a:latin typeface="Times New Roman" panose="02020603050405020304" pitchFamily="18" charset="0"/>
                          <a:ea typeface="+mn-ea"/>
                          <a:cs typeface="Times New Roman" panose="02020603050405020304" pitchFamily="18" charset="0"/>
                        </a:rPr>
                        <a:t>được dùng để nói về</a:t>
                      </a:r>
                      <a:r>
                        <a:rPr lang="en-US" sz="2400" b="0" kern="1200" dirty="0">
                          <a:solidFill>
                            <a:srgbClr val="FFFF00"/>
                          </a:solidFill>
                          <a:effectLst/>
                          <a:latin typeface="Times New Roman" panose="02020603050405020304" pitchFamily="18" charset="0"/>
                          <a:ea typeface="+mn-ea"/>
                          <a:cs typeface="Times New Roman" panose="02020603050405020304" pitchFamily="18" charset="0"/>
                        </a:rPr>
                        <a:t> </a:t>
                      </a:r>
                      <a:r>
                        <a:rPr lang="en-US" sz="2400" b="0" kern="1200" dirty="0" err="1">
                          <a:solidFill>
                            <a:srgbClr val="FFFF00"/>
                          </a:solidFill>
                          <a:effectLst/>
                          <a:latin typeface="Times New Roman" panose="02020603050405020304" pitchFamily="18" charset="0"/>
                          <a:ea typeface="+mn-ea"/>
                          <a:cs typeface="Times New Roman" panose="02020603050405020304" pitchFamily="18" charset="0"/>
                        </a:rPr>
                        <a:t>cái</a:t>
                      </a:r>
                      <a:r>
                        <a:rPr lang="vi-VN" sz="2400" b="0" kern="1200" dirty="0">
                          <a:solidFill>
                            <a:srgbClr val="FFFF00"/>
                          </a:solidFill>
                          <a:effectLst/>
                          <a:latin typeface="Times New Roman" panose="02020603050405020304" pitchFamily="18" charset="0"/>
                          <a:ea typeface="+mn-ea"/>
                          <a:cs typeface="Times New Roman" panose="02020603050405020304" pitchFamily="18" charset="0"/>
                        </a:rPr>
                        <a:t> chết. Việc dùng cụm từ đó có tác dụng giảm bớt cảm giác đau thương so với câu không dù</a:t>
                      </a:r>
                      <a:r>
                        <a:rPr lang="en-US" sz="2400" b="0" kern="1200" dirty="0">
                          <a:solidFill>
                            <a:srgbClr val="FFFF00"/>
                          </a:solidFill>
                          <a:effectLst/>
                          <a:latin typeface="Times New Roman" panose="02020603050405020304" pitchFamily="18" charset="0"/>
                          <a:ea typeface="+mn-ea"/>
                          <a:cs typeface="Times New Roman" panose="02020603050405020304" pitchFamily="18" charset="0"/>
                        </a:rPr>
                        <a:t>ng </a:t>
                      </a:r>
                      <a:r>
                        <a:rPr lang="vi-VN" sz="2400" b="0" kern="1200" dirty="0">
                          <a:solidFill>
                            <a:srgbClr val="FFFF00"/>
                          </a:solidFill>
                          <a:effectLst/>
                          <a:latin typeface="Times New Roman" panose="02020603050405020304" pitchFamily="18" charset="0"/>
                          <a:ea typeface="+mn-ea"/>
                          <a:cs typeface="Times New Roman" panose="02020603050405020304" pitchFamily="18" charset="0"/>
                        </a:rPr>
                        <a:t>cách nói giảm nói tránh: “</a:t>
                      </a:r>
                      <a:r>
                        <a:rPr lang="vi-VN" sz="2400" b="0" i="1" kern="1200" dirty="0">
                          <a:solidFill>
                            <a:srgbClr val="FFFF00"/>
                          </a:solidFill>
                          <a:effectLst/>
                          <a:latin typeface="Times New Roman" panose="02020603050405020304" pitchFamily="18" charset="0"/>
                          <a:ea typeface="+mn-ea"/>
                          <a:cs typeface="Times New Roman" panose="02020603050405020304" pitchFamily="18" charset="0"/>
                        </a:rPr>
                        <a:t>Nhưng trước khi chết, tôi khuyên anh...</a:t>
                      </a:r>
                      <a:r>
                        <a:rPr lang="vi-VN" sz="2400" b="0" kern="1200" dirty="0">
                          <a:solidFill>
                            <a:srgbClr val="FFFF00"/>
                          </a:solidFill>
                          <a:effectLst/>
                          <a:latin typeface="Times New Roman" panose="02020603050405020304" pitchFamily="18" charset="0"/>
                          <a:ea typeface="+mn-ea"/>
                          <a:cs typeface="Times New Roman" panose="02020603050405020304" pitchFamily="18" charset="0"/>
                        </a:rPr>
                        <a:t>”</a:t>
                      </a:r>
                      <a:endParaRPr lang="en-US" sz="2400" b="0" kern="1200" dirty="0">
                        <a:solidFill>
                          <a:srgbClr val="FFFF00"/>
                        </a:solidFill>
                        <a:effectLst/>
                        <a:latin typeface="Times New Roman" panose="02020603050405020304" pitchFamily="18" charset="0"/>
                        <a:ea typeface="+mn-ea"/>
                        <a:cs typeface="Times New Roman" panose="02020603050405020304" pitchFamily="18" charset="0"/>
                      </a:endParaRPr>
                    </a:p>
                    <a:p>
                      <a:endParaRPr lang="en-US" sz="2400" b="0" dirty="0">
                        <a:solidFill>
                          <a:srgbClr val="FFFF00"/>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10000"/>
                  </a:ext>
                </a:extLst>
              </a:tr>
              <a:tr h="504056">
                <a:tc>
                  <a:txBody>
                    <a:bodyPr/>
                    <a:lstStyle/>
                    <a:p>
                      <a:r>
                        <a:rPr lang="en-US" sz="2400" kern="1200" dirty="0" err="1">
                          <a:solidFill>
                            <a:srgbClr val="FFFF00"/>
                          </a:solidFill>
                          <a:effectLst/>
                          <a:latin typeface="Times New Roman" panose="02020603050405020304" pitchFamily="18" charset="0"/>
                          <a:ea typeface="+mn-ea"/>
                          <a:cs typeface="Times New Roman" panose="02020603050405020304" pitchFamily="18" charset="0"/>
                        </a:rPr>
                        <a:t>Câu</a:t>
                      </a:r>
                      <a:r>
                        <a:rPr lang="en-US" sz="2400" kern="1200" dirty="0">
                          <a:solidFill>
                            <a:srgbClr val="FFFF00"/>
                          </a:solidFill>
                          <a:effectLst/>
                          <a:latin typeface="Times New Roman" panose="02020603050405020304" pitchFamily="18" charset="0"/>
                          <a:ea typeface="+mn-ea"/>
                          <a:cs typeface="Times New Roman" panose="02020603050405020304" pitchFamily="18" charset="0"/>
                        </a:rPr>
                        <a:t> b)</a:t>
                      </a:r>
                      <a:r>
                        <a:rPr lang="vi-VN" sz="2400" kern="1200" dirty="0">
                          <a:solidFill>
                            <a:srgbClr val="FFFF00"/>
                          </a:solidFill>
                          <a:effectLst/>
                          <a:latin typeface="Times New Roman" panose="02020603050405020304" pitchFamily="18" charset="0"/>
                          <a:ea typeface="+mn-ea"/>
                          <a:cs typeface="Times New Roman" panose="02020603050405020304" pitchFamily="18" charset="0"/>
                        </a:rPr>
                        <a:t> (lời của Dế Choắt), cụm từ </a:t>
                      </a:r>
                      <a:r>
                        <a:rPr lang="vi-VN" sz="2400" i="1" kern="1200" dirty="0">
                          <a:solidFill>
                            <a:srgbClr val="FFFF00"/>
                          </a:solidFill>
                          <a:effectLst/>
                          <a:latin typeface="Times New Roman" panose="02020603050405020304" pitchFamily="18" charset="0"/>
                          <a:ea typeface="+mn-ea"/>
                          <a:cs typeface="Times New Roman" panose="02020603050405020304" pitchFamily="18" charset="0"/>
                        </a:rPr>
                        <a:t>nghèo sức</a:t>
                      </a:r>
                      <a:r>
                        <a:rPr lang="vi-VN" sz="2400" kern="1200" dirty="0">
                          <a:solidFill>
                            <a:srgbClr val="FFFF00"/>
                          </a:solidFill>
                          <a:effectLst/>
                          <a:latin typeface="Times New Roman" panose="02020603050405020304" pitchFamily="18" charset="0"/>
                          <a:ea typeface="+mn-ea"/>
                          <a:cs typeface="Times New Roman" panose="02020603050405020304" pitchFamily="18" charset="0"/>
                        </a:rPr>
                        <a:t> được dùng để chỉ sự yếu ớt về thể chất (không có sức để đào một cái hang sâu, an toàn). Việc dùng cụm từ đó có tác dụng làm giảm sắc thái tiêu cực so với câu không dùng nói giảm, nói tránh: “... </a:t>
                      </a:r>
                      <a:r>
                        <a:rPr lang="vi-VN" sz="2400" i="1" kern="1200" dirty="0">
                          <a:solidFill>
                            <a:srgbClr val="FFFF00"/>
                          </a:solidFill>
                          <a:effectLst/>
                          <a:latin typeface="Times New Roman" panose="02020603050405020304" pitchFamily="18" charset="0"/>
                          <a:ea typeface="+mn-ea"/>
                          <a:cs typeface="Times New Roman" panose="02020603050405020304" pitchFamily="18" charset="0"/>
                        </a:rPr>
                        <a:t>nhưng “yếu ớt quá</a:t>
                      </a:r>
                      <a:r>
                        <a:rPr lang="vi-VN" sz="2400" kern="1200" dirty="0">
                          <a:solidFill>
                            <a:srgbClr val="FFFF00"/>
                          </a:solidFill>
                          <a:effectLst/>
                          <a:latin typeface="Times New Roman" panose="02020603050405020304" pitchFamily="18" charset="0"/>
                          <a:ea typeface="+mn-ea"/>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a:txBody>
                  <a:tcPr>
                    <a:solidFill>
                      <a:schemeClr val="accent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6298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712" y="88126"/>
            <a:ext cx="7720656" cy="461665"/>
          </a:xfrm>
          <a:prstGeom prst="rect">
            <a:avLst/>
          </a:prstGeom>
          <a:noFill/>
        </p:spPr>
        <p:txBody>
          <a:bodyPr wrap="square" rtlCol="0">
            <a:spAutoFit/>
          </a:bodyPr>
          <a:lstStyle/>
          <a:p>
            <a:r>
              <a:rPr lang="pt-BR" sz="2400" b="1" dirty="0">
                <a:solidFill>
                  <a:srgbClr val="FF0000"/>
                </a:solidFill>
                <a:latin typeface="Times New Roman" panose="02020603050405020304" pitchFamily="18" charset="0"/>
                <a:cs typeface="Times New Roman" panose="02020603050405020304" pitchFamily="18" charset="0"/>
              </a:rPr>
              <a:t>2. Nhận biết và nêu tác dụng của biện pháp điệp ngữ</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 name="6-Point Star 1"/>
          <p:cNvSpPr/>
          <p:nvPr/>
        </p:nvSpPr>
        <p:spPr>
          <a:xfrm>
            <a:off x="163712" y="368252"/>
            <a:ext cx="8800776" cy="4860948"/>
          </a:xfrm>
          <a:prstGeom prst="star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dõi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thầm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4 </a:t>
            </a:r>
            <a:r>
              <a:rPr lang="en-US" sz="2400" dirty="0" err="1">
                <a:solidFill>
                  <a:srgbClr val="00B050"/>
                </a:solidFill>
                <a:latin typeface="Times New Roman" panose="02020603050405020304" pitchFamily="18" charset="0"/>
                <a:cs typeface="Times New Roman" panose="02020603050405020304" pitchFamily="18" charset="0"/>
              </a:rPr>
              <a:t>trang</a:t>
            </a:r>
            <a:r>
              <a:rPr lang="en-US" sz="2400" dirty="0">
                <a:solidFill>
                  <a:srgbClr val="00B050"/>
                </a:solidFill>
                <a:latin typeface="Times New Roman" panose="02020603050405020304" pitchFamily="18" charset="0"/>
                <a:cs typeface="Times New Roman" panose="02020603050405020304" pitchFamily="18" charset="0"/>
              </a:rPr>
              <a:t> 42 </a:t>
            </a:r>
            <a:r>
              <a:rPr lang="en-US" sz="2400" dirty="0" err="1">
                <a:solidFill>
                  <a:srgbClr val="00B050"/>
                </a:solidFill>
                <a:latin typeface="Times New Roman" panose="02020603050405020304" pitchFamily="18" charset="0"/>
                <a:cs typeface="Times New Roman" panose="02020603050405020304" pitchFamily="18" charset="0"/>
              </a:rPr>
              <a:t>nêu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và</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thực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hiện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yêu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cầu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1) </a:t>
            </a:r>
            <a:r>
              <a:rPr lang="en-US" sz="2400" dirty="0" err="1">
                <a:solidFill>
                  <a:srgbClr val="00B050"/>
                </a:solidFill>
                <a:latin typeface="Times New Roman" panose="02020603050405020304" pitchFamily="18" charset="0"/>
                <a:cs typeface="Times New Roman" panose="02020603050405020304" pitchFamily="18" charset="0"/>
              </a:rPr>
              <a:t>Tìm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phép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điệp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bài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Đồng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dao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mùa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xuân</a:t>
            </a:r>
            <a:r>
              <a:rPr lang="en-US" sz="2400" dirty="0">
                <a:solidFill>
                  <a:srgbClr val="00B050"/>
                </a:solidFill>
                <a:latin typeface="Times New Roman" panose="02020603050405020304" pitchFamily="18" charset="0"/>
                <a:cs typeface="Times New Roman" panose="02020603050405020304" pitchFamily="18" charset="0"/>
              </a:rPr>
              <a:t>;</a:t>
            </a:r>
          </a:p>
          <a:p>
            <a:r>
              <a:rPr lang="en-US" sz="2400" dirty="0">
                <a:solidFill>
                  <a:srgbClr val="00B050"/>
                </a:solidFill>
                <a:latin typeface="Times New Roman" panose="02020603050405020304" pitchFamily="18" charset="0"/>
                <a:cs typeface="Times New Roman" panose="02020603050405020304" pitchFamily="18" charset="0"/>
              </a:rPr>
              <a:t>2) </a:t>
            </a:r>
            <a:r>
              <a:rPr lang="en-US" sz="2400" dirty="0" err="1">
                <a:solidFill>
                  <a:srgbClr val="00B050"/>
                </a:solidFill>
                <a:latin typeface="Times New Roman" panose="02020603050405020304" pitchFamily="18" charset="0"/>
                <a:cs typeface="Times New Roman" panose="02020603050405020304" pitchFamily="18" charset="0"/>
              </a:rPr>
              <a:t>Nêu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dụng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của</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sử</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dụng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điệp</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ngữ</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trong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các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câu</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thơ</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154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76955166"/>
              </p:ext>
            </p:extLst>
          </p:nvPr>
        </p:nvGraphicFramePr>
        <p:xfrm>
          <a:off x="179512" y="188640"/>
          <a:ext cx="8800779" cy="6766560"/>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20000"/>
                    </a:ext>
                  </a:extLst>
                </a:gridCol>
                <a:gridCol w="5560419">
                  <a:extLst>
                    <a:ext uri="{9D8B030D-6E8A-4147-A177-3AD203B41FA5}">
                      <a16:colId xmlns:a16="http://schemas.microsoft.com/office/drawing/2014/main" val="20001"/>
                    </a:ext>
                  </a:extLst>
                </a:gridCol>
              </a:tblGrid>
              <a:tr h="14306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Điệp ngữ 1: Câu thơ “</a:t>
                      </a:r>
                      <a:r>
                        <a:rPr lang="pt-BR"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Có một người lính</a:t>
                      </a:r>
                      <a:r>
                        <a:rPr lang="pt-BR"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lặp lại ở khổ 1 và khổ 3.</a:t>
                      </a:r>
                      <a:endPar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Điệp</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ngữ</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2:</a:t>
                      </a:r>
                      <a:r>
                        <a:rPr lang="en-US"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không về nữa</a:t>
                      </a: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và </a:t>
                      </a:r>
                      <a:r>
                        <a:rPr lang="vi-VN"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ngồi (Anh ngồi lặng lẽ, Anh ngồi rực rỡ)</a:t>
                      </a: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được lặp lại hai lầ</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a:t>
                      </a: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0199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Tác dụng:</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như một lời nhạc thơ</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khiến</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người đọc luôn nhớ về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các</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 người con từng sống, chiến đấu và đã anh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dũng</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hi sinh; tạo ra một thế đối lập với dòng thơ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không về nữa</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khiến người đọc cảm nhận thấm thía hơn những mất mát lớn lao.</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lvl="0" algn="just"/>
                      <a:r>
                        <a:rPr lang="en-US" sz="24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Tác</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dụng</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Điệp ngữ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không về nữa</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đã khắc hoạ trong lòng người đọc về sự ra đi của người lính</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trẻ</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nhấn mạnh nỗi ngậm ngùi, thương tiếc của nhân dân, đồng đội và của nhà thơ dành cho người lính.</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Việc lặp lại cụm từ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anh ngồi</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khiến hình tượng người lính hiện lên như một b</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ức</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tượng giữa rừng núi Trường Sơn hùng vĩ. Chiến công, sự hi sinh vì dân, vì nước của người chiến sĩ mãi được ghi tạc trong trái tim mỗi người dân như một tượng đài bất diệt. </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9107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12" y="88126"/>
            <a:ext cx="6499522" cy="461665"/>
          </a:xfrm>
          <a:prstGeom prst="rect">
            <a:avLst/>
          </a:prstGeom>
          <a:noFill/>
        </p:spPr>
        <p:txBody>
          <a:bodyPr wrap="square" rtlCol="0">
            <a:spAutoFit/>
          </a:bodyPr>
          <a:lstStyle/>
          <a:p>
            <a:r>
              <a:rPr lang="pt-BR" sz="2400" b="1" dirty="0">
                <a:solidFill>
                  <a:srgbClr val="FF0000"/>
                </a:solidFill>
                <a:latin typeface="Times New Roman" panose="02020603050405020304" pitchFamily="18" charset="0"/>
                <a:cs typeface="Times New Roman" panose="02020603050405020304" pitchFamily="18" charset="0"/>
              </a:rPr>
              <a:t>3. Xác định nghĩa của từ</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6-Point Star 4"/>
          <p:cNvSpPr/>
          <p:nvPr/>
        </p:nvSpPr>
        <p:spPr>
          <a:xfrm>
            <a:off x="163712" y="0"/>
            <a:ext cx="8800776" cy="3546727"/>
          </a:xfrm>
          <a:prstGeom prst="star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B050"/>
                </a:solidFill>
                <a:latin typeface="Times New Roman" panose="02020603050405020304" pitchFamily="18" charset="0"/>
                <a:cs typeface="Times New Roman" panose="02020603050405020304" pitchFamily="18" charset="0"/>
              </a:rPr>
              <a:t>HS </a:t>
            </a:r>
            <a:r>
              <a:rPr lang="en-US" sz="2000" dirty="0" err="1">
                <a:solidFill>
                  <a:srgbClr val="00B050"/>
                </a:solidFill>
                <a:latin typeface="Times New Roman" panose="02020603050405020304" pitchFamily="18" charset="0"/>
                <a:cs typeface="Times New Roman" panose="02020603050405020304" pitchFamily="18" charset="0"/>
              </a:rPr>
              <a:t>theo</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dõi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thầm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5 </a:t>
            </a:r>
            <a:r>
              <a:rPr lang="en-US" sz="2000" dirty="0" err="1">
                <a:solidFill>
                  <a:srgbClr val="00B050"/>
                </a:solidFill>
                <a:latin typeface="Times New Roman" panose="02020603050405020304" pitchFamily="18" charset="0"/>
                <a:cs typeface="Times New Roman" panose="02020603050405020304" pitchFamily="18" charset="0"/>
              </a:rPr>
              <a:t>trang</a:t>
            </a:r>
            <a:r>
              <a:rPr lang="en-US" sz="2000" dirty="0">
                <a:solidFill>
                  <a:srgbClr val="00B050"/>
                </a:solidFill>
                <a:latin typeface="Times New Roman" panose="02020603050405020304" pitchFamily="18" charset="0"/>
                <a:cs typeface="Times New Roman" panose="02020603050405020304" pitchFamily="18" charset="0"/>
              </a:rPr>
              <a:t> 42 </a:t>
            </a:r>
            <a:r>
              <a:rPr lang="en-US" sz="2000" dirty="0" err="1">
                <a:solidFill>
                  <a:srgbClr val="00B050"/>
                </a:solidFill>
                <a:latin typeface="Times New Roman" panose="02020603050405020304" pitchFamily="18" charset="0"/>
                <a:cs typeface="Times New Roman" panose="02020603050405020304" pitchFamily="18" charset="0"/>
              </a:rPr>
              <a:t>nêu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và</a:t>
            </a:r>
            <a:r>
              <a:rPr lang="en-US" sz="2000" dirty="0">
                <a:solidFill>
                  <a:srgbClr val="00B050"/>
                </a:solidFill>
                <a:latin typeface="Times New Roman" panose="02020603050405020304" pitchFamily="18" charset="0"/>
                <a:cs typeface="Times New Roman" panose="02020603050405020304" pitchFamily="18" charset="0"/>
              </a:rPr>
              <a:t> </a:t>
            </a:r>
          </a:p>
          <a:p>
            <a:r>
              <a:rPr lang="en-US" sz="2000" dirty="0" err="1">
                <a:solidFill>
                  <a:srgbClr val="00B050"/>
                </a:solidFill>
                <a:latin typeface="Times New Roman" panose="02020603050405020304" pitchFamily="18" charset="0"/>
                <a:cs typeface="Times New Roman" panose="02020603050405020304" pitchFamily="18" charset="0"/>
              </a:rPr>
              <a:t>thực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hiện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yêu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cầu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a:t>
            </a:r>
          </a:p>
          <a:p>
            <a:r>
              <a:rPr lang="en-US" sz="2000" dirty="0">
                <a:solidFill>
                  <a:srgbClr val="00B050"/>
                </a:solidFill>
                <a:latin typeface="Times New Roman" panose="02020603050405020304" pitchFamily="18" charset="0"/>
                <a:cs typeface="Times New Roman" panose="02020603050405020304" pitchFamily="18" charset="0"/>
              </a:rPr>
              <a:t>1) </a:t>
            </a:r>
            <a:r>
              <a:rPr lang="en-US" sz="2000" dirty="0" err="1">
                <a:solidFill>
                  <a:srgbClr val="00B050"/>
                </a:solidFill>
                <a:latin typeface="Times New Roman" panose="02020603050405020304" pitchFamily="18" charset="0"/>
                <a:cs typeface="Times New Roman" panose="02020603050405020304" pitchFamily="18" charset="0"/>
              </a:rPr>
              <a:t>Xác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định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nghĩa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núi</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xanh</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và</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máu</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lửa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trong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thơ</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Đồng</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dao</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mùa</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dirty="0">
                <a:solidFill>
                  <a:srgbClr val="00B050"/>
                </a:solidFill>
                <a:latin typeface="Times New Roman" panose="02020603050405020304" pitchFamily="18" charset="0"/>
                <a:cs typeface="Times New Roman" panose="02020603050405020304" pitchFamily="18" charset="0"/>
              </a:rPr>
              <a:t>;</a:t>
            </a:r>
          </a:p>
          <a:p>
            <a:r>
              <a:rPr lang="en-US" sz="2000" dirty="0">
                <a:solidFill>
                  <a:srgbClr val="00B050"/>
                </a:solidFill>
                <a:latin typeface="Times New Roman" panose="02020603050405020304" pitchFamily="18" charset="0"/>
                <a:cs typeface="Times New Roman" panose="02020603050405020304" pitchFamily="18" charset="0"/>
              </a:rPr>
              <a:t>2) </a:t>
            </a:r>
            <a:r>
              <a:rPr lang="en-US" sz="2000" dirty="0" err="1">
                <a:solidFill>
                  <a:srgbClr val="00B050"/>
                </a:solidFill>
                <a:latin typeface="Times New Roman" panose="02020603050405020304" pitchFamily="18" charset="0"/>
                <a:cs typeface="Times New Roman" panose="02020603050405020304" pitchFamily="18" charset="0"/>
              </a:rPr>
              <a:t>Nêu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căn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cứ</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để</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xác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định</a:t>
            </a:r>
            <a:r>
              <a:rPr lang="en-US" sz="2000" dirty="0">
                <a:solidFill>
                  <a:srgbClr val="00B050"/>
                </a:solidFill>
                <a:latin typeface="Times New Roman" panose="02020603050405020304" pitchFamily="18" charset="0"/>
                <a:cs typeface="Times New Roman" panose="02020603050405020304" pitchFamily="18" charset="0"/>
              </a:rPr>
              <a:t>.</a:t>
            </a:r>
          </a:p>
          <a:p>
            <a:endParaRPr lang="en-US" sz="2000" dirty="0">
              <a:solidFill>
                <a:srgbClr val="00B05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00242060"/>
              </p:ext>
            </p:extLst>
          </p:nvPr>
        </p:nvGraphicFramePr>
        <p:xfrm>
          <a:off x="35124" y="2420888"/>
          <a:ext cx="8800776" cy="3108960"/>
        </p:xfrm>
        <a:graphic>
          <a:graphicData uri="http://schemas.openxmlformats.org/drawingml/2006/table">
            <a:tbl>
              <a:tblPr firstRow="1" bandRow="1">
                <a:tableStyleId>{5C22544A-7EE6-4342-B048-85BDC9FD1C3A}</a:tableStyleId>
              </a:tblPr>
              <a:tblGrid>
                <a:gridCol w="8800776">
                  <a:extLst>
                    <a:ext uri="{9D8B030D-6E8A-4147-A177-3AD203B41FA5}">
                      <a16:colId xmlns:a16="http://schemas.microsoft.com/office/drawing/2014/main" val="20000"/>
                    </a:ext>
                  </a:extLst>
                </a:gridCol>
              </a:tblGrid>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Cụm từ </a:t>
                      </a:r>
                      <a:r>
                        <a:rPr lang="vi-VN"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núi xanh</a:t>
                      </a:r>
                      <a:r>
                        <a:rPr lang="vi-VN"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trong khổ thơ có nghĩa là chiến trường, nơi diễn ra</a:t>
                      </a:r>
                      <a:r>
                        <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những</a:t>
                      </a:r>
                      <a:r>
                        <a:rPr lang="vi-VN"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trận chiến ác liệt.</a:t>
                      </a:r>
                      <a:endPar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Căn cứ để suy đoán nghĩa: dựa vào các từ ngữ xung quanh từ </a:t>
                      </a:r>
                      <a:r>
                        <a:rPr lang="vi-VN"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núi xanh</a:t>
                      </a:r>
                      <a:r>
                        <a:rPr lang="vi-VN"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rừng chiểu, Trường Sơn, núi cũ, đại ngàn, núi non,...</a:t>
                      </a:r>
                      <a:endParaRPr lang="en-US" sz="2400" b="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rgbClr val="FF0000"/>
                          </a:solidFill>
                          <a:effectLst/>
                          <a:latin typeface="Times New Roman" panose="02020603050405020304" pitchFamily="18" charset="0"/>
                          <a:ea typeface="+mn-ea"/>
                          <a:cs typeface="Times New Roman" panose="02020603050405020304" pitchFamily="18" charset="0"/>
                        </a:rPr>
                        <a:t>  </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Cụm từ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máu lửa</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được nhà thơ dùng với nghĩa chỉ những năm tháng chiến tranh khốc liệt.</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Căn</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cứ</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để</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suy đoán nghĩa</a:t>
                      </a:r>
                      <a:r>
                        <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dựa vào các từ ngữ xung quanh cụm từ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máu lửa</a:t>
                      </a:r>
                      <a:r>
                        <a:rPr lang="vi-VN"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hoà bình, bom nổ, khói đen, ngọn lửa,...</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
        <p:nvSpPr>
          <p:cNvPr id="8" name="Right Arrow 7"/>
          <p:cNvSpPr/>
          <p:nvPr/>
        </p:nvSpPr>
        <p:spPr>
          <a:xfrm>
            <a:off x="323528" y="3356992"/>
            <a:ext cx="720080"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71805" y="4869160"/>
            <a:ext cx="720080"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6-Point Star 3"/>
          <p:cNvSpPr/>
          <p:nvPr/>
        </p:nvSpPr>
        <p:spPr>
          <a:xfrm>
            <a:off x="184549" y="-243408"/>
            <a:ext cx="8800776" cy="3096343"/>
          </a:xfrm>
          <a:prstGeom prst="star6">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B050"/>
                </a:solidFill>
                <a:latin typeface="Times New Roman" panose="02020603050405020304" pitchFamily="18" charset="0"/>
                <a:cs typeface="Times New Roman" panose="02020603050405020304" pitchFamily="18" charset="0"/>
              </a:rPr>
              <a:t>HS </a:t>
            </a:r>
            <a:r>
              <a:rPr lang="en-US" sz="2000" dirty="0" err="1">
                <a:solidFill>
                  <a:srgbClr val="00B050"/>
                </a:solidFill>
                <a:latin typeface="Times New Roman" panose="02020603050405020304" pitchFamily="18" charset="0"/>
                <a:cs typeface="Times New Roman" panose="02020603050405020304" pitchFamily="18" charset="0"/>
              </a:rPr>
              <a:t>theo</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dõi</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đọc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thầm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 6 </a:t>
            </a:r>
            <a:r>
              <a:rPr lang="en-US" sz="2000" dirty="0" err="1">
                <a:solidFill>
                  <a:srgbClr val="00B050"/>
                </a:solidFill>
                <a:latin typeface="Times New Roman" panose="02020603050405020304" pitchFamily="18" charset="0"/>
                <a:cs typeface="Times New Roman" panose="02020603050405020304" pitchFamily="18" charset="0"/>
              </a:rPr>
              <a:t>trang</a:t>
            </a:r>
            <a:r>
              <a:rPr lang="en-US" sz="2000" dirty="0">
                <a:solidFill>
                  <a:srgbClr val="00B050"/>
                </a:solidFill>
                <a:latin typeface="Times New Roman" panose="02020603050405020304" pitchFamily="18" charset="0"/>
                <a:cs typeface="Times New Roman" panose="02020603050405020304" pitchFamily="18" charset="0"/>
              </a:rPr>
              <a:t> 42 </a:t>
            </a:r>
            <a:r>
              <a:rPr lang="en-US" sz="2000" dirty="0" err="1">
                <a:solidFill>
                  <a:srgbClr val="00B050"/>
                </a:solidFill>
                <a:latin typeface="Times New Roman" panose="02020603050405020304" pitchFamily="18" charset="0"/>
                <a:cs typeface="Times New Roman" panose="02020603050405020304" pitchFamily="18" charset="0"/>
              </a:rPr>
              <a:t>nêu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và</a:t>
            </a:r>
            <a:r>
              <a:rPr lang="en-US" sz="2000" dirty="0">
                <a:solidFill>
                  <a:srgbClr val="00B050"/>
                </a:solidFill>
                <a:latin typeface="Times New Roman" panose="02020603050405020304" pitchFamily="18" charset="0"/>
                <a:cs typeface="Times New Roman" panose="02020603050405020304" pitchFamily="18" charset="0"/>
              </a:rPr>
              <a:t> </a:t>
            </a:r>
          </a:p>
          <a:p>
            <a:r>
              <a:rPr lang="en-US" sz="2000" dirty="0" err="1">
                <a:solidFill>
                  <a:srgbClr val="00B050"/>
                </a:solidFill>
                <a:latin typeface="Times New Roman" panose="02020603050405020304" pitchFamily="18" charset="0"/>
                <a:cs typeface="Times New Roman" panose="02020603050405020304" pitchFamily="18" charset="0"/>
              </a:rPr>
              <a:t>thực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hiện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yêu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cầu</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bài</a:t>
            </a:r>
            <a:r>
              <a:rPr lang="en-US" sz="2000" dirty="0">
                <a:solidFill>
                  <a:srgbClr val="00B050"/>
                </a:solidFill>
                <a:latin typeface="Times New Roman" panose="02020603050405020304" pitchFamily="18" charset="0"/>
                <a:cs typeface="Times New Roman" panose="02020603050405020304" pitchFamily="18" charset="0"/>
              </a:rPr>
              <a:t>.</a:t>
            </a:r>
          </a:p>
          <a:p>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Chỉ</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ra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sự</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khác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biệt</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về</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nghĩa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của</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trong</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các</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cụm</a:t>
            </a:r>
            <a:r>
              <a:rPr lang="en-US" sz="2000" dirty="0">
                <a:solidFill>
                  <a:srgbClr val="00B050"/>
                </a:solidFill>
                <a:latin typeface="Times New Roman" panose="02020603050405020304" pitchFamily="18" charset="0"/>
                <a:cs typeface="Times New Roman" panose="02020603050405020304" pitchFamily="18" charset="0"/>
              </a:rPr>
              <a:t> </a:t>
            </a:r>
            <a:r>
              <a:rPr lang="en-US" sz="2000" dirty="0" err="1">
                <a:solidFill>
                  <a:srgbClr val="00B050"/>
                </a:solidFill>
                <a:latin typeface="Times New Roman" panose="02020603050405020304" pitchFamily="18" charset="0"/>
                <a:cs typeface="Times New Roman" panose="02020603050405020304" pitchFamily="18" charset="0"/>
              </a:rPr>
              <a:t>từ</a:t>
            </a:r>
            <a:r>
              <a:rPr lang="en-US" sz="2000"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ngày</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tuổi</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đồng</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dao</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mùa</a:t>
            </a:r>
            <a:r>
              <a:rPr lang="en-US" sz="2000" i="1" dirty="0">
                <a:solidFill>
                  <a:srgbClr val="00B050"/>
                </a:solidFill>
                <a:latin typeface="Times New Roman" panose="02020603050405020304" pitchFamily="18" charset="0"/>
                <a:cs typeface="Times New Roman" panose="02020603050405020304" pitchFamily="18" charset="0"/>
              </a:rPr>
              <a:t> </a:t>
            </a:r>
            <a:r>
              <a:rPr lang="en-US" sz="2000" i="1" dirty="0" err="1">
                <a:solidFill>
                  <a:srgbClr val="00B050"/>
                </a:solidFill>
                <a:latin typeface="Times New Roman" panose="02020603050405020304" pitchFamily="18" charset="0"/>
                <a:cs typeface="Times New Roman" panose="02020603050405020304" pitchFamily="18" charset="0"/>
              </a:rPr>
              <a:t>xuân</a:t>
            </a:r>
            <a:r>
              <a:rPr lang="en-US" sz="2000" i="1" dirty="0">
                <a:solidFill>
                  <a:srgbClr val="00B050"/>
                </a:solidFill>
                <a:latin typeface="Times New Roman" panose="02020603050405020304" pitchFamily="18" charset="0"/>
                <a:cs typeface="Times New Roman" panose="02020603050405020304" pitchFamily="18" charset="0"/>
              </a:rPr>
              <a:t>.</a:t>
            </a:r>
            <a:endParaRPr lang="en-US" sz="2000" dirty="0">
              <a:solidFill>
                <a:srgbClr val="00B050"/>
              </a:solidFill>
              <a:latin typeface="Times New Roman" panose="02020603050405020304" pitchFamily="18" charset="0"/>
              <a:cs typeface="Times New Roman" panose="02020603050405020304" pitchFamily="18" charset="0"/>
            </a:endParaRPr>
          </a:p>
          <a:p>
            <a:endParaRPr lang="en-US" sz="2000" dirty="0">
              <a:solidFill>
                <a:srgbClr val="00B05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6309288"/>
              </p:ext>
            </p:extLst>
          </p:nvPr>
        </p:nvGraphicFramePr>
        <p:xfrm>
          <a:off x="184549" y="1939116"/>
          <a:ext cx="8800778" cy="4708430"/>
        </p:xfrm>
        <a:graphic>
          <a:graphicData uri="http://schemas.openxmlformats.org/drawingml/2006/table">
            <a:tbl>
              <a:tblPr firstRow="1" bandRow="1">
                <a:tableStyleId>{5C22544A-7EE6-4342-B048-85BDC9FD1C3A}</a:tableStyleId>
              </a:tblPr>
              <a:tblGrid>
                <a:gridCol w="3904232">
                  <a:extLst>
                    <a:ext uri="{9D8B030D-6E8A-4147-A177-3AD203B41FA5}">
                      <a16:colId xmlns:a16="http://schemas.microsoft.com/office/drawing/2014/main" val="20000"/>
                    </a:ext>
                  </a:extLst>
                </a:gridCol>
                <a:gridCol w="4896546">
                  <a:extLst>
                    <a:ext uri="{9D8B030D-6E8A-4147-A177-3AD203B41FA5}">
                      <a16:colId xmlns:a16="http://schemas.microsoft.com/office/drawing/2014/main" val="20001"/>
                    </a:ext>
                  </a:extLst>
                </a:gridCol>
              </a:tblGrid>
              <a:tr h="13251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Trong </a:t>
                      </a:r>
                      <a:r>
                        <a:rPr lang="vi-VN"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Từ điền tiếng Việt</a:t>
                      </a: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(Hoàng Phê </a:t>
                      </a:r>
                      <a:r>
                        <a:rPr lang="vi-VN" sz="2400" b="1"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Chủ biên), xuân</a:t>
                      </a: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có các nghĩa cơ bản sau:</a:t>
                      </a:r>
                      <a:endPar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Từ nghĩa trong từ điển, có thể thấy</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được</a:t>
                      </a:r>
                      <a:r>
                        <a:rPr lang="en-US" sz="2400" b="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p>
                    <a:p>
                      <a:pPr algn="just"/>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algn="just"/>
                      <a:r>
                        <a:rPr lang="vi-VN" sz="2400" kern="1200" dirty="0">
                          <a:solidFill>
                            <a:schemeClr val="dk1"/>
                          </a:solidFill>
                          <a:effectLst/>
                          <a:latin typeface="Times New Roman" panose="02020603050405020304" pitchFamily="18" charset="0"/>
                          <a:ea typeface="+mn-ea"/>
                          <a:cs typeface="Times New Roman" panose="02020603050405020304" pitchFamily="18" charset="0"/>
                        </a:rPr>
                        <a:t>1) Mùa đầu tiên trong một năm, mùa tươi tốt nhất;</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kern="1200" dirty="0">
                          <a:solidFill>
                            <a:schemeClr val="dk1"/>
                          </a:solidFill>
                          <a:effectLst/>
                          <a:latin typeface="Times New Roman" panose="02020603050405020304" pitchFamily="18" charset="0"/>
                          <a:ea typeface="+mn-ea"/>
                          <a:cs typeface="Times New Roman" panose="02020603050405020304" pitchFamily="18" charset="0"/>
                        </a:rPr>
                        <a:t>2) Trẻ trung, thuộc về tuổi trẻ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(tuổi xuân);</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i="1"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3) Thuộc về tình ái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(xuân tình);</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400" kern="1200" dirty="0">
                          <a:solidFill>
                            <a:schemeClr val="dk1"/>
                          </a:solidFill>
                          <a:effectLst/>
                          <a:latin typeface="Times New Roman" panose="02020603050405020304" pitchFamily="18" charset="0"/>
                          <a:ea typeface="+mn-ea"/>
                          <a:cs typeface="Times New Roman" panose="02020603050405020304" pitchFamily="18" charset="0"/>
                        </a:rPr>
                        <a:t> 4) Thời gian đã trôi qua hay tuổi của con người.</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ngày 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chỉ những ngày tháng tươi đẹp;</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tuổi 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chỉ tuổi trẻ, sự trẻ trung;</a:t>
                      </a:r>
                      <a:endParaRPr lang="en-US" sz="24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trong </a:t>
                      </a:r>
                      <a:r>
                        <a:rPr lang="vi-VN" sz="2400" i="1" kern="1200" dirty="0">
                          <a:solidFill>
                            <a:schemeClr val="dk1"/>
                          </a:solidFill>
                          <a:effectLst/>
                          <a:latin typeface="Times New Roman" panose="02020603050405020304" pitchFamily="18" charset="0"/>
                          <a:ea typeface="+mn-ea"/>
                          <a:cs typeface="Times New Roman" panose="02020603050405020304" pitchFamily="18" charset="0"/>
                        </a:rPr>
                        <a:t>đồng dao mùa xuân</a:t>
                      </a:r>
                      <a:r>
                        <a:rPr lang="vi-VN" sz="2400" kern="1200" dirty="0">
                          <a:solidFill>
                            <a:schemeClr val="dk1"/>
                          </a:solidFill>
                          <a:effectLst/>
                          <a:latin typeface="Times New Roman" panose="02020603050405020304" pitchFamily="18" charset="0"/>
                          <a:ea typeface="+mn-ea"/>
                          <a:cs typeface="Times New Roman" panose="02020603050405020304" pitchFamily="18" charset="0"/>
                        </a:rPr>
                        <a:t> vừa chỉ mùa đầu tiên trong một năm, vừa chỉ tuổi trẻ của người lính, vẻ đẹp, sức sống, sức vươn lên của dân tộc, đất nước.</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6445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467544" y="188640"/>
            <a:ext cx="4752528" cy="576064"/>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HƯỚNG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DẪN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TỰ</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HỌC</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Horizontal Scroll 4"/>
          <p:cNvSpPr/>
          <p:nvPr/>
        </p:nvSpPr>
        <p:spPr>
          <a:xfrm>
            <a:off x="827584" y="1052736"/>
            <a:ext cx="6120680" cy="1872208"/>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vở</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a:p>
            <a:pPr lvl="0"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Đọc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Gặp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cơm</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i="1" dirty="0" err="1">
                <a:solidFill>
                  <a:schemeClr val="tx1">
                    <a:lumMod val="95000"/>
                    <a:lumOff val="5000"/>
                  </a:schemeClr>
                </a:solidFill>
                <a:latin typeface="Times New Roman" panose="02020603050405020304" pitchFamily="18" charset="0"/>
                <a:cs typeface="Times New Roman" panose="02020603050405020304" pitchFamily="18" charset="0"/>
              </a:rPr>
              <a:t>nếp</a:t>
            </a:r>
            <a:r>
              <a:rPr lang="en-US" sz="2400" i="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(Thanh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Thảo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695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defined Process 3"/>
          <p:cNvSpPr/>
          <p:nvPr/>
        </p:nvSpPr>
        <p:spPr>
          <a:xfrm>
            <a:off x="251520" y="908720"/>
            <a:ext cx="8568952" cy="1728192"/>
          </a:xfrm>
          <a:prstGeom prst="flowChartPredefined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endParaRPr>
          </a:p>
        </p:txBody>
      </p:sp>
      <p:sp>
        <p:nvSpPr>
          <p:cNvPr id="5" name="Notched Right Arrow 4"/>
          <p:cNvSpPr/>
          <p:nvPr/>
        </p:nvSpPr>
        <p:spPr>
          <a:xfrm>
            <a:off x="467544" y="0"/>
            <a:ext cx="4824536" cy="764704"/>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0000"/>
                </a:solidFill>
                <a:latin typeface="+mj-lt"/>
              </a:rPr>
              <a:t>THỰC HÀNH TIẾNG VIỆT</a:t>
            </a:r>
            <a:endParaRPr lang="en-US" sz="2400" b="1" dirty="0">
              <a:solidFill>
                <a:srgbClr val="FF0000"/>
              </a:solidFill>
              <a:latin typeface="+mj-lt"/>
            </a:endParaRPr>
          </a:p>
        </p:txBody>
      </p:sp>
      <p:sp>
        <p:nvSpPr>
          <p:cNvPr id="6" name="Rectangle 5"/>
          <p:cNvSpPr/>
          <p:nvPr/>
        </p:nvSpPr>
        <p:spPr>
          <a:xfrm>
            <a:off x="1387794" y="1079738"/>
            <a:ext cx="6296404" cy="1384995"/>
          </a:xfrm>
          <a:prstGeom prst="rect">
            <a:avLst/>
          </a:prstGeom>
          <a:noFill/>
        </p:spPr>
        <p:txBody>
          <a:bodyPr wrap="none" lIns="91440" tIns="45720" rIns="91440" bIns="45720">
            <a:spAutoFit/>
          </a:bodyPr>
          <a:lstStyle/>
          <a:p>
            <a:pPr algn="ct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BIỆN</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PHÁP</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TU</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TỪ</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p>
          <a:p>
            <a:pPr algn="ct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NÓI</a:t>
            </a:r>
            <a:r>
              <a:rPr lang="en-US" sz="28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GIẢM</a:t>
            </a:r>
            <a:r>
              <a:rPr lang="en-US" sz="28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NÓI</a:t>
            </a:r>
            <a:r>
              <a:rPr lang="en-US" sz="28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TRÁNH</a:t>
            </a:r>
            <a:r>
              <a:rPr lang="en-US" sz="28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ĐIỆP</a:t>
            </a:r>
            <a:r>
              <a:rPr lang="en-US" sz="2800" b="1" i="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i="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NGỮ</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p>
          <a:p>
            <a:pPr algn="ct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NGHĨA</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CỦA</a:t>
            </a:r>
            <a:r>
              <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 </a:t>
            </a:r>
            <a:r>
              <a:rPr lang="en-US" sz="2800" b="1" cap="none" spc="0"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TỪ</a:t>
            </a:r>
            <a:endParaRPr lang="en-US" sz="28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sp>
        <p:nvSpPr>
          <p:cNvPr id="7" name="Notched Right Arrow 6"/>
          <p:cNvSpPr/>
          <p:nvPr/>
        </p:nvSpPr>
        <p:spPr>
          <a:xfrm>
            <a:off x="251520" y="2780928"/>
            <a:ext cx="4752528" cy="764704"/>
          </a:xfrm>
          <a:prstGeom prst="notch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HOẠT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1: </a:t>
            </a:r>
            <a:r>
              <a:rPr lang="en-US" sz="2400" b="1" dirty="0" err="1">
                <a:solidFill>
                  <a:srgbClr val="C00000"/>
                </a:solidFill>
                <a:latin typeface="Times New Roman" panose="02020603050405020304" pitchFamily="18" charset="0"/>
                <a:cs typeface="Times New Roman" panose="02020603050405020304" pitchFamily="18" charset="0"/>
              </a:rPr>
              <a:t>KHỞI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251520" y="3717032"/>
            <a:ext cx="3528392" cy="2520280"/>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sẽ</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chọn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nói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nào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trong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hai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nói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sau</a:t>
            </a:r>
            <a:r>
              <a:rPr lang="en-US" sz="2400" dirty="0">
                <a:solidFill>
                  <a:srgbClr val="0070C0"/>
                </a:solidFill>
                <a:latin typeface="Times New Roman" panose="02020603050405020304" pitchFamily="18" charset="0"/>
                <a:cs typeface="Times New Roman" panose="02020603050405020304" pitchFamily="18" charset="0"/>
              </a:rPr>
              <a:t>:</a:t>
            </a:r>
          </a:p>
        </p:txBody>
      </p:sp>
      <p:sp>
        <p:nvSpPr>
          <p:cNvPr id="9" name="Rounded Rectangle 8"/>
          <p:cNvSpPr/>
          <p:nvPr/>
        </p:nvSpPr>
        <p:spPr>
          <a:xfrm>
            <a:off x="3995936" y="3717032"/>
            <a:ext cx="460851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A. </a:t>
            </a:r>
            <a:r>
              <a:rPr lang="en-US" sz="2400" i="1" dirty="0" err="1">
                <a:solidFill>
                  <a:srgbClr val="00B050"/>
                </a:solidFill>
                <a:latin typeface="Times New Roman" panose="02020603050405020304" pitchFamily="18" charset="0"/>
                <a:cs typeface="Times New Roman" panose="02020603050405020304" pitchFamily="18" charset="0"/>
              </a:rPr>
              <a:t>Cái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áo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này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của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bạn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xấu</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quá</a:t>
            </a:r>
            <a:r>
              <a:rPr lang="en-US" sz="2400" i="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3995936" y="4581128"/>
            <a:ext cx="4608512"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B050"/>
                </a:solidFill>
                <a:latin typeface="Times New Roman" panose="02020603050405020304" pitchFamily="18" charset="0"/>
                <a:cs typeface="Times New Roman" panose="02020603050405020304" pitchFamily="18" charset="0"/>
              </a:rPr>
              <a:t>B. </a:t>
            </a:r>
            <a:r>
              <a:rPr lang="en-US" sz="2400" i="1" dirty="0" err="1">
                <a:solidFill>
                  <a:srgbClr val="00B050"/>
                </a:solidFill>
                <a:latin typeface="Times New Roman" panose="02020603050405020304" pitchFamily="18" charset="0"/>
                <a:cs typeface="Times New Roman" panose="02020603050405020304" pitchFamily="18" charset="0"/>
              </a:rPr>
              <a:t>Cái</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áo</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này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của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bạn</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chưa</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được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đẹp</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lắm</a:t>
            </a:r>
            <a:r>
              <a:rPr lang="en-US" sz="2400" i="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7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Terminator 7"/>
          <p:cNvSpPr/>
          <p:nvPr/>
        </p:nvSpPr>
        <p:spPr>
          <a:xfrm>
            <a:off x="611560" y="116632"/>
            <a:ext cx="7704856" cy="136815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187624" y="116632"/>
            <a:ext cx="6552728" cy="1200329"/>
          </a:xfrm>
          <a:prstGeom prst="rect">
            <a:avLst/>
          </a:prstGeom>
        </p:spPr>
        <p:txBody>
          <a:bodyPr wrap="square">
            <a:spAutoFit/>
          </a:bodyPr>
          <a:lstStyle/>
          <a:p>
            <a:pPr algn="ctr"/>
            <a:r>
              <a:rPr lang="en-US" sz="2400" dirty="0" err="1">
                <a:solidFill>
                  <a:srgbClr val="0070C0"/>
                </a:solidFill>
                <a:latin typeface="Times New Roman" panose="02020603050405020304" pitchFamily="18" charset="0"/>
                <a:cs typeface="Times New Roman" panose="02020603050405020304" pitchFamily="18" charset="0"/>
              </a:rPr>
              <a:t>Trình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bày</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sản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phẩm</a:t>
            </a:r>
            <a:r>
              <a:rPr lang="en-US" sz="2400" dirty="0">
                <a:solidFill>
                  <a:srgbClr val="0070C0"/>
                </a:solidFill>
                <a:latin typeface="Times New Roman" panose="02020603050405020304" pitchFamily="18" charset="0"/>
                <a:cs typeface="Times New Roman" panose="02020603050405020304" pitchFamily="18" charset="0"/>
              </a:rPr>
              <a:t>:</a:t>
            </a:r>
          </a:p>
          <a:p>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Liệt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kê</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những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bài</a:t>
            </a:r>
            <a:r>
              <a:rPr lang="en-US" sz="2400" dirty="0">
                <a:solidFill>
                  <a:srgbClr val="0070C0"/>
                </a:solidFill>
                <a:latin typeface="Times New Roman" panose="02020603050405020304" pitchFamily="18" charset="0"/>
                <a:cs typeface="Times New Roman" panose="02020603050405020304" pitchFamily="18" charset="0"/>
              </a:rPr>
              <a:t> ca </a:t>
            </a:r>
            <a:r>
              <a:rPr lang="en-US" sz="2400" dirty="0" err="1">
                <a:solidFill>
                  <a:srgbClr val="0070C0"/>
                </a:solidFill>
                <a:latin typeface="Times New Roman" panose="02020603050405020304" pitchFamily="18" charset="0"/>
                <a:cs typeface="Times New Roman" panose="02020603050405020304" pitchFamily="18" charset="0"/>
              </a:rPr>
              <a:t>dao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tục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ngữ</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khuyên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nhủ</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mọi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người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về</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nói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năng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đúng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mực</a:t>
            </a:r>
            <a:r>
              <a:rPr lang="en-US" sz="2400" dirty="0">
                <a:solidFill>
                  <a:srgbClr val="0070C0"/>
                </a:solidFill>
                <a:latin typeface="Times New Roman" panose="02020603050405020304" pitchFamily="18" charset="0"/>
                <a:cs typeface="Times New Roman" panose="02020603050405020304" pitchFamily="18"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4200469914"/>
              </p:ext>
            </p:extLst>
          </p:nvPr>
        </p:nvGraphicFramePr>
        <p:xfrm>
          <a:off x="395536" y="1916832"/>
          <a:ext cx="8136904" cy="2926080"/>
        </p:xfrm>
        <a:graphic>
          <a:graphicData uri="http://schemas.openxmlformats.org/drawingml/2006/table">
            <a:tbl>
              <a:tblPr firstRow="1" bandRow="1">
                <a:tableStyleId>{5C22544A-7EE6-4342-B048-85BDC9FD1C3A}</a:tableStyleId>
              </a:tblPr>
              <a:tblGrid>
                <a:gridCol w="8136904">
                  <a:extLst>
                    <a:ext uri="{9D8B030D-6E8A-4147-A177-3AD203B41FA5}">
                      <a16:colId xmlns:a16="http://schemas.microsoft.com/office/drawing/2014/main" val="20000"/>
                    </a:ext>
                  </a:extLst>
                </a:gridCol>
              </a:tblGrid>
              <a:tr h="370840">
                <a:tc>
                  <a:txBody>
                    <a:bodyPr/>
                    <a:lstStyle/>
                    <a:p>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Chó</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ba</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khoanh</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mới</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nằm</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ba</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năm</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mới</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b="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b="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Chim</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khôn</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kêu</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tiếng</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rảnh</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rang/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khôn</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tiếng</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dịu</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dàng</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dễ</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nghe</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370840">
                <a:tc>
                  <a:txBody>
                    <a:bodyPr/>
                    <a:lstStyle/>
                    <a:p>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ăn</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gói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học</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mở</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Lời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chẳng</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mất</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tiền</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mua</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Lựa</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lời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mà</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nói</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cho</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vừa</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lòng</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nhau</a:t>
                      </a:r>
                      <a:r>
                        <a:rPr lang="en-US" sz="2400" i="1"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p>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95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232718" y="10294"/>
            <a:ext cx="4915346" cy="764704"/>
          </a:xfrm>
          <a:prstGeom prst="notched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C00000"/>
                </a:solidFill>
                <a:latin typeface="Times New Roman" panose="02020603050405020304" pitchFamily="18" charset="0"/>
                <a:cs typeface="Times New Roman" panose="02020603050405020304" pitchFamily="18" charset="0"/>
              </a:rPr>
              <a:t>HOẠT</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ĐỘNG</a:t>
            </a:r>
            <a:r>
              <a:rPr lang="en-US" sz="2400" b="1" dirty="0">
                <a:solidFill>
                  <a:srgbClr val="C00000"/>
                </a:solidFill>
                <a:latin typeface="Times New Roman" panose="02020603050405020304" pitchFamily="18" charset="0"/>
                <a:cs typeface="Times New Roman" panose="02020603050405020304" pitchFamily="18" charset="0"/>
              </a:rPr>
              <a:t> 2: </a:t>
            </a:r>
            <a:r>
              <a:rPr lang="en-US" sz="2400" b="1" dirty="0" err="1">
                <a:solidFill>
                  <a:srgbClr val="C00000"/>
                </a:solidFill>
                <a:latin typeface="Times New Roman" panose="02020603050405020304" pitchFamily="18" charset="0"/>
                <a:cs typeface="Times New Roman" panose="02020603050405020304" pitchFamily="18" charset="0"/>
              </a:rPr>
              <a:t>LÝ</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THUYẾT</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5" name="Explosion 1 4"/>
          <p:cNvSpPr/>
          <p:nvPr/>
        </p:nvSpPr>
        <p:spPr>
          <a:xfrm>
            <a:off x="232718" y="774998"/>
            <a:ext cx="4267274" cy="164589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PHIẾU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6</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701728" y="936729"/>
            <a:ext cx="4104456" cy="830997"/>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Nhận biết tác dụng của biện pháp tu từ nói giảm nói tránh</a:t>
            </a:r>
            <a:endParaRPr lang="en-US" sz="2400"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2693822"/>
              </p:ext>
            </p:extLst>
          </p:nvPr>
        </p:nvGraphicFramePr>
        <p:xfrm>
          <a:off x="107504" y="2420888"/>
          <a:ext cx="8856986" cy="3960439"/>
        </p:xfrm>
        <a:graphic>
          <a:graphicData uri="http://schemas.openxmlformats.org/drawingml/2006/table">
            <a:tbl>
              <a:tblPr firstRow="1" firstCol="1" bandRow="1">
                <a:tableStyleId>{5C22544A-7EE6-4342-B048-85BDC9FD1C3A}</a:tableStyleId>
              </a:tblPr>
              <a:tblGrid>
                <a:gridCol w="5328592">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1296146">
                  <a:extLst>
                    <a:ext uri="{9D8B030D-6E8A-4147-A177-3AD203B41FA5}">
                      <a16:colId xmlns:a16="http://schemas.microsoft.com/office/drawing/2014/main" val="20002"/>
                    </a:ext>
                  </a:extLst>
                </a:gridCol>
              </a:tblGrid>
              <a:tr h="990110">
                <a:tc>
                  <a:txBody>
                    <a:bodyPr/>
                    <a:lstStyle/>
                    <a:p>
                      <a:pPr algn="ctr">
                        <a:lnSpc>
                          <a:spcPct val="107000"/>
                        </a:lnSpc>
                        <a:spcAft>
                          <a:spcPts val="0"/>
                        </a:spcAft>
                        <a:tabLst>
                          <a:tab pos="1386840" algn="l"/>
                        </a:tabLst>
                      </a:pPr>
                      <a:r>
                        <a:rPr lang="en-US" sz="2000" dirty="0" err="1">
                          <a:solidFill>
                            <a:srgbClr val="FF0000"/>
                          </a:solidFill>
                          <a:effectLst/>
                          <a:latin typeface="Times New Roman" panose="02020603050405020304" pitchFamily="18" charset="0"/>
                          <a:cs typeface="Times New Roman" panose="02020603050405020304" pitchFamily="18" charset="0"/>
                        </a:rPr>
                        <a:t>Đọc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những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câu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sau</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và</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chú</a:t>
                      </a:r>
                      <a:r>
                        <a:rPr lang="en-US" sz="2000" dirty="0">
                          <a:solidFill>
                            <a:srgbClr val="FF0000"/>
                          </a:solidFill>
                          <a:effectLst/>
                          <a:latin typeface="Times New Roman" panose="02020603050405020304" pitchFamily="18" charset="0"/>
                          <a:cs typeface="Times New Roman" panose="02020603050405020304" pitchFamily="18" charset="0"/>
                        </a:rPr>
                        <a:t> ý </a:t>
                      </a:r>
                      <a:r>
                        <a:rPr lang="en-US" sz="2000" dirty="0" err="1">
                          <a:solidFill>
                            <a:srgbClr val="FF0000"/>
                          </a:solidFill>
                          <a:effectLst/>
                          <a:latin typeface="Times New Roman" panose="02020603050405020304" pitchFamily="18" charset="0"/>
                          <a:cs typeface="Times New Roman" panose="02020603050405020304" pitchFamily="18" charset="0"/>
                        </a:rPr>
                        <a:t>các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từ</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cs typeface="Times New Roman" panose="02020603050405020304" pitchFamily="18" charset="0"/>
                        </a:rPr>
                        <a:t> in </a:t>
                      </a:r>
                      <a:r>
                        <a:rPr lang="en-US" sz="2000" dirty="0" err="1">
                          <a:solidFill>
                            <a:srgbClr val="FF0000"/>
                          </a:solidFill>
                          <a:effectLst/>
                          <a:latin typeface="Times New Roman" panose="02020603050405020304" pitchFamily="18" charset="0"/>
                          <a:cs typeface="Times New Roman" panose="02020603050405020304" pitchFamily="18" charset="0"/>
                        </a:rPr>
                        <a:t>đậm</a:t>
                      </a:r>
                      <a:r>
                        <a:rPr lang="en-US" sz="2000" dirty="0">
                          <a:solidFill>
                            <a:srgbClr val="FF0000"/>
                          </a:solidFill>
                          <a:effectLst/>
                          <a:latin typeface="Times New Roman" panose="02020603050405020304" pitchFamily="18" charset="0"/>
                          <a:cs typeface="Times New Roman" panose="02020603050405020304" pitchFamily="18" charset="0"/>
                        </a:rPr>
                        <a:t>:</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dirty="0" err="1">
                          <a:solidFill>
                            <a:srgbClr val="FF0000"/>
                          </a:solidFill>
                          <a:effectLst/>
                          <a:latin typeface="Times New Roman" panose="02020603050405020304" pitchFamily="18" charset="0"/>
                          <a:cs typeface="Times New Roman" panose="02020603050405020304" pitchFamily="18" charset="0"/>
                        </a:rPr>
                        <a:t>Tìm</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từ</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ngữ</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được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dùng</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để</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thay</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thế</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cho</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từ</a:t>
                      </a:r>
                      <a:r>
                        <a:rPr lang="en-US" sz="2000" dirty="0">
                          <a:solidFill>
                            <a:srgbClr val="FF0000"/>
                          </a:solidFill>
                          <a:effectLst/>
                          <a:latin typeface="Times New Roman" panose="02020603050405020304" pitchFamily="18" charset="0"/>
                          <a:cs typeface="Times New Roman" panose="02020603050405020304" pitchFamily="18" charset="0"/>
                        </a:rPr>
                        <a:t> in </a:t>
                      </a:r>
                      <a:r>
                        <a:rPr lang="en-US" sz="2000" dirty="0" err="1">
                          <a:solidFill>
                            <a:srgbClr val="FF0000"/>
                          </a:solidFill>
                          <a:effectLst/>
                          <a:latin typeface="Times New Roman" panose="02020603050405020304" pitchFamily="18" charset="0"/>
                          <a:cs typeface="Times New Roman" panose="02020603050405020304" pitchFamily="18" charset="0"/>
                        </a:rPr>
                        <a:t>đậm</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dirty="0" err="1">
                          <a:solidFill>
                            <a:srgbClr val="FF0000"/>
                          </a:solidFill>
                          <a:effectLst/>
                          <a:latin typeface="Times New Roman" panose="02020603050405020304" pitchFamily="18" charset="0"/>
                          <a:cs typeface="Times New Roman" panose="02020603050405020304" pitchFamily="18" charset="0"/>
                        </a:rPr>
                        <a:t>Tác</a:t>
                      </a:r>
                      <a:r>
                        <a:rPr lang="en-US" sz="2000" dirty="0">
                          <a:solidFill>
                            <a:srgbClr val="FF0000"/>
                          </a:solidFill>
                          <a:effectLst/>
                          <a:latin typeface="Times New Roman" panose="02020603050405020304" pitchFamily="18" charset="0"/>
                          <a:cs typeface="Times New Roman" panose="02020603050405020304" pitchFamily="18" charset="0"/>
                        </a:rPr>
                        <a:t> </a:t>
                      </a:r>
                      <a:r>
                        <a:rPr lang="en-US" sz="2000" dirty="0" err="1">
                          <a:solidFill>
                            <a:srgbClr val="FF0000"/>
                          </a:solidFill>
                          <a:effectLst/>
                          <a:latin typeface="Times New Roman" panose="02020603050405020304" pitchFamily="18" charset="0"/>
                          <a:cs typeface="Times New Roman" panose="02020603050405020304" pitchFamily="18" charset="0"/>
                        </a:rPr>
                        <a:t>dụng</a:t>
                      </a:r>
                      <a:r>
                        <a:rPr lang="en-US" sz="2000" dirty="0">
                          <a:solidFill>
                            <a:srgbClr val="FF0000"/>
                          </a:solidFill>
                          <a:effectLst/>
                          <a:latin typeface="Times New Roman" panose="02020603050405020304" pitchFamily="18" charset="0"/>
                          <a:cs typeface="Times New Roman" panose="02020603050405020304" pitchFamily="18" charset="0"/>
                        </a:rPr>
                        <a:t> </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990110">
                <a:tc>
                  <a:txBody>
                    <a:bodyPr/>
                    <a:lstStyle/>
                    <a:p>
                      <a:pPr algn="just">
                        <a:lnSpc>
                          <a:spcPct val="107000"/>
                        </a:lnSpc>
                        <a:spcAft>
                          <a:spcPts val="0"/>
                        </a:spcAft>
                        <a:tabLst>
                          <a:tab pos="1386840" algn="l"/>
                        </a:tabLst>
                      </a:pPr>
                      <a:r>
                        <a:rPr lang="en-US" sz="2000" dirty="0">
                          <a:solidFill>
                            <a:srgbClr val="0070C0"/>
                          </a:solidFill>
                          <a:effectLst/>
                          <a:latin typeface="Times New Roman" panose="02020603050405020304" pitchFamily="18" charset="0"/>
                          <a:cs typeface="Times New Roman" panose="02020603050405020304" pitchFamily="18" charset="0"/>
                        </a:rPr>
                        <a:t>(1) </a:t>
                      </a:r>
                      <a:r>
                        <a:rPr lang="en-US" sz="2000" i="1" dirty="0">
                          <a:solidFill>
                            <a:srgbClr val="0070C0"/>
                          </a:solidFill>
                          <a:effectLst/>
                          <a:latin typeface="Times New Roman" panose="02020603050405020304" pitchFamily="18" charset="0"/>
                          <a:cs typeface="Times New Roman" panose="02020603050405020304" pitchFamily="18" charset="0"/>
                        </a:rPr>
                        <a:t>Anh </a:t>
                      </a:r>
                      <a:r>
                        <a:rPr lang="en-US" sz="2000" i="1" dirty="0" err="1">
                          <a:solidFill>
                            <a:srgbClr val="0070C0"/>
                          </a:solidFill>
                          <a:effectLst/>
                          <a:latin typeface="Times New Roman" panose="02020603050405020304" pitchFamily="18" charset="0"/>
                          <a:cs typeface="Times New Roman" panose="02020603050405020304" pitchFamily="18" charset="0"/>
                        </a:rPr>
                        <a:t>bạn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dãi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dầu</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không</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bước</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nữa</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Gục</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lên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súng</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mũ</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bỏ</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quên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đời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Quang</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Dũng</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Tây</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Tiến</a:t>
                      </a:r>
                      <a:r>
                        <a:rPr lang="en-US" sz="2000" dirty="0">
                          <a:solidFill>
                            <a:srgbClr val="0070C0"/>
                          </a:solidFill>
                          <a:effectLst/>
                          <a:latin typeface="Times New Roman" panose="02020603050405020304" pitchFamily="18"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tabLst>
                          <a:tab pos="1386840" algn="l"/>
                        </a:tabLs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980219">
                <a:tc>
                  <a:txBody>
                    <a:bodyPr/>
                    <a:lstStyle/>
                    <a:p>
                      <a:pPr algn="just">
                        <a:lnSpc>
                          <a:spcPct val="107000"/>
                        </a:lnSpc>
                        <a:spcAft>
                          <a:spcPts val="0"/>
                        </a:spcAft>
                        <a:tabLst>
                          <a:tab pos="1386840" algn="l"/>
                        </a:tabLst>
                      </a:pPr>
                      <a:r>
                        <a:rPr lang="en-US" sz="2000" dirty="0">
                          <a:solidFill>
                            <a:srgbClr val="0070C0"/>
                          </a:solidFill>
                          <a:effectLst/>
                          <a:latin typeface="Times New Roman" panose="02020603050405020304" pitchFamily="18" charset="0"/>
                          <a:cs typeface="Times New Roman" panose="02020603050405020304" pitchFamily="18" charset="0"/>
                        </a:rPr>
                        <a:t>(2) </a:t>
                      </a:r>
                      <a:r>
                        <a:rPr lang="en-US" sz="2000" i="1" dirty="0" err="1">
                          <a:solidFill>
                            <a:srgbClr val="0070C0"/>
                          </a:solidFill>
                          <a:effectLst/>
                          <a:latin typeface="Times New Roman" panose="02020603050405020304" pitchFamily="18" charset="0"/>
                          <a:cs typeface="Times New Roman" panose="02020603050405020304" pitchFamily="18" charset="0"/>
                        </a:rPr>
                        <a:t>Thấy</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cô</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Pha</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chỉ</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chê</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có</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mỗi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một</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câu</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Phải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cái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nhà</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nó</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khi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thanh</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bạch</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thì</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mẹ</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cô</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Pha</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kêu</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lên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rằng</a:t>
                      </a:r>
                      <a:r>
                        <a:rPr lang="en-US" sz="2000" i="1" dirty="0">
                          <a:solidFill>
                            <a:srgbClr val="0070C0"/>
                          </a:solidFill>
                          <a:effectLst/>
                          <a:latin typeface="Times New Roman" panose="02020603050405020304" pitchFamily="18" charset="0"/>
                          <a:cs typeface="Times New Roman" panose="02020603050405020304" pitchFamily="18" charset="0"/>
                        </a:rPr>
                        <a:t>: “Chao </a:t>
                      </a:r>
                      <a:r>
                        <a:rPr lang="en-US" sz="2000" i="1" dirty="0" err="1">
                          <a:solidFill>
                            <a:srgbClr val="0070C0"/>
                          </a:solidFill>
                          <a:effectLst/>
                          <a:latin typeface="Times New Roman" panose="02020603050405020304" pitchFamily="18" charset="0"/>
                          <a:cs typeface="Times New Roman" panose="02020603050405020304" pitchFamily="18" charset="0"/>
                        </a:rPr>
                        <a:t>ôi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thầy</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nó</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chỉ</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nghĩ</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lẩn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thẩn</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sự</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đời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Nghèo</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thì</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càng</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dễ</a:t>
                      </a:r>
                      <a:r>
                        <a:rPr lang="en-US" sz="2000" i="1" dirty="0">
                          <a:solidFill>
                            <a:srgbClr val="0070C0"/>
                          </a:solidFill>
                          <a:effectLst/>
                          <a:latin typeface="Times New Roman" panose="02020603050405020304" pitchFamily="18" charset="0"/>
                          <a:cs typeface="Times New Roman" panose="02020603050405020304" pitchFamily="18" charset="0"/>
                        </a:rPr>
                        <a:t> ở </a:t>
                      </a:r>
                      <a:r>
                        <a:rPr lang="en-US" sz="2000" i="1" dirty="0" err="1">
                          <a:solidFill>
                            <a:srgbClr val="0070C0"/>
                          </a:solidFill>
                          <a:effectLst/>
                          <a:latin typeface="Times New Roman" panose="02020603050405020304" pitchFamily="18" charset="0"/>
                          <a:cs typeface="Times New Roman" panose="02020603050405020304" pitchFamily="18" charset="0"/>
                        </a:rPr>
                        <a:t>với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nhau</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Tôi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chỉ</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thích</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những</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nơi</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cũng</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tiềm</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tiệm</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như</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mình</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dirty="0">
                          <a:solidFill>
                            <a:srgbClr val="0070C0"/>
                          </a:solidFill>
                          <a:effectLst/>
                          <a:latin typeface="Times New Roman" panose="02020603050405020304" pitchFamily="18" charset="0"/>
                          <a:cs typeface="Times New Roman" panose="02020603050405020304" pitchFamily="18" charset="0"/>
                        </a:rPr>
                        <a:t>(</a:t>
                      </a:r>
                      <a:r>
                        <a:rPr lang="en-US" sz="2000" dirty="0" err="1">
                          <a:solidFill>
                            <a:srgbClr val="0070C0"/>
                          </a:solidFill>
                          <a:effectLst/>
                          <a:latin typeface="Times New Roman" panose="02020603050405020304" pitchFamily="18" charset="0"/>
                          <a:cs typeface="Times New Roman" panose="02020603050405020304" pitchFamily="18" charset="0"/>
                        </a:rPr>
                        <a:t>Tô</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dirty="0" err="1">
                          <a:solidFill>
                            <a:srgbClr val="0070C0"/>
                          </a:solidFill>
                          <a:effectLst/>
                          <a:latin typeface="Times New Roman" panose="02020603050405020304" pitchFamily="18" charset="0"/>
                          <a:cs typeface="Times New Roman" panose="02020603050405020304" pitchFamily="18" charset="0"/>
                        </a:rPr>
                        <a:t>Hoài</a:t>
                      </a:r>
                      <a:r>
                        <a:rPr lang="en-US" sz="2000"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Khách</a:t>
                      </a:r>
                      <a:r>
                        <a:rPr lang="en-US" sz="2000" i="1" dirty="0">
                          <a:solidFill>
                            <a:srgbClr val="0070C0"/>
                          </a:solidFill>
                          <a:effectLst/>
                          <a:latin typeface="Times New Roman" panose="02020603050405020304" pitchFamily="18" charset="0"/>
                          <a:cs typeface="Times New Roman" panose="02020603050405020304" pitchFamily="18" charset="0"/>
                        </a:rPr>
                        <a:t> </a:t>
                      </a:r>
                      <a:r>
                        <a:rPr lang="en-US" sz="2000" i="1" dirty="0" err="1">
                          <a:solidFill>
                            <a:srgbClr val="0070C0"/>
                          </a:solidFill>
                          <a:effectLst/>
                          <a:latin typeface="Times New Roman" panose="02020603050405020304" pitchFamily="18" charset="0"/>
                          <a:cs typeface="Times New Roman" panose="02020603050405020304" pitchFamily="18" charset="0"/>
                        </a:rPr>
                        <a:t>nợ</a:t>
                      </a:r>
                      <a:r>
                        <a:rPr lang="en-US" sz="2000" dirty="0">
                          <a:solidFill>
                            <a:srgbClr val="0070C0"/>
                          </a:solidFill>
                          <a:effectLst/>
                          <a:latin typeface="Times New Roman" panose="02020603050405020304" pitchFamily="18"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tabLst>
                          <a:tab pos="1386840" algn="l"/>
                        </a:tabLs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0"/>
                        </a:spcAft>
                        <a:tabLst>
                          <a:tab pos="1386840" algn="l"/>
                        </a:tabLs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549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232718" y="0"/>
            <a:ext cx="4267274" cy="2050554"/>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FF0000"/>
                </a:solidFill>
                <a:latin typeface="Times New Roman" panose="02020603050405020304" pitchFamily="18" charset="0"/>
                <a:cs typeface="Times New Roman" panose="02020603050405020304" pitchFamily="18" charset="0"/>
              </a:rPr>
              <a:t>PHIẾU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7</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15991" y="564163"/>
            <a:ext cx="4104456" cy="830997"/>
          </a:xfrm>
          <a:prstGeom prst="rect">
            <a:avLst/>
          </a:prstGeom>
          <a:noFill/>
        </p:spPr>
        <p:txBody>
          <a:bodyPr wrap="square" rtlCol="0">
            <a:spAutoFit/>
          </a:bodyPr>
          <a:lstStyle/>
          <a:p>
            <a:r>
              <a:rPr lang="pt-BR" sz="2400" b="1" dirty="0">
                <a:latin typeface="Times New Roman" panose="02020603050405020304" pitchFamily="18" charset="0"/>
                <a:cs typeface="Times New Roman" panose="02020603050405020304" pitchFamily="18" charset="0"/>
              </a:rPr>
              <a:t>Nhận biết những cách nói giảm nói tránh thông dụng</a:t>
            </a:r>
            <a:endParaRPr lang="en-US" sz="2400"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25311564"/>
              </p:ext>
            </p:extLst>
          </p:nvPr>
        </p:nvGraphicFramePr>
        <p:xfrm>
          <a:off x="232717" y="2050551"/>
          <a:ext cx="8587754" cy="3688493"/>
        </p:xfrm>
        <a:graphic>
          <a:graphicData uri="http://schemas.openxmlformats.org/drawingml/2006/table">
            <a:tbl>
              <a:tblPr firstRow="1" firstCol="1" bandRow="1">
                <a:tableStyleId>{5C22544A-7EE6-4342-B048-85BDC9FD1C3A}</a:tableStyleId>
              </a:tblPr>
              <a:tblGrid>
                <a:gridCol w="2861972">
                  <a:extLst>
                    <a:ext uri="{9D8B030D-6E8A-4147-A177-3AD203B41FA5}">
                      <a16:colId xmlns:a16="http://schemas.microsoft.com/office/drawing/2014/main" val="20000"/>
                    </a:ext>
                  </a:extLst>
                </a:gridCol>
                <a:gridCol w="2862891">
                  <a:extLst>
                    <a:ext uri="{9D8B030D-6E8A-4147-A177-3AD203B41FA5}">
                      <a16:colId xmlns:a16="http://schemas.microsoft.com/office/drawing/2014/main" val="20001"/>
                    </a:ext>
                  </a:extLst>
                </a:gridCol>
                <a:gridCol w="2862891">
                  <a:extLst>
                    <a:ext uri="{9D8B030D-6E8A-4147-A177-3AD203B41FA5}">
                      <a16:colId xmlns:a16="http://schemas.microsoft.com/office/drawing/2014/main" val="20002"/>
                    </a:ext>
                  </a:extLst>
                </a:gridCol>
              </a:tblGrid>
              <a:tr h="1131557">
                <a:tc>
                  <a:txBody>
                    <a:bodyPr/>
                    <a:lstStyle/>
                    <a:p>
                      <a:pPr algn="ctr">
                        <a:lnSpc>
                          <a:spcPct val="150000"/>
                        </a:lnSpc>
                        <a:spcAft>
                          <a:spcPts val="0"/>
                        </a:spcAft>
                        <a:tabLst>
                          <a:tab pos="2110105" algn="l"/>
                        </a:tabLst>
                      </a:pPr>
                      <a:r>
                        <a:rPr lang="pt-BR" sz="2000" dirty="0">
                          <a:solidFill>
                            <a:srgbClr val="FF0000"/>
                          </a:solidFill>
                          <a:effectLst/>
                          <a:latin typeface="Times New Roman" panose="02020603050405020304" pitchFamily="18" charset="0"/>
                          <a:cs typeface="Times New Roman" panose="02020603050405020304" pitchFamily="18" charset="0"/>
                        </a:rPr>
                        <a:t>Đọc những câu sau:</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tabLst>
                          <a:tab pos="2110105" algn="l"/>
                        </a:tabLst>
                      </a:pPr>
                      <a:r>
                        <a:rPr lang="pt-BR" sz="2000" dirty="0">
                          <a:solidFill>
                            <a:srgbClr val="FF0000"/>
                          </a:solidFill>
                          <a:effectLst/>
                          <a:latin typeface="Times New Roman" panose="02020603050405020304" pitchFamily="18" charset="0"/>
                          <a:cs typeface="Times New Roman" panose="02020603050405020304" pitchFamily="18" charset="0"/>
                        </a:rPr>
                        <a:t>Tìm câu có sử dụng cách nói giảm nói tránh</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tabLst>
                          <a:tab pos="2110105" algn="l"/>
                        </a:tabLst>
                      </a:pPr>
                      <a:r>
                        <a:rPr lang="pt-BR" sz="2000" dirty="0">
                          <a:solidFill>
                            <a:srgbClr val="FF0000"/>
                          </a:solidFill>
                          <a:effectLst/>
                          <a:latin typeface="Times New Roman" panose="02020603050405020304" pitchFamily="18" charset="0"/>
                          <a:cs typeface="Times New Roman" panose="02020603050405020304" pitchFamily="18" charset="0"/>
                        </a:rPr>
                        <a:t>Nhận xét cách nói giảm nói tránh</a:t>
                      </a:r>
                      <a:endParaRPr lang="en-US" sz="2000" dirty="0">
                        <a:solidFill>
                          <a:srgbClr val="FF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565779">
                <a:tc>
                  <a:txBody>
                    <a:bodyPr/>
                    <a:lstStyle/>
                    <a:p>
                      <a:pPr algn="just">
                        <a:lnSpc>
                          <a:spcPct val="150000"/>
                        </a:lnSpc>
                        <a:spcAft>
                          <a:spcPts val="0"/>
                        </a:spcAft>
                        <a:tabLst>
                          <a:tab pos="2110105" algn="l"/>
                        </a:tabLst>
                      </a:pPr>
                      <a:r>
                        <a:rPr lang="pt-BR" sz="2000" dirty="0">
                          <a:solidFill>
                            <a:srgbClr val="00B050"/>
                          </a:solidFill>
                          <a:effectLst/>
                          <a:latin typeface="Times New Roman" panose="02020603050405020304" pitchFamily="18" charset="0"/>
                          <a:cs typeface="Times New Roman" panose="02020603050405020304" pitchFamily="18" charset="0"/>
                        </a:rPr>
                        <a:t>(1) </a:t>
                      </a:r>
                      <a:r>
                        <a:rPr lang="pt-BR" sz="2000" i="1" dirty="0">
                          <a:solidFill>
                            <a:srgbClr val="00B050"/>
                          </a:solidFill>
                          <a:effectLst/>
                          <a:latin typeface="Times New Roman" panose="02020603050405020304" pitchFamily="18" charset="0"/>
                          <a:cs typeface="Times New Roman" panose="02020603050405020304" pitchFamily="18" charset="0"/>
                        </a:rPr>
                        <a:t>Cụ ấy </a:t>
                      </a:r>
                      <a:r>
                        <a:rPr lang="pt-BR" sz="2000" i="1" dirty="0">
                          <a:solidFill>
                            <a:schemeClr val="tx1">
                              <a:lumMod val="95000"/>
                              <a:lumOff val="5000"/>
                            </a:schemeClr>
                          </a:solidFill>
                          <a:effectLst/>
                          <a:latin typeface="Times New Roman" panose="02020603050405020304" pitchFamily="18" charset="0"/>
                          <a:cs typeface="Times New Roman" panose="02020603050405020304" pitchFamily="18" charset="0"/>
                        </a:rPr>
                        <a:t>chết</a:t>
                      </a:r>
                      <a:r>
                        <a:rPr lang="pt-BR" sz="2000" i="1" dirty="0">
                          <a:solidFill>
                            <a:srgbClr val="00B050"/>
                          </a:solidFill>
                          <a:effectLst/>
                          <a:latin typeface="Times New Roman" panose="02020603050405020304" pitchFamily="18" charset="0"/>
                          <a:cs typeface="Times New Roman" panose="02020603050405020304" pitchFamily="18" charset="0"/>
                        </a:rPr>
                        <a:t> rồi.</a:t>
                      </a:r>
                      <a:endParaRPr lang="en-US" sz="2000" i="1"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131557">
                <a:tc>
                  <a:txBody>
                    <a:bodyPr/>
                    <a:lstStyle/>
                    <a:p>
                      <a:pPr algn="just">
                        <a:lnSpc>
                          <a:spcPct val="150000"/>
                        </a:lnSpc>
                        <a:spcAft>
                          <a:spcPts val="0"/>
                        </a:spcAft>
                        <a:tabLst>
                          <a:tab pos="2110105" algn="l"/>
                        </a:tabLst>
                      </a:pPr>
                      <a:r>
                        <a:rPr lang="pt-BR" sz="2000" dirty="0">
                          <a:solidFill>
                            <a:srgbClr val="00B050"/>
                          </a:solidFill>
                          <a:effectLst/>
                          <a:latin typeface="Times New Roman" panose="02020603050405020304" pitchFamily="18" charset="0"/>
                          <a:cs typeface="Times New Roman" panose="02020603050405020304" pitchFamily="18" charset="0"/>
                        </a:rPr>
                        <a:t>(2) </a:t>
                      </a:r>
                      <a:r>
                        <a:rPr lang="pt-BR" sz="2000" i="1" dirty="0">
                          <a:solidFill>
                            <a:srgbClr val="00B050"/>
                          </a:solidFill>
                          <a:effectLst/>
                          <a:latin typeface="Times New Roman" panose="02020603050405020304" pitchFamily="18" charset="0"/>
                          <a:cs typeface="Times New Roman" panose="02020603050405020304" pitchFamily="18" charset="0"/>
                        </a:rPr>
                        <a:t>Kết quả học tập của con dạo này </a:t>
                      </a:r>
                      <a:r>
                        <a:rPr lang="pt-BR" sz="2000" i="1" dirty="0">
                          <a:solidFill>
                            <a:schemeClr val="tx1">
                              <a:lumMod val="95000"/>
                              <a:lumOff val="5000"/>
                            </a:schemeClr>
                          </a:solidFill>
                          <a:effectLst/>
                          <a:latin typeface="Times New Roman" panose="02020603050405020304" pitchFamily="18" charset="0"/>
                          <a:cs typeface="Times New Roman" panose="02020603050405020304" pitchFamily="18" charset="0"/>
                        </a:rPr>
                        <a:t>kém lắm</a:t>
                      </a:r>
                      <a:r>
                        <a:rPr lang="pt-BR" sz="2000" i="1" dirty="0">
                          <a:solidFill>
                            <a:srgbClr val="00B050"/>
                          </a:solidFill>
                          <a:effectLst/>
                          <a:latin typeface="Times New Roman" panose="02020603050405020304" pitchFamily="18" charset="0"/>
                          <a:cs typeface="Times New Roman" panose="02020603050405020304" pitchFamily="18" charset="0"/>
                        </a:rPr>
                        <a:t>.</a:t>
                      </a:r>
                      <a:endParaRPr lang="en-US" sz="2000" i="1"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65779">
                <a:tc>
                  <a:txBody>
                    <a:bodyPr/>
                    <a:lstStyle/>
                    <a:p>
                      <a:pPr algn="just">
                        <a:lnSpc>
                          <a:spcPct val="150000"/>
                        </a:lnSpc>
                        <a:spcAft>
                          <a:spcPts val="0"/>
                        </a:spcAft>
                        <a:tabLst>
                          <a:tab pos="2110105" algn="l"/>
                        </a:tabLst>
                      </a:pPr>
                      <a:r>
                        <a:rPr lang="pt-BR" sz="2000" dirty="0">
                          <a:solidFill>
                            <a:srgbClr val="00B050"/>
                          </a:solidFill>
                          <a:effectLst/>
                          <a:latin typeface="Times New Roman" panose="02020603050405020304" pitchFamily="18" charset="0"/>
                          <a:cs typeface="Times New Roman" panose="02020603050405020304" pitchFamily="18" charset="0"/>
                        </a:rPr>
                        <a:t>(3) </a:t>
                      </a:r>
                      <a:r>
                        <a:rPr lang="pt-BR" sz="2000" i="1" dirty="0">
                          <a:solidFill>
                            <a:srgbClr val="00B050"/>
                          </a:solidFill>
                          <a:effectLst/>
                          <a:latin typeface="Times New Roman" panose="02020603050405020304" pitchFamily="18" charset="0"/>
                          <a:cs typeface="Times New Roman" panose="02020603050405020304" pitchFamily="18" charset="0"/>
                        </a:rPr>
                        <a:t>Bông hoa này </a:t>
                      </a:r>
                      <a:r>
                        <a:rPr lang="pt-BR" sz="2000" i="1" dirty="0">
                          <a:solidFill>
                            <a:schemeClr val="tx1">
                              <a:lumMod val="95000"/>
                              <a:lumOff val="5000"/>
                            </a:schemeClr>
                          </a:solidFill>
                          <a:effectLst/>
                          <a:latin typeface="Times New Roman" panose="02020603050405020304" pitchFamily="18" charset="0"/>
                          <a:cs typeface="Times New Roman" panose="02020603050405020304" pitchFamily="18" charset="0"/>
                        </a:rPr>
                        <a:t>xấu lắm. </a:t>
                      </a:r>
                      <a:endParaRPr lang="en-US" sz="2000" i="1" dirty="0">
                        <a:solidFill>
                          <a:schemeClr val="tx1">
                            <a:lumMod val="95000"/>
                            <a:lumOff val="5000"/>
                          </a:schemeClr>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spcAft>
                          <a:spcPts val="0"/>
                        </a:spcAft>
                        <a:tabLst>
                          <a:tab pos="2110105" algn="l"/>
                        </a:tabLst>
                      </a:pPr>
                      <a:r>
                        <a:rPr lang="pt-BR"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25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88640"/>
            <a:ext cx="8640960" cy="72008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1. Nhận biết tác dụng của biện pháp tu từ nói giảm nói tránh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467544" y="1052736"/>
            <a:ext cx="3096344" cy="1440160"/>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Times New Roman" panose="02020603050405020304" pitchFamily="18" charset="0"/>
                <a:cs typeface="Times New Roman" panose="02020603050405020304" pitchFamily="18" charset="0"/>
              </a:rPr>
              <a:t>Thảo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luận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cặp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theo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bằng</a:t>
            </a:r>
            <a:r>
              <a:rPr lang="en-US" sz="2400"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Phiếu</a:t>
            </a:r>
            <a:r>
              <a:rPr lang="en-US" sz="2400" b="1" i="1" dirty="0">
                <a:solidFill>
                  <a:srgbClr val="0070C0"/>
                </a:solidFill>
                <a:latin typeface="Times New Roman" panose="02020603050405020304" pitchFamily="18" charset="0"/>
                <a:cs typeface="Times New Roman" panose="02020603050405020304" pitchFamily="18" charset="0"/>
              </a:rPr>
              <a:t> HT </a:t>
            </a:r>
            <a:r>
              <a:rPr lang="en-US" sz="2400" b="1" i="1" dirty="0" err="1">
                <a:solidFill>
                  <a:srgbClr val="0070C0"/>
                </a:solidFill>
                <a:latin typeface="Times New Roman" panose="02020603050405020304" pitchFamily="18" charset="0"/>
                <a:cs typeface="Times New Roman" panose="02020603050405020304" pitchFamily="18" charset="0"/>
              </a:rPr>
              <a:t>số</a:t>
            </a:r>
            <a:r>
              <a:rPr lang="en-US" sz="2400" b="1" i="1" dirty="0">
                <a:solidFill>
                  <a:srgbClr val="0070C0"/>
                </a:solidFill>
                <a:latin typeface="Times New Roman" panose="02020603050405020304" pitchFamily="18" charset="0"/>
                <a:cs typeface="Times New Roman" panose="02020603050405020304" pitchFamily="18" charset="0"/>
              </a:rPr>
              <a:t> 6</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33660" y="2989014"/>
            <a:ext cx="3168352" cy="199335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7030A0"/>
                </a:solidFill>
                <a:latin typeface="Times New Roman" panose="02020603050405020304" pitchFamily="18" charset="0"/>
                <a:cs typeface="Times New Roman" panose="02020603050405020304" pitchFamily="18" charset="0"/>
              </a:rPr>
              <a:t>Tìm</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từ</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ngữ</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có</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thể</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thay</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thế</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cho</a:t>
            </a:r>
            <a:r>
              <a:rPr lang="en-US" sz="2400" i="1" dirty="0">
                <a:solidFill>
                  <a:srgbClr val="7030A0"/>
                </a:solidFill>
                <a:latin typeface="Times New Roman" panose="02020603050405020304" pitchFamily="18" charset="0"/>
                <a:cs typeface="Times New Roman" panose="02020603050405020304" pitchFamily="18" charset="0"/>
              </a:rPr>
              <a:t> </a:t>
            </a:r>
            <a:r>
              <a:rPr lang="en-US" sz="2400" i="1" dirty="0" err="1">
                <a:solidFill>
                  <a:srgbClr val="7030A0"/>
                </a:solidFill>
                <a:latin typeface="Times New Roman" panose="02020603050405020304" pitchFamily="18" charset="0"/>
                <a:cs typeface="Times New Roman" panose="02020603050405020304" pitchFamily="18" charset="0"/>
              </a:rPr>
              <a:t>từ</a:t>
            </a:r>
            <a:r>
              <a:rPr lang="en-US" sz="2400" i="1" dirty="0">
                <a:solidFill>
                  <a:srgbClr val="7030A0"/>
                </a:solidFill>
                <a:latin typeface="Times New Roman" panose="02020603050405020304" pitchFamily="18" charset="0"/>
                <a:cs typeface="Times New Roman" panose="02020603050405020304" pitchFamily="18" charset="0"/>
              </a:rPr>
              <a:t> in </a:t>
            </a:r>
            <a:r>
              <a:rPr lang="en-US" sz="2400" i="1" dirty="0" err="1">
                <a:solidFill>
                  <a:srgbClr val="7030A0"/>
                </a:solidFill>
                <a:latin typeface="Times New Roman" panose="02020603050405020304" pitchFamily="18" charset="0"/>
                <a:cs typeface="Times New Roman" panose="02020603050405020304" pitchFamily="18" charset="0"/>
              </a:rPr>
              <a:t>đậm</a:t>
            </a:r>
            <a:r>
              <a:rPr lang="en-US" sz="2400" i="1" dirty="0">
                <a:solidFill>
                  <a:srgbClr val="7030A0"/>
                </a:solidFill>
                <a:latin typeface="Times New Roman" panose="02020603050405020304" pitchFamily="18" charset="0"/>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5940152" y="3147293"/>
            <a:ext cx="3168352" cy="1849339"/>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00B050"/>
                </a:solidFill>
                <a:latin typeface="Times New Roman" panose="02020603050405020304" pitchFamily="18" charset="0"/>
                <a:cs typeface="Times New Roman" panose="02020603050405020304" pitchFamily="18" charset="0"/>
              </a:rPr>
              <a:t>Việc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thay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thế</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như</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vậy</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có</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tác</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dụng</a:t>
            </a:r>
            <a:r>
              <a:rPr lang="en-US" sz="2400" i="1" dirty="0">
                <a:solidFill>
                  <a:srgbClr val="00B050"/>
                </a:solidFill>
                <a:latin typeface="Times New Roman" panose="02020603050405020304" pitchFamily="18" charset="0"/>
                <a:cs typeface="Times New Roman" panose="02020603050405020304" pitchFamily="18" charset="0"/>
              </a:rPr>
              <a:t> </a:t>
            </a:r>
            <a:r>
              <a:rPr lang="en-US" sz="2400" i="1" dirty="0" err="1">
                <a:solidFill>
                  <a:srgbClr val="00B050"/>
                </a:solidFill>
                <a:latin typeface="Times New Roman" panose="02020603050405020304" pitchFamily="18" charset="0"/>
                <a:cs typeface="Times New Roman" panose="02020603050405020304" pitchFamily="18" charset="0"/>
              </a:rPr>
              <a:t>gì</a:t>
            </a:r>
            <a:r>
              <a:rPr lang="en-US" sz="2400" i="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Cloud Callout 7"/>
          <p:cNvSpPr/>
          <p:nvPr/>
        </p:nvSpPr>
        <p:spPr>
          <a:xfrm>
            <a:off x="2759249" y="3147293"/>
            <a:ext cx="3168352" cy="2232248"/>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FF0000"/>
                </a:solidFill>
                <a:latin typeface="Times New Roman" panose="02020603050405020304" pitchFamily="18" charset="0"/>
                <a:cs typeface="Times New Roman" panose="02020603050405020304" pitchFamily="18" charset="0"/>
              </a:rPr>
              <a:t>Rút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ra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nhận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xét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nói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giảm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nói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tránh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là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cách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nói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908721"/>
            <a:ext cx="3168352" cy="2080294"/>
          </a:xfrm>
          <a:prstGeom prst="rect">
            <a:avLst/>
          </a:prstGeom>
        </p:spPr>
      </p:pic>
    </p:spTree>
    <p:extLst>
      <p:ext uri="{BB962C8B-B14F-4D97-AF65-F5344CB8AC3E}">
        <p14:creationId xmlns:p14="http://schemas.microsoft.com/office/powerpoint/2010/main" val="337847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xit" presetSubtype="0" fill="hold" grpId="1" nodeType="clickEffect">
                                  <p:stCondLst>
                                    <p:cond delay="0"/>
                                  </p:stCondLst>
                                  <p:childTnLst>
                                    <p:animEffect transition="out" filter="fade">
                                      <p:cBhvr>
                                        <p:cTn id="29" dur="1000"/>
                                        <p:tgtEl>
                                          <p:spTgt spid="6"/>
                                        </p:tgtEl>
                                      </p:cBhvr>
                                    </p:animEffect>
                                    <p:anim calcmode="lin" valueType="num">
                                      <p:cBhvr>
                                        <p:cTn id="30" dur="1000"/>
                                        <p:tgtEl>
                                          <p:spTgt spid="6"/>
                                        </p:tgtEl>
                                        <p:attrNameLst>
                                          <p:attrName>ppt_x</p:attrName>
                                        </p:attrNameLst>
                                      </p:cBhvr>
                                      <p:tavLst>
                                        <p:tav tm="0">
                                          <p:val>
                                            <p:strVal val="ppt_x"/>
                                          </p:val>
                                        </p:tav>
                                        <p:tav tm="100000">
                                          <p:val>
                                            <p:strVal val="ppt_x"/>
                                          </p:val>
                                        </p:tav>
                                      </p:tavLst>
                                    </p:anim>
                                    <p:anim calcmode="lin" valueType="num">
                                      <p:cBhvr>
                                        <p:cTn id="31" dur="1000"/>
                                        <p:tgtEl>
                                          <p:spTgt spid="6"/>
                                        </p:tgtEl>
                                        <p:attrNameLst>
                                          <p:attrName>ppt_y</p:attrName>
                                        </p:attrNameLst>
                                      </p:cBhvr>
                                      <p:tavLst>
                                        <p:tav tm="0">
                                          <p:val>
                                            <p:strVal val="ppt_y"/>
                                          </p:val>
                                        </p:tav>
                                        <p:tav tm="100000">
                                          <p:val>
                                            <p:strVal val="ppt_y+.1"/>
                                          </p:val>
                                        </p:tav>
                                      </p:tavLst>
                                    </p:anim>
                                    <p:set>
                                      <p:cBhvr>
                                        <p:cTn id="32" dur="1" fill="hold">
                                          <p:stCondLst>
                                            <p:cond delay="9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xit" presetSubtype="0" fill="hold" grpId="1" nodeType="clickEffect">
                                  <p:stCondLst>
                                    <p:cond delay="0"/>
                                  </p:stCondLst>
                                  <p:childTnLst>
                                    <p:anim calcmode="lin" valueType="num">
                                      <p:cBhvr>
                                        <p:cTn id="42" dur="1000"/>
                                        <p:tgtEl>
                                          <p:spTgt spid="8"/>
                                        </p:tgtEl>
                                        <p:attrNameLst>
                                          <p:attrName>ppt_w</p:attrName>
                                        </p:attrNameLst>
                                      </p:cBhvr>
                                      <p:tavLst>
                                        <p:tav tm="0">
                                          <p:val>
                                            <p:strVal val="ppt_w"/>
                                          </p:val>
                                        </p:tav>
                                        <p:tav tm="100000">
                                          <p:val>
                                            <p:fltVal val="0"/>
                                          </p:val>
                                        </p:tav>
                                      </p:tavLst>
                                    </p:anim>
                                    <p:anim calcmode="lin" valueType="num">
                                      <p:cBhvr>
                                        <p:cTn id="43" dur="1000"/>
                                        <p:tgtEl>
                                          <p:spTgt spid="8"/>
                                        </p:tgtEl>
                                        <p:attrNameLst>
                                          <p:attrName>ppt_h</p:attrName>
                                        </p:attrNameLst>
                                      </p:cBhvr>
                                      <p:tavLst>
                                        <p:tav tm="0">
                                          <p:val>
                                            <p:strVal val="ppt_h"/>
                                          </p:val>
                                        </p:tav>
                                        <p:tav tm="100000">
                                          <p:val>
                                            <p:fltVal val="0"/>
                                          </p:val>
                                        </p:tav>
                                      </p:tavLst>
                                    </p:anim>
                                    <p:anim calcmode="lin" valueType="num">
                                      <p:cBhvr>
                                        <p:cTn id="44" dur="1000"/>
                                        <p:tgtEl>
                                          <p:spTgt spid="8"/>
                                        </p:tgtEl>
                                        <p:attrNameLst>
                                          <p:attrName>style.rotation</p:attrName>
                                        </p:attrNameLst>
                                      </p:cBhvr>
                                      <p:tavLst>
                                        <p:tav tm="0">
                                          <p:val>
                                            <p:fltVal val="0"/>
                                          </p:val>
                                        </p:tav>
                                        <p:tav tm="100000">
                                          <p:val>
                                            <p:fltVal val="90"/>
                                          </p:val>
                                        </p:tav>
                                      </p:tavLst>
                                    </p:anim>
                                    <p:animEffect transition="out" filter="fade">
                                      <p:cBhvr>
                                        <p:cTn id="45" dur="1000"/>
                                        <p:tgtEl>
                                          <p:spTgt spid="8"/>
                                        </p:tgtEl>
                                      </p:cBhvr>
                                    </p:animEffect>
                                    <p:set>
                                      <p:cBhvr>
                                        <p:cTn id="46" dur="1" fill="hold">
                                          <p:stCondLst>
                                            <p:cond delay="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grpId="1" nodeType="clickEffect">
                                  <p:stCondLst>
                                    <p:cond delay="0"/>
                                  </p:stCondLst>
                                  <p:childTnLst>
                                    <p:animEffect transition="out" filter="wheel(1)">
                                      <p:cBhvr>
                                        <p:cTn id="56" dur="2000"/>
                                        <p:tgtEl>
                                          <p:spTgt spid="7"/>
                                        </p:tgtEl>
                                      </p:cBhvr>
                                    </p:animEffect>
                                    <p:set>
                                      <p:cBhvr>
                                        <p:cTn id="57"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555776" y="0"/>
            <a:ext cx="3024336" cy="548680"/>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Phiếu</a:t>
            </a:r>
            <a:r>
              <a:rPr lang="en-US" sz="2400" b="1" i="1" dirty="0">
                <a:solidFill>
                  <a:srgbClr val="FF0000"/>
                </a:solidFill>
                <a:latin typeface="Times New Roman" panose="02020603050405020304" pitchFamily="18" charset="0"/>
                <a:cs typeface="Times New Roman" panose="02020603050405020304" pitchFamily="18" charset="0"/>
              </a:rPr>
              <a:t> HT </a:t>
            </a:r>
            <a:r>
              <a:rPr lang="en-US" sz="2400" b="1" i="1" dirty="0" err="1">
                <a:solidFill>
                  <a:srgbClr val="FF0000"/>
                </a:solidFill>
                <a:latin typeface="Times New Roman" panose="02020603050405020304" pitchFamily="18" charset="0"/>
                <a:cs typeface="Times New Roman" panose="02020603050405020304" pitchFamily="18" charset="0"/>
              </a:rPr>
              <a:t>số</a:t>
            </a:r>
            <a:r>
              <a:rPr lang="en-US" sz="2400" b="1" i="1" dirty="0">
                <a:solidFill>
                  <a:srgbClr val="FF0000"/>
                </a:solidFill>
                <a:latin typeface="Times New Roman" panose="02020603050405020304" pitchFamily="18" charset="0"/>
                <a:cs typeface="Times New Roman" panose="02020603050405020304" pitchFamily="18" charset="0"/>
              </a:rPr>
              <a:t> 6</a:t>
            </a:r>
            <a:r>
              <a:rPr lang="en-US" sz="24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3933784255"/>
              </p:ext>
            </p:extLst>
          </p:nvPr>
        </p:nvGraphicFramePr>
        <p:xfrm>
          <a:off x="107505" y="764704"/>
          <a:ext cx="8856987" cy="4632960"/>
        </p:xfrm>
        <a:graphic>
          <a:graphicData uri="http://schemas.openxmlformats.org/drawingml/2006/table">
            <a:tbl>
              <a:tblPr firstRow="1" bandRow="1">
                <a:tableStyleId>{5C22544A-7EE6-4342-B048-85BDC9FD1C3A}</a:tableStyleId>
              </a:tblPr>
              <a:tblGrid>
                <a:gridCol w="4176463">
                  <a:extLst>
                    <a:ext uri="{9D8B030D-6E8A-4147-A177-3AD203B41FA5}">
                      <a16:colId xmlns:a16="http://schemas.microsoft.com/office/drawing/2014/main" val="20000"/>
                    </a:ext>
                  </a:extLst>
                </a:gridCol>
                <a:gridCol w="2160242">
                  <a:extLst>
                    <a:ext uri="{9D8B030D-6E8A-4147-A177-3AD203B41FA5}">
                      <a16:colId xmlns:a16="http://schemas.microsoft.com/office/drawing/2014/main" val="20001"/>
                    </a:ext>
                  </a:extLst>
                </a:gridCol>
                <a:gridCol w="2520282">
                  <a:extLst>
                    <a:ext uri="{9D8B030D-6E8A-4147-A177-3AD203B41FA5}">
                      <a16:colId xmlns:a16="http://schemas.microsoft.com/office/drawing/2014/main" val="20002"/>
                    </a:ext>
                  </a:extLst>
                </a:gridCol>
              </a:tblGrid>
              <a:tr h="821349">
                <a:tc>
                  <a:txBody>
                    <a:bodyPr/>
                    <a:lstStyle/>
                    <a:p>
                      <a:pPr algn="ctr">
                        <a:lnSpc>
                          <a:spcPct val="107000"/>
                        </a:lnSpc>
                        <a:spcAft>
                          <a:spcPts val="0"/>
                        </a:spcAft>
                        <a:tabLst>
                          <a:tab pos="1386840" algn="l"/>
                        </a:tabLst>
                      </a:pP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Đọc</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những</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câu</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sau</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và</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chú</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ý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các</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từ</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ngữ</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in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đậm</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a:t>
                      </a:r>
                      <a:endParaRPr lang="en-US" sz="20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tabLst>
                          <a:tab pos="1386840" algn="l"/>
                        </a:tabLst>
                      </a:pP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Tìm</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từ</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ngữ</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được</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dùng</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để</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thay</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thế</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cho</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từ</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in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đậm</a:t>
                      </a:r>
                      <a:endParaRPr lang="en-US" sz="20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tabLst>
                          <a:tab pos="1386840" algn="l"/>
                        </a:tabLst>
                      </a:pP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Tác</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r>
                        <a:rPr lang="en-US" sz="2000" b="1" dirty="0" err="1">
                          <a:solidFill>
                            <a:srgbClr val="00B050"/>
                          </a:solidFill>
                          <a:effectLst/>
                          <a:latin typeface="Times New Roman" panose="02020603050405020304" pitchFamily="18" charset="0"/>
                          <a:ea typeface="Times New Roman"/>
                          <a:cs typeface="Times New Roman" panose="02020603050405020304" pitchFamily="18" charset="0"/>
                        </a:rPr>
                        <a:t>dụng</a:t>
                      </a:r>
                      <a:r>
                        <a:rPr lang="en-US" sz="2000" b="1" dirty="0">
                          <a:solidFill>
                            <a:srgbClr val="00B050"/>
                          </a:solidFill>
                          <a:effectLst/>
                          <a:latin typeface="Times New Roman" panose="02020603050405020304" pitchFamily="18" charset="0"/>
                          <a:ea typeface="Times New Roman"/>
                          <a:cs typeface="Times New Roman" panose="02020603050405020304" pitchFamily="18" charset="0"/>
                        </a:rPr>
                        <a:t> </a:t>
                      </a:r>
                      <a:endParaRPr lang="en-US" sz="20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821349">
                <a:tc>
                  <a:txBody>
                    <a:bodyPr/>
                    <a:lstStyle/>
                    <a:p>
                      <a:pPr algn="just">
                        <a:lnSpc>
                          <a:spcPct val="107000"/>
                        </a:lnSpc>
                        <a:spcAft>
                          <a:spcPts val="0"/>
                        </a:spcAft>
                        <a:tabLst>
                          <a:tab pos="1386840" algn="l"/>
                        </a:tabLst>
                      </a:pPr>
                      <a:r>
                        <a:rPr lang="en-US" sz="2000" dirty="0">
                          <a:solidFill>
                            <a:srgbClr val="0070C0"/>
                          </a:solidFill>
                          <a:effectLst/>
                          <a:latin typeface="Times New Roman" panose="02020603050405020304" pitchFamily="18" charset="0"/>
                          <a:ea typeface="Times New Roman"/>
                          <a:cs typeface="Times New Roman" panose="02020603050405020304" pitchFamily="18" charset="0"/>
                        </a:rPr>
                        <a:t>(1) </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Anh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bạn</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dãi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dầu</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không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bước</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nữa</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Gục</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lên</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súng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mũ</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bỏ</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quên</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đời</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 […] (</a:t>
                      </a:r>
                      <a:r>
                        <a:rPr lang="en-US" sz="2000" dirty="0" err="1">
                          <a:solidFill>
                            <a:srgbClr val="0070C0"/>
                          </a:solidFill>
                          <a:effectLst/>
                          <a:latin typeface="Times New Roman" panose="02020603050405020304" pitchFamily="18" charset="0"/>
                          <a:ea typeface="Times New Roman"/>
                          <a:cs typeface="Times New Roman" panose="02020603050405020304" pitchFamily="18" charset="0"/>
                        </a:rPr>
                        <a:t>Quang</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a:cs typeface="Times New Roman" panose="02020603050405020304" pitchFamily="18" charset="0"/>
                        </a:rPr>
                        <a:t>Dũng</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Tây</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Tiến</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tabLst>
                          <a:tab pos="1386840" algn="l"/>
                        </a:tabLst>
                      </a:pP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chết</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-&gt;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bỏ</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quên</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đời</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tabLst>
                          <a:tab pos="2110105" algn="l"/>
                        </a:tabLst>
                      </a:pPr>
                      <a:r>
                        <a:rPr lang="pt-BR" sz="2000" b="1" dirty="0">
                          <a:solidFill>
                            <a:srgbClr val="0070C0"/>
                          </a:solidFill>
                          <a:effectLst/>
                          <a:latin typeface="Times New Roman" panose="02020603050405020304" pitchFamily="18" charset="0"/>
                          <a:ea typeface="MS Mincho"/>
                          <a:cs typeface="Times New Roman" panose="02020603050405020304" pitchFamily="18" charset="0"/>
                        </a:rPr>
                        <a:t>- </a:t>
                      </a:r>
                      <a:r>
                        <a:rPr lang="pt-BR" sz="2000" dirty="0">
                          <a:solidFill>
                            <a:srgbClr val="0070C0"/>
                          </a:solidFill>
                          <a:effectLst/>
                          <a:latin typeface="Times New Roman" panose="02020603050405020304" pitchFamily="18" charset="0"/>
                          <a:ea typeface="MS Mincho"/>
                          <a:cs typeface="Times New Roman" panose="02020603050405020304" pitchFamily="18" charset="0"/>
                        </a:rPr>
                        <a:t>Là cách nói giảm nói tránh để tránh cảm giác đau thương, mất mát.</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21349">
                <a:tc>
                  <a:txBody>
                    <a:bodyPr/>
                    <a:lstStyle/>
                    <a:p>
                      <a:pPr algn="just">
                        <a:lnSpc>
                          <a:spcPct val="107000"/>
                        </a:lnSpc>
                        <a:spcAft>
                          <a:spcPts val="0"/>
                        </a:spcAft>
                        <a:tabLst>
                          <a:tab pos="1386840" algn="l"/>
                        </a:tabLst>
                      </a:pPr>
                      <a:r>
                        <a:rPr lang="en-US" sz="2000" dirty="0">
                          <a:solidFill>
                            <a:srgbClr val="0070C0"/>
                          </a:solidFill>
                          <a:effectLst/>
                          <a:latin typeface="Times New Roman" panose="02020603050405020304" pitchFamily="18" charset="0"/>
                          <a:ea typeface="Times New Roman"/>
                          <a:cs typeface="Times New Roman" panose="02020603050405020304" pitchFamily="18" charset="0"/>
                        </a:rPr>
                        <a:t>(2)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Thấy</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cô</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Pha</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chỉ</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chê</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có</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mỗi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một</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câu</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Phải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cái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nhà</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nó</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khi</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thanh</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bạch</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thì</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mẹ</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cô</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Pha</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kêu</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lên</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rằng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“Chao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ôi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thầy</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nó</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chỉ</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nghĩ</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lẩn</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thẩn</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sự</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đời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Nghèo</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thì</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càng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dễ</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ở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với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nhau</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Tôi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chỉ</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thích</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những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nơi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cũng</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tiềm</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tiệm</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như</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mình</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a:t>
                      </a:r>
                      <a:r>
                        <a:rPr lang="en-US" sz="2000" dirty="0" err="1">
                          <a:solidFill>
                            <a:srgbClr val="0070C0"/>
                          </a:solidFill>
                          <a:effectLst/>
                          <a:latin typeface="Times New Roman" panose="02020603050405020304" pitchFamily="18" charset="0"/>
                          <a:ea typeface="Times New Roman"/>
                          <a:cs typeface="Times New Roman" panose="02020603050405020304" pitchFamily="18" charset="0"/>
                        </a:rPr>
                        <a:t>Tô</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dirty="0" err="1">
                          <a:solidFill>
                            <a:srgbClr val="0070C0"/>
                          </a:solidFill>
                          <a:effectLst/>
                          <a:latin typeface="Times New Roman" panose="02020603050405020304" pitchFamily="18" charset="0"/>
                          <a:ea typeface="Times New Roman"/>
                          <a:cs typeface="Times New Roman" panose="02020603050405020304" pitchFamily="18" charset="0"/>
                        </a:rPr>
                        <a:t>Hoài</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Khách</a:t>
                      </a:r>
                      <a:r>
                        <a:rPr lang="en-US" sz="2000"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i="1" dirty="0" err="1">
                          <a:solidFill>
                            <a:srgbClr val="0070C0"/>
                          </a:solidFill>
                          <a:effectLst/>
                          <a:latin typeface="Times New Roman" panose="02020603050405020304" pitchFamily="18" charset="0"/>
                          <a:ea typeface="Times New Roman"/>
                          <a:cs typeface="Times New Roman" panose="02020603050405020304" pitchFamily="18" charset="0"/>
                        </a:rPr>
                        <a:t>nợ</a:t>
                      </a:r>
                      <a:r>
                        <a:rPr lang="en-US" sz="2000" dirty="0">
                          <a:solidFill>
                            <a:srgbClr val="0070C0"/>
                          </a:solidFill>
                          <a:effectLst/>
                          <a:latin typeface="Times New Roman" panose="02020603050405020304" pitchFamily="18" charset="0"/>
                          <a:ea typeface="Times New Roman"/>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tabLst>
                          <a:tab pos="1386840" algn="l"/>
                        </a:tabLst>
                      </a:pP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nghèo</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-&gt;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khi</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thanh</a:t>
                      </a:r>
                      <a:r>
                        <a:rPr lang="en-US" sz="2000" b="1" i="1" dirty="0">
                          <a:solidFill>
                            <a:srgbClr val="0070C0"/>
                          </a:solidFill>
                          <a:effectLst/>
                          <a:latin typeface="Times New Roman" panose="02020603050405020304" pitchFamily="18" charset="0"/>
                          <a:ea typeface="Times New Roman"/>
                          <a:cs typeface="Times New Roman" panose="02020603050405020304" pitchFamily="18" charset="0"/>
                        </a:rPr>
                        <a:t> </a:t>
                      </a:r>
                      <a:r>
                        <a:rPr lang="en-US" sz="2000" b="1" i="1" dirty="0" err="1">
                          <a:solidFill>
                            <a:srgbClr val="0070C0"/>
                          </a:solidFill>
                          <a:effectLst/>
                          <a:latin typeface="Times New Roman" panose="02020603050405020304" pitchFamily="18" charset="0"/>
                          <a:ea typeface="Times New Roman"/>
                          <a:cs typeface="Times New Roman" panose="02020603050405020304" pitchFamily="18" charset="0"/>
                        </a:rPr>
                        <a:t>bạch</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lnSpc>
                          <a:spcPct val="150000"/>
                        </a:lnSpc>
                        <a:spcAft>
                          <a:spcPts val="0"/>
                        </a:spcAft>
                        <a:tabLst>
                          <a:tab pos="2110105" algn="l"/>
                        </a:tabLst>
                      </a:pPr>
                      <a:r>
                        <a:rPr lang="pt-BR" sz="2000" dirty="0">
                          <a:solidFill>
                            <a:srgbClr val="0070C0"/>
                          </a:solidFill>
                          <a:effectLst/>
                          <a:latin typeface="Times New Roman" panose="02020603050405020304" pitchFamily="18" charset="0"/>
                          <a:ea typeface="MS Mincho"/>
                          <a:cs typeface="Times New Roman" panose="02020603050405020304" pitchFamily="18" charset="0"/>
                        </a:rPr>
                        <a:t>- Là cách nói giảm nói tránh để giữ phép lịch sự.</a:t>
                      </a:r>
                      <a:endParaRPr lang="en-US" sz="20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6" name="Down Arrow 5"/>
          <p:cNvSpPr/>
          <p:nvPr/>
        </p:nvSpPr>
        <p:spPr>
          <a:xfrm>
            <a:off x="1619672" y="5320097"/>
            <a:ext cx="5112568" cy="36004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Terminator 6"/>
          <p:cNvSpPr/>
          <p:nvPr/>
        </p:nvSpPr>
        <p:spPr>
          <a:xfrm>
            <a:off x="251520" y="5705872"/>
            <a:ext cx="8640960" cy="1152128"/>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rgbClr val="FF0000"/>
                </a:solidFill>
                <a:latin typeface="Times New Roman" panose="02020603050405020304" pitchFamily="18" charset="0"/>
                <a:cs typeface="Times New Roman" panose="02020603050405020304" pitchFamily="18" charset="0"/>
              </a:rPr>
              <a:t>Nói giảm nói tránh:</a:t>
            </a:r>
            <a:r>
              <a:rPr lang="pt-BR" sz="2400" dirty="0">
                <a:solidFill>
                  <a:srgbClr val="FF0000"/>
                </a:solidFill>
                <a:latin typeface="Times New Roman" panose="02020603050405020304" pitchFamily="18" charset="0"/>
                <a:cs typeface="Times New Roman" panose="02020603050405020304" pitchFamily="18" charset="0"/>
              </a:rPr>
              <a:t> </a:t>
            </a:r>
            <a:r>
              <a:rPr lang="pt-BR" sz="2400" i="1" dirty="0">
                <a:solidFill>
                  <a:srgbClr val="FF0000"/>
                </a:solidFill>
                <a:latin typeface="Times New Roman" panose="02020603050405020304" pitchFamily="18" charset="0"/>
                <a:cs typeface="Times New Roman" panose="02020603050405020304" pitchFamily="18" charset="0"/>
              </a:rPr>
              <a:t>là một biện pháp tu từ dùng cách diễn đạt tế nhị, uyển chuyển, tránh gây cảm giác đau buồn, nặng nề; tránh thô tục, mất lịch sự.</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2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79512" y="188640"/>
            <a:ext cx="7920880" cy="72008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a:solidFill>
                  <a:srgbClr val="FF0000"/>
                </a:solidFill>
                <a:latin typeface="Times New Roman" panose="02020603050405020304" pitchFamily="18" charset="0"/>
                <a:cs typeface="Times New Roman" panose="02020603050405020304" pitchFamily="18" charset="0"/>
              </a:rPr>
              <a:t>2. Nhận biết những cách nói giảm nói tránh thông dụng</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Right Arrow Callout 4"/>
          <p:cNvSpPr/>
          <p:nvPr/>
        </p:nvSpPr>
        <p:spPr>
          <a:xfrm>
            <a:off x="467544" y="1052736"/>
            <a:ext cx="3096344" cy="1512168"/>
          </a:xfrm>
          <a:prstGeom prst="right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70C0"/>
                </a:solidFill>
                <a:latin typeface="Times New Roman" panose="02020603050405020304" pitchFamily="18" charset="0"/>
                <a:cs typeface="Times New Roman" panose="02020603050405020304" pitchFamily="18" charset="0"/>
              </a:rPr>
              <a:t>Thảo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luận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cặp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đôi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theo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bàn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bằng</a:t>
            </a:r>
            <a:r>
              <a:rPr lang="en-US" sz="2400" dirty="0">
                <a:solidFill>
                  <a:srgbClr val="0070C0"/>
                </a:solidFill>
                <a:latin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cs typeface="Times New Roman" panose="02020603050405020304" pitchFamily="18" charset="0"/>
              </a:rPr>
              <a:t>Phiếu</a:t>
            </a:r>
            <a:r>
              <a:rPr lang="en-US" sz="2400" b="1" i="1" dirty="0">
                <a:solidFill>
                  <a:srgbClr val="0070C0"/>
                </a:solidFill>
                <a:latin typeface="Times New Roman" panose="02020603050405020304" pitchFamily="18" charset="0"/>
                <a:cs typeface="Times New Roman" panose="02020603050405020304" pitchFamily="18" charset="0"/>
              </a:rPr>
              <a:t> HT </a:t>
            </a:r>
            <a:r>
              <a:rPr lang="en-US" sz="2400" b="1" i="1" dirty="0" err="1">
                <a:solidFill>
                  <a:srgbClr val="0070C0"/>
                </a:solidFill>
                <a:latin typeface="Times New Roman" panose="02020603050405020304" pitchFamily="18" charset="0"/>
                <a:cs typeface="Times New Roman" panose="02020603050405020304" pitchFamily="18" charset="0"/>
              </a:rPr>
              <a:t>số</a:t>
            </a:r>
            <a:r>
              <a:rPr lang="en-US" sz="2400" b="1" i="1" dirty="0">
                <a:solidFill>
                  <a:srgbClr val="0070C0"/>
                </a:solidFill>
                <a:latin typeface="Times New Roman" panose="02020603050405020304" pitchFamily="18" charset="0"/>
                <a:cs typeface="Times New Roman" panose="02020603050405020304" pitchFamily="18" charset="0"/>
              </a:rPr>
              <a:t> 7</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6" name="Cloud Callout 5"/>
          <p:cNvSpPr/>
          <p:nvPr/>
        </p:nvSpPr>
        <p:spPr>
          <a:xfrm>
            <a:off x="899592" y="2989015"/>
            <a:ext cx="3168352" cy="199335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Tìm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từ</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ngữ</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thể</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từ</a:t>
            </a:r>
            <a:r>
              <a:rPr lang="en-US" sz="2400" i="1" dirty="0">
                <a:solidFill>
                  <a:srgbClr val="FF0000"/>
                </a:solidFill>
                <a:latin typeface="Times New Roman" panose="02020603050405020304" pitchFamily="18" charset="0"/>
                <a:cs typeface="Times New Roman" panose="02020603050405020304" pitchFamily="18" charset="0"/>
              </a:rPr>
              <a:t> in </a:t>
            </a:r>
            <a:r>
              <a:rPr lang="en-US" sz="2400" i="1" dirty="0" err="1">
                <a:solidFill>
                  <a:srgbClr val="FF0000"/>
                </a:solidFill>
                <a:latin typeface="Times New Roman" panose="02020603050405020304" pitchFamily="18" charset="0"/>
                <a:cs typeface="Times New Roman" panose="02020603050405020304" pitchFamily="18" charset="0"/>
              </a:rPr>
              <a:t>đậm</a:t>
            </a:r>
            <a:r>
              <a:rPr lang="en-US" sz="2400" i="1"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4211960" y="2989015"/>
            <a:ext cx="3168352" cy="1993355"/>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err="1">
                <a:solidFill>
                  <a:srgbClr val="FF0000"/>
                </a:solidFill>
                <a:latin typeface="Times New Roman" panose="02020603050405020304" pitchFamily="18" charset="0"/>
                <a:cs typeface="Times New Roman" panose="02020603050405020304" pitchFamily="18" charset="0"/>
              </a:rPr>
              <a:t>Việc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thay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thế</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như</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vậy</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dụng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gì</a:t>
            </a:r>
            <a:r>
              <a:rPr lang="en-US" sz="2400" i="1"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908721"/>
            <a:ext cx="3168352" cy="2080294"/>
          </a:xfrm>
          <a:prstGeom prst="rect">
            <a:avLst/>
          </a:prstGeom>
        </p:spPr>
      </p:pic>
    </p:spTree>
    <p:extLst>
      <p:ext uri="{BB962C8B-B14F-4D97-AF65-F5344CB8AC3E}">
        <p14:creationId xmlns:p14="http://schemas.microsoft.com/office/powerpoint/2010/main" val="319098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xit" presetSubtype="10" fill="hold" grpId="1" nodeType="clickEffect">
                                  <p:stCondLst>
                                    <p:cond delay="0"/>
                                  </p:stCondLst>
                                  <p:childTnLst>
                                    <p:animEffect transition="out" filter="randombar(horizontal)">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555776" y="0"/>
            <a:ext cx="3024336" cy="548680"/>
          </a:xfrm>
          <a:prstGeom prst="verticalScrol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Times New Roman" panose="02020603050405020304" pitchFamily="18" charset="0"/>
                <a:cs typeface="Times New Roman" panose="02020603050405020304" pitchFamily="18" charset="0"/>
              </a:rPr>
              <a:t>Phiếu</a:t>
            </a:r>
            <a:r>
              <a:rPr lang="en-US" sz="2400" b="1" i="1" dirty="0">
                <a:solidFill>
                  <a:srgbClr val="FF0000"/>
                </a:solidFill>
                <a:latin typeface="Times New Roman" panose="02020603050405020304" pitchFamily="18" charset="0"/>
                <a:cs typeface="Times New Roman" panose="02020603050405020304" pitchFamily="18" charset="0"/>
              </a:rPr>
              <a:t> HT </a:t>
            </a:r>
            <a:r>
              <a:rPr lang="en-US" sz="2400" b="1" i="1" dirty="0" err="1">
                <a:solidFill>
                  <a:srgbClr val="FF0000"/>
                </a:solidFill>
                <a:latin typeface="Times New Roman" panose="02020603050405020304" pitchFamily="18" charset="0"/>
                <a:cs typeface="Times New Roman" panose="02020603050405020304" pitchFamily="18" charset="0"/>
              </a:rPr>
              <a:t>số</a:t>
            </a:r>
            <a:r>
              <a:rPr lang="en-US" sz="2400" b="1" i="1" dirty="0">
                <a:solidFill>
                  <a:srgbClr val="FF0000"/>
                </a:solidFill>
                <a:latin typeface="Times New Roman" panose="02020603050405020304" pitchFamily="18" charset="0"/>
                <a:cs typeface="Times New Roman" panose="02020603050405020304" pitchFamily="18" charset="0"/>
              </a:rPr>
              <a:t> 7</a:t>
            </a:r>
            <a:endParaRPr lang="en-US" sz="24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87943489"/>
              </p:ext>
            </p:extLst>
          </p:nvPr>
        </p:nvGraphicFramePr>
        <p:xfrm>
          <a:off x="179511" y="764704"/>
          <a:ext cx="8784978" cy="6035040"/>
        </p:xfrm>
        <a:graphic>
          <a:graphicData uri="http://schemas.openxmlformats.org/drawingml/2006/table">
            <a:tbl>
              <a:tblPr firstRow="1" bandRow="1">
                <a:tableStyleId>{5C22544A-7EE6-4342-B048-85BDC9FD1C3A}</a:tableStyleId>
              </a:tblPr>
              <a:tblGrid>
                <a:gridCol w="2928326">
                  <a:extLst>
                    <a:ext uri="{9D8B030D-6E8A-4147-A177-3AD203B41FA5}">
                      <a16:colId xmlns:a16="http://schemas.microsoft.com/office/drawing/2014/main" val="20000"/>
                    </a:ext>
                  </a:extLst>
                </a:gridCol>
                <a:gridCol w="2928326">
                  <a:extLst>
                    <a:ext uri="{9D8B030D-6E8A-4147-A177-3AD203B41FA5}">
                      <a16:colId xmlns:a16="http://schemas.microsoft.com/office/drawing/2014/main" val="20001"/>
                    </a:ext>
                  </a:extLst>
                </a:gridCol>
                <a:gridCol w="2928326">
                  <a:extLst>
                    <a:ext uri="{9D8B030D-6E8A-4147-A177-3AD203B41FA5}">
                      <a16:colId xmlns:a16="http://schemas.microsoft.com/office/drawing/2014/main" val="20002"/>
                    </a:ext>
                  </a:extLst>
                </a:gridCol>
              </a:tblGrid>
              <a:tr h="738082">
                <a:tc>
                  <a:txBody>
                    <a:bodyPr/>
                    <a:lstStyle/>
                    <a:p>
                      <a:pPr algn="ctr">
                        <a:lnSpc>
                          <a:spcPct val="150000"/>
                        </a:lnSpc>
                        <a:spcAft>
                          <a:spcPts val="0"/>
                        </a:spcAft>
                        <a:tabLst>
                          <a:tab pos="2110105" algn="l"/>
                        </a:tabLst>
                      </a:pPr>
                      <a:r>
                        <a:rPr lang="pt-BR" sz="2400" b="1" dirty="0">
                          <a:solidFill>
                            <a:srgbClr val="00B050"/>
                          </a:solidFill>
                          <a:effectLst/>
                          <a:latin typeface="Times New Roman" panose="02020603050405020304" pitchFamily="18" charset="0"/>
                          <a:ea typeface="MS Mincho"/>
                          <a:cs typeface="Times New Roman" panose="02020603050405020304" pitchFamily="18" charset="0"/>
                        </a:rPr>
                        <a:t>Đọc những câu sau:</a:t>
                      </a:r>
                      <a:endParaRPr lang="en-US" sz="24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Aft>
                          <a:spcPts val="0"/>
                        </a:spcAft>
                        <a:tabLst>
                          <a:tab pos="2110105" algn="l"/>
                        </a:tabLst>
                      </a:pPr>
                      <a:r>
                        <a:rPr lang="pt-BR" sz="2400" b="1" dirty="0">
                          <a:solidFill>
                            <a:srgbClr val="00B050"/>
                          </a:solidFill>
                          <a:effectLst/>
                          <a:latin typeface="Times New Roman" panose="02020603050405020304" pitchFamily="18" charset="0"/>
                          <a:ea typeface="MS Mincho"/>
                          <a:cs typeface="Times New Roman" panose="02020603050405020304" pitchFamily="18" charset="0"/>
                        </a:rPr>
                        <a:t>Tìm câu có sử dụng cách nói giảm nói tránh</a:t>
                      </a:r>
                      <a:endParaRPr lang="en-US" sz="24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50000"/>
                        </a:lnSpc>
                        <a:spcAft>
                          <a:spcPts val="0"/>
                        </a:spcAft>
                        <a:tabLst>
                          <a:tab pos="2110105" algn="l"/>
                        </a:tabLst>
                      </a:pPr>
                      <a:r>
                        <a:rPr lang="pt-BR" sz="2400" b="1" dirty="0">
                          <a:solidFill>
                            <a:srgbClr val="00B050"/>
                          </a:solidFill>
                          <a:effectLst/>
                          <a:latin typeface="Times New Roman" panose="02020603050405020304" pitchFamily="18" charset="0"/>
                          <a:ea typeface="MS Mincho"/>
                          <a:cs typeface="Times New Roman" panose="02020603050405020304" pitchFamily="18" charset="0"/>
                        </a:rPr>
                        <a:t>Nhận xét cách nói giảm nói tránh</a:t>
                      </a:r>
                      <a:endParaRPr lang="en-US" sz="2400" dirty="0">
                        <a:solidFill>
                          <a:srgbClr val="00B05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738082">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(1) Cụ ấy </a:t>
                      </a:r>
                      <a:r>
                        <a:rPr lang="pt-BR" sz="2400" b="1" i="1" dirty="0">
                          <a:solidFill>
                            <a:srgbClr val="0070C0"/>
                          </a:solidFill>
                          <a:effectLst/>
                          <a:latin typeface="Times New Roman" panose="02020603050405020304" pitchFamily="18" charset="0"/>
                          <a:ea typeface="MS Mincho"/>
                          <a:cs typeface="Times New Roman" panose="02020603050405020304" pitchFamily="18" charset="0"/>
                        </a:rPr>
                        <a:t>chết</a:t>
                      </a:r>
                      <a:r>
                        <a:rPr lang="pt-BR" sz="2400" b="1" dirty="0">
                          <a:solidFill>
                            <a:srgbClr val="0070C0"/>
                          </a:solidFill>
                          <a:effectLst/>
                          <a:latin typeface="Times New Roman" panose="02020603050405020304" pitchFamily="18" charset="0"/>
                          <a:ea typeface="MS Mincho"/>
                          <a:cs typeface="Times New Roman" panose="02020603050405020304" pitchFamily="18" charset="0"/>
                        </a:rPr>
                        <a:t> </a:t>
                      </a:r>
                      <a:r>
                        <a:rPr lang="pt-BR" sz="2400" dirty="0">
                          <a:solidFill>
                            <a:srgbClr val="0070C0"/>
                          </a:solidFill>
                          <a:effectLst/>
                          <a:latin typeface="Times New Roman" panose="02020603050405020304" pitchFamily="18" charset="0"/>
                          <a:ea typeface="MS Mincho"/>
                          <a:cs typeface="Times New Roman" panose="02020603050405020304" pitchFamily="18" charset="0"/>
                        </a:rPr>
                        <a:t>rồi.</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a:solidFill>
                            <a:srgbClr val="0070C0"/>
                          </a:solidFill>
                          <a:effectLst/>
                          <a:latin typeface="Times New Roman" panose="02020603050405020304" pitchFamily="18" charset="0"/>
                          <a:ea typeface="MS Mincho"/>
                          <a:cs typeface="Times New Roman" panose="02020603050405020304" pitchFamily="18" charset="0"/>
                        </a:rPr>
                        <a:t>Cụ ấy </a:t>
                      </a:r>
                      <a:r>
                        <a:rPr lang="pt-BR" sz="2400" b="1" i="1">
                          <a:solidFill>
                            <a:srgbClr val="0070C0"/>
                          </a:solidFill>
                          <a:effectLst/>
                          <a:latin typeface="Times New Roman" panose="02020603050405020304" pitchFamily="18" charset="0"/>
                          <a:ea typeface="MS Mincho"/>
                          <a:cs typeface="Times New Roman" panose="02020603050405020304" pitchFamily="18" charset="0"/>
                        </a:rPr>
                        <a:t>quy tiên</a:t>
                      </a:r>
                      <a:r>
                        <a:rPr lang="pt-BR" sz="2400">
                          <a:solidFill>
                            <a:srgbClr val="0070C0"/>
                          </a:solidFill>
                          <a:effectLst/>
                          <a:latin typeface="Times New Roman" panose="02020603050405020304" pitchFamily="18" charset="0"/>
                          <a:ea typeface="MS Mincho"/>
                          <a:cs typeface="Times New Roman" panose="02020603050405020304" pitchFamily="18" charset="0"/>
                        </a:rPr>
                        <a:t> rồi.</a:t>
                      </a:r>
                      <a:endParaRPr lang="en-US" sz="240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 Dùng từ đồng nghĩa, đặc biệt từ Hán Việt.</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738082">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(2) Kết quả học tập của con dạo này </a:t>
                      </a:r>
                      <a:r>
                        <a:rPr lang="pt-BR" sz="2400" b="1" i="1" dirty="0">
                          <a:solidFill>
                            <a:srgbClr val="0070C0"/>
                          </a:solidFill>
                          <a:effectLst/>
                          <a:latin typeface="Times New Roman" panose="02020603050405020304" pitchFamily="18" charset="0"/>
                          <a:ea typeface="MS Mincho"/>
                          <a:cs typeface="Times New Roman" panose="02020603050405020304" pitchFamily="18" charset="0"/>
                        </a:rPr>
                        <a:t>kém</a:t>
                      </a:r>
                      <a:r>
                        <a:rPr lang="pt-BR" sz="2400" dirty="0">
                          <a:solidFill>
                            <a:srgbClr val="0070C0"/>
                          </a:solidFill>
                          <a:effectLst/>
                          <a:latin typeface="Times New Roman" panose="02020603050405020304" pitchFamily="18" charset="0"/>
                          <a:ea typeface="MS Mincho"/>
                          <a:cs typeface="Times New Roman" panose="02020603050405020304" pitchFamily="18" charset="0"/>
                        </a:rPr>
                        <a:t> lắm.</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Con </a:t>
                      </a:r>
                      <a:r>
                        <a:rPr lang="pt-BR" sz="2400" b="1" i="1" dirty="0">
                          <a:solidFill>
                            <a:srgbClr val="0070C0"/>
                          </a:solidFill>
                          <a:effectLst/>
                          <a:latin typeface="Times New Roman" panose="02020603050405020304" pitchFamily="18" charset="0"/>
                          <a:ea typeface="MS Mincho"/>
                          <a:cs typeface="Times New Roman" panose="02020603050405020304" pitchFamily="18" charset="0"/>
                        </a:rPr>
                        <a:t>cần phải cố gắng nhiều hơn nữa</a:t>
                      </a:r>
                      <a:r>
                        <a:rPr lang="pt-BR" sz="2400" dirty="0">
                          <a:solidFill>
                            <a:srgbClr val="0070C0"/>
                          </a:solidFill>
                          <a:effectLst/>
                          <a:latin typeface="Times New Roman" panose="02020603050405020304" pitchFamily="18" charset="0"/>
                          <a:ea typeface="MS Mincho"/>
                          <a:cs typeface="Times New Roman" panose="02020603050405020304" pitchFamily="18" charset="0"/>
                        </a:rPr>
                        <a:t> trong học tập</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 Dùng cách nói vòng.</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738082">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(3) Bông hoa này </a:t>
                      </a:r>
                      <a:r>
                        <a:rPr lang="pt-BR" sz="2400" b="1" i="1" dirty="0">
                          <a:solidFill>
                            <a:srgbClr val="0070C0"/>
                          </a:solidFill>
                          <a:effectLst/>
                          <a:latin typeface="Times New Roman" panose="02020603050405020304" pitchFamily="18" charset="0"/>
                          <a:ea typeface="MS Mincho"/>
                          <a:cs typeface="Times New Roman" panose="02020603050405020304" pitchFamily="18" charset="0"/>
                        </a:rPr>
                        <a:t>xấu</a:t>
                      </a:r>
                      <a:r>
                        <a:rPr lang="pt-BR" sz="2400" i="1" dirty="0">
                          <a:solidFill>
                            <a:srgbClr val="0070C0"/>
                          </a:solidFill>
                          <a:effectLst/>
                          <a:latin typeface="Times New Roman" panose="02020603050405020304" pitchFamily="18" charset="0"/>
                          <a:ea typeface="MS Mincho"/>
                          <a:cs typeface="Times New Roman" panose="02020603050405020304" pitchFamily="18" charset="0"/>
                        </a:rPr>
                        <a:t> </a:t>
                      </a:r>
                      <a:r>
                        <a:rPr lang="pt-BR" sz="2400" dirty="0">
                          <a:solidFill>
                            <a:srgbClr val="0070C0"/>
                          </a:solidFill>
                          <a:effectLst/>
                          <a:latin typeface="Times New Roman" panose="02020603050405020304" pitchFamily="18" charset="0"/>
                          <a:ea typeface="MS Mincho"/>
                          <a:cs typeface="Times New Roman" panose="02020603050405020304" pitchFamily="18" charset="0"/>
                        </a:rPr>
                        <a:t>lắm. </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Bông hoa này </a:t>
                      </a:r>
                      <a:r>
                        <a:rPr lang="pt-BR" sz="2400" b="1" i="1" dirty="0">
                          <a:solidFill>
                            <a:srgbClr val="0070C0"/>
                          </a:solidFill>
                          <a:effectLst/>
                          <a:latin typeface="Times New Roman" panose="02020603050405020304" pitchFamily="18" charset="0"/>
                          <a:ea typeface="MS Mincho"/>
                          <a:cs typeface="Times New Roman" panose="02020603050405020304" pitchFamily="18" charset="0"/>
                        </a:rPr>
                        <a:t>không đẹp.</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lnSpc>
                          <a:spcPct val="150000"/>
                        </a:lnSpc>
                        <a:spcAft>
                          <a:spcPts val="0"/>
                        </a:spcAft>
                        <a:tabLst>
                          <a:tab pos="2110105" algn="l"/>
                        </a:tabLst>
                      </a:pPr>
                      <a:r>
                        <a:rPr lang="pt-BR" sz="2400" dirty="0">
                          <a:solidFill>
                            <a:srgbClr val="0070C0"/>
                          </a:solidFill>
                          <a:effectLst/>
                          <a:latin typeface="Times New Roman" panose="02020603050405020304" pitchFamily="18" charset="0"/>
                          <a:ea typeface="MS Mincho"/>
                          <a:cs typeface="Times New Roman" panose="02020603050405020304" pitchFamily="18" charset="0"/>
                        </a:rPr>
                        <a:t>- Dùng cách nói phủ định bằng từ trái nghĩa.</a:t>
                      </a:r>
                      <a:endParaRPr lang="en-US" sz="2400" dirty="0">
                        <a:solidFill>
                          <a:srgbClr val="0070C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96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1895</Words>
  <Application>Microsoft Office PowerPoint</Application>
  <PresentationFormat>On-screen Show (4:3)</PresentationFormat>
  <Paragraphs>140</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宋体</vt:lpstr>
      <vt:lpstr>Arial</vt:lpstr>
      <vt:lpstr>Calibri</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Techsi.vn</cp:lastModifiedBy>
  <cp:revision>34</cp:revision>
  <dcterms:created xsi:type="dcterms:W3CDTF">2022-06-19T13:28:35Z</dcterms:created>
  <dcterms:modified xsi:type="dcterms:W3CDTF">2023-11-21T06:50:43Z</dcterms:modified>
</cp:coreProperties>
</file>