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307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827A-7F5C-4EBD-BCDE-E933AC9E265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27AB-92EB-4E53-8A3F-A3D456D0B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9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0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4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164B-9430-431A-BD7B-0B4E3DA7820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B710-1FD8-4013-9CBF-DDDE87B9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5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382809">
            <a:off x="2395985" y="2170878"/>
            <a:ext cx="6875008" cy="4915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6" y="11587"/>
            <a:ext cx="89751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>
              <a:defRPr/>
            </a:pPr>
            <a:endParaRPr lang="en-US" altLang="zh-CN" sz="40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7: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2-Khúc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defTabSz="685783">
              <a:defRPr/>
            </a:pP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</a:t>
            </a:r>
          </a:p>
        </p:txBody>
      </p:sp>
    </p:spTree>
    <p:extLst>
      <p:ext uri="{BB962C8B-B14F-4D97-AF65-F5344CB8AC3E}">
        <p14:creationId xmlns:p14="http://schemas.microsoft.com/office/powerpoint/2010/main" val="17182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55576" y="692696"/>
            <a:ext cx="7632848" cy="295232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775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771800" y="16594"/>
            <a:ext cx="3312367" cy="100811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35402"/>
              </p:ext>
            </p:extLst>
          </p:nvPr>
        </p:nvGraphicFramePr>
        <p:xfrm>
          <a:off x="140655" y="1268760"/>
          <a:ext cx="8712968" cy="4677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497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051720" y="188640"/>
            <a:ext cx="4536504" cy="72008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1560" y="1124744"/>
            <a:ext cx="8136904" cy="2520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tr.55,56.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107504" y="0"/>
            <a:ext cx="6408712" cy="1268760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51520" y="1412776"/>
            <a:ext cx="8640960" cy="2232248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kẻ bảng trong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55 vào vở, đọc lại hai bài thơ </a:t>
            </a:r>
            <a:r>
              <a:rPr lang="vi-V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dao mùa xuân, Gặp lá cơm nếp,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đó điền thông tin về đặc điểm của các bài thơ vào vở bài tập.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61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57425"/>
              </p:ext>
            </p:extLst>
          </p:nvPr>
        </p:nvGraphicFramePr>
        <p:xfrm>
          <a:off x="179512" y="116632"/>
          <a:ext cx="8964490" cy="569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5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9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2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2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22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yêu quê hương đất nước và sự bất tử của người lính trẻ cho những mùa xuân đất nước.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 chân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2/2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thực, gợi cảm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 ngữ, nói giảm nói tránh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2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2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endParaRPr lang="en-US" sz="22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cảm nhớ thương mẹ da diết và tình yêu quê hương, đất nước của người lính xa nhà đi chiến đấu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 chữ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 chân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2/3; 3/2; 1/4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dị, gợi cảm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18" marR="39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533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79512" y="332656"/>
            <a:ext cx="8640960" cy="4176464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 tập 2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nghĩ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</a:p>
          <a:p>
            <a:pPr lvl="0"/>
            <a:r>
              <a:rPr lang="en-US" sz="2400" i="1" dirty="0">
                <a:latin typeface="+mj-lt"/>
              </a:rPr>
              <a:t>- </a:t>
            </a:r>
            <a:r>
              <a:rPr lang="en-US" sz="2400" i="1" dirty="0" err="1">
                <a:latin typeface="+mj-lt"/>
              </a:rPr>
              <a:t>Thơ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có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mối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liên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hệ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như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thế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nào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với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âm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nhạc</a:t>
            </a:r>
            <a:r>
              <a:rPr lang="en-US" sz="2400" i="1" dirty="0">
                <a:latin typeface="+mj-lt"/>
              </a:rPr>
              <a:t>?</a:t>
            </a:r>
            <a:endParaRPr lang="en-US" sz="2400" dirty="0">
              <a:latin typeface="+mj-lt"/>
            </a:endParaRPr>
          </a:p>
          <a:p>
            <a:pPr lvl="0"/>
            <a:r>
              <a:rPr lang="en-US" sz="2400" i="1" dirty="0">
                <a:latin typeface="+mj-lt"/>
              </a:rPr>
              <a:t>- </a:t>
            </a:r>
            <a:r>
              <a:rPr lang="en-US" sz="2400" i="1" dirty="0" err="1">
                <a:latin typeface="+mj-lt"/>
              </a:rPr>
              <a:t>Hình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ảnh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cây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đàn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muôn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điệu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gợi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em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liên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tưởng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tới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điều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gì</a:t>
            </a:r>
            <a:r>
              <a:rPr lang="en-US" sz="2400" i="1" dirty="0">
                <a:latin typeface="+mj-lt"/>
              </a:rPr>
              <a:t>?</a:t>
            </a:r>
            <a:endParaRPr lang="en-US" sz="2400" dirty="0">
              <a:latin typeface="+mj-lt"/>
            </a:endParaRPr>
          </a:p>
          <a:p>
            <a:pPr lvl="0"/>
            <a:r>
              <a:rPr lang="en-US" sz="2400" i="1" dirty="0">
                <a:latin typeface="+mj-lt"/>
              </a:rPr>
              <a:t>- </a:t>
            </a:r>
            <a:r>
              <a:rPr lang="en-US" sz="2400" i="1" dirty="0" err="1">
                <a:latin typeface="+mj-lt"/>
              </a:rPr>
              <a:t>Những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bài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thơ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trong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bài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học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này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gợi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lên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những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âm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điệu</a:t>
            </a:r>
            <a:r>
              <a:rPr lang="en-US" sz="2400" i="1" dirty="0">
                <a:latin typeface="+mj-lt"/>
              </a:rPr>
              <a:t> (</a:t>
            </a:r>
            <a:r>
              <a:rPr lang="en-US" sz="2400" i="1" dirty="0" err="1">
                <a:latin typeface="+mj-lt"/>
              </a:rPr>
              <a:t>tình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cảm</a:t>
            </a:r>
            <a:r>
              <a:rPr lang="en-US" sz="2400" i="1" dirty="0">
                <a:latin typeface="+mj-lt"/>
              </a:rPr>
              <a:t>, </a:t>
            </a:r>
            <a:r>
              <a:rPr lang="en-US" sz="2400" i="1" dirty="0" err="1">
                <a:latin typeface="+mj-lt"/>
              </a:rPr>
              <a:t>cảm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xúc</a:t>
            </a:r>
            <a:r>
              <a:rPr lang="en-US" sz="2400" i="1" dirty="0">
                <a:latin typeface="+mj-lt"/>
              </a:rPr>
              <a:t>) </a:t>
            </a:r>
            <a:r>
              <a:rPr lang="en-US" sz="2400" i="1" dirty="0" err="1">
                <a:latin typeface="+mj-lt"/>
              </a:rPr>
              <a:t>gì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của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tâm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hồn</a:t>
            </a:r>
            <a:r>
              <a:rPr lang="en-US" sz="2400" i="1" dirty="0">
                <a:latin typeface="+mj-lt"/>
              </a:rPr>
              <a:t> con </a:t>
            </a:r>
            <a:r>
              <a:rPr lang="en-US" sz="2400" i="1" dirty="0" err="1">
                <a:latin typeface="+mj-lt"/>
              </a:rPr>
              <a:t>người</a:t>
            </a:r>
            <a:r>
              <a:rPr lang="en-US" sz="2400" i="1" dirty="0">
                <a:latin typeface="+mj-lt"/>
              </a:rPr>
              <a:t>?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430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555776" y="188640"/>
            <a:ext cx="3744416" cy="100811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205" y="1772816"/>
            <a:ext cx="7776864" cy="12241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50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1520" y="260648"/>
            <a:ext cx="8496944" cy="158417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51520" y="1844824"/>
            <a:ext cx="5796644" cy="136815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55576" y="2996952"/>
            <a:ext cx="7272808" cy="309634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tên một số tác phẩm văn học mà em đã được học từ chương trình Ngữ văn 6 đến giờ? Trong những tác phẩm ấy, em thích nhất tác phẩm nào? Vì sao?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05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03648" y="692696"/>
            <a:ext cx="5472608" cy="44644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21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107504" y="0"/>
            <a:ext cx="6912768" cy="1556792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87624" y="1196752"/>
            <a:ext cx="6048672" cy="12241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36479"/>
              </p:ext>
            </p:extLst>
          </p:nvPr>
        </p:nvGraphicFramePr>
        <p:xfrm>
          <a:off x="107504" y="2420888"/>
          <a:ext cx="8928995" cy="455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chung về vấn đề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những suy nghĩ về các khía cạnh khác nhau của vấn đề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lại suy nghĩ của vấn đề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4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nói truyền cảm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 chỉ, dáng điệu đúng mực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 tác với người nghe phù hợp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671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90997" y="980728"/>
            <a:ext cx="8496944" cy="201622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Tr.53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90997" y="3248980"/>
            <a:ext cx="8496944" cy="190821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0997" y="0"/>
            <a:ext cx="3748955" cy="76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32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3528" y="0"/>
            <a:ext cx="8640960" cy="68580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nay,…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 theo gợi ý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khái quát về vấn đề em định trình bày cùng ấn tượng chung của em.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biểu hiện cụ thể của vấn để và suy nghĩ của em.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lại suy nghĩ của em, rút ra thông điệp, bài học từ vấn đề.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07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179512" y="260648"/>
            <a:ext cx="8784976" cy="134076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772816"/>
            <a:ext cx="3816424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23528" y="2924944"/>
            <a:ext cx="3168352" cy="309634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4355976" y="3068960"/>
            <a:ext cx="4608512" cy="2736304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em</a:t>
            </a:r>
            <a:r>
              <a:rPr lang="vi-VN" sz="2400" dirty="0">
                <a:latin typeface="+mj-lt"/>
              </a:rPr>
              <a:t> làm việc cặp đôi để thực hành.</a:t>
            </a:r>
            <a:r>
              <a:rPr lang="en-US" sz="2400" dirty="0">
                <a:latin typeface="+mj-lt"/>
              </a:rPr>
              <a:t> G</a:t>
            </a:r>
            <a:r>
              <a:rPr lang="vi-VN" sz="2400" dirty="0">
                <a:latin typeface="+mj-lt"/>
              </a:rPr>
              <a:t>hi vào </a:t>
            </a:r>
            <a:r>
              <a:rPr lang="vi-VN" sz="2400" b="1" i="1" dirty="0">
                <a:latin typeface="+mj-lt"/>
              </a:rPr>
              <a:t>Phiếu nhận xét hoạt động nói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227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1520" y="404664"/>
            <a:ext cx="8568952" cy="439248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 bày đầy đủ, mạch lạc những nội dung chính đã chuẩn bị;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đọc diễn cảm những đoạn thơ cần thiết;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giọng nói (âm lượng, tốc độ, sắc thái biểu cảm) phù hợp với nội dung trình bày;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ánh mắt, cử chỉ, điệu bộ,... diễn tả cảm xúc;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 tương tác với người nghe;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Trình bày bài nói trong thời gian quy định.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50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9712" y="77192"/>
            <a:ext cx="3168352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95536" y="908720"/>
            <a:ext cx="8352928" cy="15121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HS tự đánh giá bài nói của mình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+mj-lt"/>
              </a:rPr>
              <a:t>BẢNG</a:t>
            </a: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+mj-lt"/>
              </a:rPr>
              <a:t>KIỂM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và đánh giá bài nói của bạn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Phiếu nhận xét hoạt động nói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về</a:t>
            </a: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nội dung và hình thức trình bày với hai tư cách: người nói và người nghe.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5536" y="2564904"/>
            <a:ext cx="3744416" cy="1656184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của bạn có chứng tỏ bạn nắm được nội dung bài trình bày không?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69817" y="4653136"/>
            <a:ext cx="3744416" cy="1800200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i="1" dirty="0">
                <a:solidFill>
                  <a:srgbClr val="7030A0"/>
                </a:solidFill>
                <a:latin typeface="+mj-lt"/>
              </a:rPr>
              <a:t>Em học tập được gì qua phần trình bày của bạn?...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4126" y="4581128"/>
            <a:ext cx="3744416" cy="1800200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i="1" dirty="0">
                <a:solidFill>
                  <a:srgbClr val="002060"/>
                </a:solidFill>
                <a:latin typeface="+mj-lt"/>
              </a:rPr>
              <a:t>Điều gì trong phần trình bày của bạn khiến em yêu thích hay có ấn tượng nhất?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95515" y="2564904"/>
            <a:ext cx="3744416" cy="1656184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rgbClr val="0070C0"/>
                </a:solidFill>
                <a:latin typeface="+mj-lt"/>
              </a:rPr>
              <a:t>Em đồng ý hay không đồng ý với nhận xét, góp ý của bạn về bài nói? Vì sao?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8172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1248</Words>
  <Application>Microsoft Office PowerPoint</Application>
  <PresentationFormat>On-screen Show (4:3)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44</cp:revision>
  <dcterms:created xsi:type="dcterms:W3CDTF">2022-06-22T14:22:23Z</dcterms:created>
  <dcterms:modified xsi:type="dcterms:W3CDTF">2023-11-21T06:55:03Z</dcterms:modified>
</cp:coreProperties>
</file>