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379" r:id="rId2"/>
    <p:sldId id="349" r:id="rId3"/>
    <p:sldId id="352" r:id="rId4"/>
    <p:sldId id="355" r:id="rId5"/>
    <p:sldId id="367" r:id="rId6"/>
    <p:sldId id="368" r:id="rId7"/>
    <p:sldId id="369" r:id="rId8"/>
    <p:sldId id="370" r:id="rId9"/>
    <p:sldId id="356" r:id="rId10"/>
    <p:sldId id="371" r:id="rId11"/>
    <p:sldId id="373" r:id="rId12"/>
    <p:sldId id="374" r:id="rId13"/>
    <p:sldId id="375" r:id="rId14"/>
    <p:sldId id="376" r:id="rId15"/>
    <p:sldId id="378" r:id="rId16"/>
    <p:sldId id="34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CC"/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7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CF607-44BA-4940-AC17-F0ADDDEF474E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CB7C5-C837-4E60-9BAD-6B175E81D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FD808BC-C749-4DE3-9047-4092482B3AA5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9ADC992-A699-442E-B37E-2EF3A8D696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337" y="285750"/>
            <a:ext cx="11223172" cy="1360488"/>
          </a:xfrm>
        </p:spPr>
        <p:txBody>
          <a:bodyPr>
            <a:norm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TRƯỜNG THCS KHƯƠNG ĐÌNH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23" y="1659905"/>
            <a:ext cx="1988315" cy="188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024" y="3594849"/>
            <a:ext cx="6669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TIẾT  28: THỰC HÀNH TIẾNG VIỆT :  SỐ TỪ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endParaRPr lang="en-US" sz="2400" b="1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Tác giả: Đặng Thị Thanh Bình</a:t>
            </a:r>
          </a:p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Tổ:        Khoa học xã hội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70175" y="146058"/>
            <a:ext cx="5468136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6" y="1082474"/>
            <a:ext cx="2603479" cy="587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1/Tr.64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ình chữ nhật: Góc Chéo Tròn 25">
            <a:extLst>
              <a:ext uri="{FF2B5EF4-FFF2-40B4-BE49-F238E27FC236}">
                <a16:creationId xmlns:a16="http://schemas.microsoft.com/office/drawing/2014/main" xmlns="" id="{96510022-1654-24FD-C50C-41A0A4262F9B}"/>
              </a:ext>
            </a:extLst>
          </p:cNvPr>
          <p:cNvSpPr/>
          <p:nvPr/>
        </p:nvSpPr>
        <p:spPr>
          <a:xfrm>
            <a:off x="1033924" y="1951371"/>
            <a:ext cx="10408777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C37678B0-A7FF-CAC1-8C6F-287A9A5397BD}"/>
              </a:ext>
            </a:extLst>
          </p:cNvPr>
          <p:cNvSpPr txBox="1"/>
          <p:nvPr/>
        </p:nvSpPr>
        <p:spPr>
          <a:xfrm>
            <a:off x="4146332" y="3034888"/>
            <a:ext cx="2208621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5AEB930-C2EB-A33D-C41C-193DCA496F65}"/>
              </a:ext>
            </a:extLst>
          </p:cNvPr>
          <p:cNvSpPr txBox="1"/>
          <p:nvPr/>
        </p:nvSpPr>
        <p:spPr>
          <a:xfrm>
            <a:off x="4146332" y="3848954"/>
            <a:ext cx="2648112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tabLst>
                <a:tab pos="6153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4146332" y="4733300"/>
            <a:ext cx="2302475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5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53790"/>
            <a:ext cx="5468136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682962" y="905772"/>
            <a:ext cx="2603479" cy="587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2/Tr.64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ình chữ nhật: Góc Chéo Tròn 25">
            <a:extLst>
              <a:ext uri="{FF2B5EF4-FFF2-40B4-BE49-F238E27FC236}">
                <a16:creationId xmlns:a16="http://schemas.microsoft.com/office/drawing/2014/main" xmlns="" id="{96510022-1654-24FD-C50C-41A0A4262F9B}"/>
              </a:ext>
            </a:extLst>
          </p:cNvPr>
          <p:cNvSpPr/>
          <p:nvPr/>
        </p:nvSpPr>
        <p:spPr>
          <a:xfrm>
            <a:off x="1984700" y="1511621"/>
            <a:ext cx="8772200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câu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C37678B0-A7FF-CAC1-8C6F-287A9A5397BD}"/>
              </a:ext>
            </a:extLst>
          </p:cNvPr>
          <p:cNvSpPr txBox="1"/>
          <p:nvPr/>
        </p:nvSpPr>
        <p:spPr>
          <a:xfrm>
            <a:off x="581362" y="2385499"/>
            <a:ext cx="1962369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F5AEB930-C2EB-A33D-C41C-193DCA496F65}"/>
              </a:ext>
            </a:extLst>
          </p:cNvPr>
          <p:cNvSpPr txBox="1"/>
          <p:nvPr/>
        </p:nvSpPr>
        <p:spPr>
          <a:xfrm>
            <a:off x="4629425" y="2400694"/>
            <a:ext cx="1962368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100"/>
              <a:tabLst>
                <a:tab pos="615315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8421223" y="2400693"/>
            <a:ext cx="2648111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hai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hôm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24527CF8-660B-3DFE-46A2-7FE19D8A5A54}"/>
              </a:ext>
            </a:extLst>
          </p:cNvPr>
          <p:cNvSpPr txBox="1"/>
          <p:nvPr/>
        </p:nvSpPr>
        <p:spPr>
          <a:xfrm>
            <a:off x="780265" y="4563005"/>
            <a:ext cx="10992636" cy="52322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ED174D7A-CE1B-24C5-13B9-D148AD10A135}"/>
              </a:ext>
            </a:extLst>
          </p:cNvPr>
          <p:cNvSpPr txBox="1"/>
          <p:nvPr/>
        </p:nvSpPr>
        <p:spPr>
          <a:xfrm>
            <a:off x="780265" y="5346380"/>
            <a:ext cx="8833636" cy="587853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Hôm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bọn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dăm ba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gói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kẹo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EFB08660-DF25-8ED8-1381-2D729FBB34A2}"/>
              </a:ext>
            </a:extLst>
          </p:cNvPr>
          <p:cNvSpPr txBox="1"/>
          <p:nvPr/>
        </p:nvSpPr>
        <p:spPr>
          <a:xfrm>
            <a:off x="793458" y="6125319"/>
            <a:ext cx="8833636" cy="52322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9325FB11-9601-69EF-D524-1B7CA59B602A}"/>
              </a:ext>
            </a:extLst>
          </p:cNvPr>
          <p:cNvSpPr txBox="1"/>
          <p:nvPr/>
        </p:nvSpPr>
        <p:spPr>
          <a:xfrm>
            <a:off x="780265" y="3933276"/>
            <a:ext cx="1615500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22" name="Hình chữ nhật: Góc Chéo Tròn 21">
            <a:extLst>
              <a:ext uri="{FF2B5EF4-FFF2-40B4-BE49-F238E27FC236}">
                <a16:creationId xmlns:a16="http://schemas.microsoft.com/office/drawing/2014/main" xmlns="" id="{30264944-D3AB-8C42-28B7-554869CDED5E}"/>
              </a:ext>
            </a:extLst>
          </p:cNvPr>
          <p:cNvSpPr/>
          <p:nvPr/>
        </p:nvSpPr>
        <p:spPr>
          <a:xfrm>
            <a:off x="1029830" y="3216518"/>
            <a:ext cx="10296759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chừng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mươi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dăm ba,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2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6" y="1173720"/>
            <a:ext cx="2603479" cy="587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3/Tr.65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476811" y="2453492"/>
            <a:ext cx="11238379" cy="256993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Nam,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Hai.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6" y="1173720"/>
            <a:ext cx="2603479" cy="587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4/Tr.65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476811" y="1934979"/>
            <a:ext cx="11238379" cy="108337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sừng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98F1841-960E-ED21-9BFA-D11E1C730AB4}"/>
              </a:ext>
            </a:extLst>
          </p:cNvPr>
          <p:cNvSpPr txBox="1"/>
          <p:nvPr/>
        </p:nvSpPr>
        <p:spPr>
          <a:xfrm>
            <a:off x="476811" y="3158683"/>
            <a:ext cx="11238379" cy="108337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khác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giữa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nghĩa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vị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D7903558-22E0-2998-FD4E-1DF23DBB71DD}"/>
              </a:ext>
            </a:extLst>
          </p:cNvPr>
          <p:cNvSpPr txBox="1"/>
          <p:nvPr/>
        </p:nvSpPr>
        <p:spPr>
          <a:xfrm>
            <a:off x="476811" y="4295833"/>
            <a:ext cx="8518807" cy="5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139AEC9-B9D2-4E2B-BE18-189237F82D49}"/>
              </a:ext>
            </a:extLst>
          </p:cNvPr>
          <p:cNvSpPr txBox="1"/>
          <p:nvPr/>
        </p:nvSpPr>
        <p:spPr>
          <a:xfrm>
            <a:off x="476811" y="4937463"/>
            <a:ext cx="1097915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760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6" y="1173720"/>
            <a:ext cx="2603479" cy="587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5/Tr.65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B964CA4-EDF5-C01C-F6DE-FA6965D91657}"/>
              </a:ext>
            </a:extLst>
          </p:cNvPr>
          <p:cNvSpPr txBox="1"/>
          <p:nvPr/>
        </p:nvSpPr>
        <p:spPr>
          <a:xfrm>
            <a:off x="780264" y="1958045"/>
            <a:ext cx="11238379" cy="108337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chìm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bảy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long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98F1841-960E-ED21-9BFA-D11E1C730AB4}"/>
              </a:ext>
            </a:extLst>
          </p:cNvPr>
          <p:cNvSpPr txBox="1"/>
          <p:nvPr/>
        </p:nvSpPr>
        <p:spPr>
          <a:xfrm>
            <a:off x="780264" y="3230462"/>
            <a:ext cx="11238379" cy="108337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mặt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một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992BB3A-9FC9-CA06-8477-DC3A6D0A93CF}"/>
              </a:ext>
            </a:extLst>
          </p:cNvPr>
          <p:cNvSpPr txBox="1"/>
          <p:nvPr/>
        </p:nvSpPr>
        <p:spPr>
          <a:xfrm>
            <a:off x="780264" y="4400922"/>
            <a:ext cx="11238379" cy="108337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Mồm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miệng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6E94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A084933-DD71-D045-4978-19B4879D3B37}"/>
              </a:ext>
            </a:extLst>
          </p:cNvPr>
          <p:cNvSpPr txBox="1"/>
          <p:nvPr/>
        </p:nvSpPr>
        <p:spPr>
          <a:xfrm>
            <a:off x="780264" y="5579718"/>
            <a:ext cx="11238379" cy="108337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mua</a:t>
            </a:r>
            <a:r>
              <a:rPr lang="en-US" sz="2800" i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6E94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282261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780266" y="1173720"/>
            <a:ext cx="2603479" cy="5878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 tập 6/Tr.65</a:t>
            </a:r>
            <a:endParaRPr lang="en-US" sz="28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798F1841-960E-ED21-9BFA-D11E1C730AB4}"/>
              </a:ext>
            </a:extLst>
          </p:cNvPr>
          <p:cNvSpPr txBox="1"/>
          <p:nvPr/>
        </p:nvSpPr>
        <p:spPr>
          <a:xfrm>
            <a:off x="796465" y="2672249"/>
            <a:ext cx="6395236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Mỗi trẻ em là một mầm non của đất nước.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3992BB3A-9FC9-CA06-8477-DC3A6D0A93CF}"/>
              </a:ext>
            </a:extLst>
          </p:cNvPr>
          <p:cNvSpPr txBox="1"/>
          <p:nvPr/>
        </p:nvSpPr>
        <p:spPr>
          <a:xfrm>
            <a:off x="796464" y="3346890"/>
            <a:ext cx="8033536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Mỗi loài hoa là một người đưa đường trong khu vườn.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CA084933-DD71-D045-4978-19B4879D3B37}"/>
              </a:ext>
            </a:extLst>
          </p:cNvPr>
          <p:cNvSpPr txBox="1"/>
          <p:nvPr/>
        </p:nvSpPr>
        <p:spPr>
          <a:xfrm>
            <a:off x="796465" y="4035336"/>
            <a:ext cx="9595636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tabLst>
                <a:tab pos="2110105" algn="l"/>
              </a:tabLst>
            </a:pPr>
            <a:r>
              <a:rPr lang="pt-BR" sz="2800" i="1" dirty="0">
                <a:latin typeface="Times New Roman" panose="02020603050405020304" pitchFamily="18" charset="0"/>
                <a:ea typeface="MS Mincho" panose="02020609040205080304" pitchFamily="49" charset="-128"/>
              </a:rPr>
              <a:t>Mỗi khu vườn là một thế giới chứa đầy bí ẩn, hấp dẫn với trẻ thơ.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ình chữ nhật: Góc Chéo Tròn 10">
            <a:extLst>
              <a:ext uri="{FF2B5EF4-FFF2-40B4-BE49-F238E27FC236}">
                <a16:creationId xmlns:a16="http://schemas.microsoft.com/office/drawing/2014/main" xmlns="" id="{DD0A81AD-878D-33F4-B90D-15E5D2F1C712}"/>
              </a:ext>
            </a:extLst>
          </p:cNvPr>
          <p:cNvSpPr/>
          <p:nvPr/>
        </p:nvSpPr>
        <p:spPr>
          <a:xfrm>
            <a:off x="3026100" y="1848659"/>
            <a:ext cx="6566843" cy="707886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…: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D47BF303-2436-E1E2-2330-26F7792238B5}"/>
              </a:ext>
            </a:extLst>
          </p:cNvPr>
          <p:cNvSpPr txBox="1"/>
          <p:nvPr/>
        </p:nvSpPr>
        <p:spPr>
          <a:xfrm>
            <a:off x="796464" y="4766039"/>
            <a:ext cx="6121400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3048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66168E2-D96D-1E55-D533-9D59C40D00AC}"/>
              </a:ext>
            </a:extLst>
          </p:cNvPr>
          <p:cNvSpPr txBox="1"/>
          <p:nvPr/>
        </p:nvSpPr>
        <p:spPr>
          <a:xfrm>
            <a:off x="796465" y="5422737"/>
            <a:ext cx="7191836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marR="30480" lvl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đóa</a:t>
            </a:r>
            <a:r>
              <a:rPr lang="vi-VN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hoa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01604796-8436-C1D3-7917-F79497683322}"/>
              </a:ext>
            </a:extLst>
          </p:cNvPr>
          <p:cNvSpPr txBox="1"/>
          <p:nvPr/>
        </p:nvSpPr>
        <p:spPr>
          <a:xfrm>
            <a:off x="796465" y="6086540"/>
            <a:ext cx="7191836" cy="58785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marR="30480" lv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863602" y="680499"/>
            <a:ext cx="10566287" cy="5135055"/>
          </a:xfrm>
          <a:prstGeom prst="horizontalScroll">
            <a:avLst/>
          </a:prstGeom>
          <a:noFill/>
          <a:ln w="762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15" y="1267088"/>
            <a:ext cx="2100421" cy="186145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11D78F5-E174-230F-DAFB-32FF3B7D3DCC}"/>
              </a:ext>
            </a:extLst>
          </p:cNvPr>
          <p:cNvSpPr txBox="1"/>
          <p:nvPr/>
        </p:nvSpPr>
        <p:spPr>
          <a:xfrm>
            <a:off x="2206434" y="1816863"/>
            <a:ext cx="85377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3005C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3600" dirty="0">
              <a:solidFill>
                <a:srgbClr val="3005C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soạn bài: đọc, tìm hiểu về văn bản “Người thầy đầu tiên” (Ai –tơ-ma-tốp) (tóm tắt truyện, trả lời câu hỏi trong SGK).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195278" y="172342"/>
            <a:ext cx="6526087" cy="707886"/>
          </a:xfrm>
          <a:prstGeom prst="rect">
            <a:avLst/>
          </a:prstGeom>
          <a:solidFill>
            <a:srgbClr val="2A91C4">
              <a:alpha val="94000"/>
            </a:srgb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489" y="764253"/>
            <a:ext cx="3925469" cy="3925469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CA2991E0-64F3-A224-1778-F22EAFD3CD90}"/>
              </a:ext>
            </a:extLst>
          </p:cNvPr>
          <p:cNvSpPr txBox="1"/>
          <p:nvPr/>
        </p:nvSpPr>
        <p:spPr>
          <a:xfrm>
            <a:off x="2256817" y="2310090"/>
            <a:ext cx="8375515" cy="2098929"/>
          </a:xfrm>
          <a:prstGeom prst="cloudCallout">
            <a:avLst>
              <a:gd name="adj1" fmla="val -13284"/>
              <a:gd name="adj2" fmla="val 81190"/>
            </a:avLst>
          </a:prstGeom>
          <a:noFill/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marR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386840" algn="l"/>
              </a:tabLst>
            </a:pP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8 Yes or no ý tưởng | dễ thương, hình gif, mèo kitty">
            <a:extLst>
              <a:ext uri="{FF2B5EF4-FFF2-40B4-BE49-F238E27FC236}">
                <a16:creationId xmlns:a16="http://schemas.microsoft.com/office/drawing/2014/main" xmlns="" id="{58A0F8A5-560B-425E-25B1-13DE389D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277" y="4169263"/>
            <a:ext cx="3524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6">
            <a:extLst>
              <a:ext uri="{FF2B5EF4-FFF2-40B4-BE49-F238E27FC236}">
                <a16:creationId xmlns:a16="http://schemas.microsoft.com/office/drawing/2014/main" xmlns="" id="{99F62F11-F443-4ECC-7783-DD4B7DCD1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463" y="966766"/>
            <a:ext cx="1743075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ình tự do: Hình 23">
            <a:extLst>
              <a:ext uri="{FF2B5EF4-FFF2-40B4-BE49-F238E27FC236}">
                <a16:creationId xmlns:a16="http://schemas.microsoft.com/office/drawing/2014/main" xmlns="" id="{CA91297C-DE93-4DED-9F7C-499A3E2D5A78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15522" y="118573"/>
            <a:ext cx="7786201" cy="707886"/>
          </a:xfrm>
          <a:prstGeom prst="rect">
            <a:avLst/>
          </a:prstGeom>
          <a:solidFill>
            <a:srgbClr val="3005CD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DE69D012-F883-01C9-12FC-4D01A6F75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3" y="0"/>
            <a:ext cx="1605179" cy="1605178"/>
          </a:xfrm>
          <a:prstGeom prst="rect">
            <a:avLst/>
          </a:prstGeom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Hình tự do: Hình 22">
            <a:extLst>
              <a:ext uri="{FF2B5EF4-FFF2-40B4-BE49-F238E27FC236}">
                <a16:creationId xmlns:a16="http://schemas.microsoft.com/office/drawing/2014/main" xmlns="" id="{0326053B-A35D-21FE-EE92-9B0D36F3ED6E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xmlns="" id="{E02F6A3A-1239-AA7A-FDCA-80FCB070D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484" y="1324657"/>
            <a:ext cx="8377821" cy="50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53790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06761" y="724011"/>
            <a:ext cx="226612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Xét ví dụ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ộn: Ngang 20">
            <a:extLst>
              <a:ext uri="{FF2B5EF4-FFF2-40B4-BE49-F238E27FC236}">
                <a16:creationId xmlns:a16="http://schemas.microsoft.com/office/drawing/2014/main" xmlns="" id="{4D0B3704-7F99-8D4C-C779-0CCA89894B8A}"/>
              </a:ext>
            </a:extLst>
          </p:cNvPr>
          <p:cNvSpPr/>
          <p:nvPr/>
        </p:nvSpPr>
        <p:spPr>
          <a:xfrm>
            <a:off x="606761" y="1063336"/>
            <a:ext cx="11383075" cy="2182484"/>
          </a:xfrm>
          <a:prstGeom prst="horizontalScroll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7CFD7FCF-0CFC-497C-B676-B929A9C8C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419" y="1275482"/>
            <a:ext cx="1508160" cy="133657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4829AD8-D894-6D42-2F7B-5A9B19EB208E}"/>
              </a:ext>
            </a:extLst>
          </p:cNvPr>
          <p:cNvSpPr txBox="1"/>
          <p:nvPr/>
        </p:nvSpPr>
        <p:spPr>
          <a:xfrm>
            <a:off x="1609193" y="1337255"/>
            <a:ext cx="981483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chồng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82934B9-C500-3045-AA5A-76FD35D08343}"/>
              </a:ext>
            </a:extLst>
          </p:cNvPr>
          <p:cNvSpPr txBox="1"/>
          <p:nvPr/>
        </p:nvSpPr>
        <p:spPr>
          <a:xfrm>
            <a:off x="998220" y="3090372"/>
            <a:ext cx="10347085" cy="10833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5FE8CF69-0975-A635-C607-B9C03804F0E7}"/>
              </a:ext>
            </a:extLst>
          </p:cNvPr>
          <p:cNvSpPr txBox="1"/>
          <p:nvPr/>
        </p:nvSpPr>
        <p:spPr>
          <a:xfrm>
            <a:off x="998221" y="4242834"/>
            <a:ext cx="7388807" cy="123726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 ý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CD5D031A-99E6-E642-12F6-EB0F0665240B}"/>
              </a:ext>
            </a:extLst>
          </p:cNvPr>
          <p:cNvSpPr txBox="1"/>
          <p:nvPr/>
        </p:nvSpPr>
        <p:spPr>
          <a:xfrm>
            <a:off x="1026961" y="5549184"/>
            <a:ext cx="10979295" cy="10833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Ý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8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53790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06761" y="724011"/>
            <a:ext cx="226612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Xét ví dụ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Cuộn: Ngang 20">
            <a:extLst>
              <a:ext uri="{FF2B5EF4-FFF2-40B4-BE49-F238E27FC236}">
                <a16:creationId xmlns:a16="http://schemas.microsoft.com/office/drawing/2014/main" xmlns="" id="{4D0B3704-7F99-8D4C-C779-0CCA89894B8A}"/>
              </a:ext>
            </a:extLst>
          </p:cNvPr>
          <p:cNvSpPr/>
          <p:nvPr/>
        </p:nvSpPr>
        <p:spPr>
          <a:xfrm>
            <a:off x="606761" y="1063336"/>
            <a:ext cx="11383075" cy="2182484"/>
          </a:xfrm>
          <a:prstGeom prst="horizontalScroll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xmlns="" id="{7CFD7FCF-0CFC-497C-B676-B929A9C8C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6419" y="1275482"/>
            <a:ext cx="1508160" cy="1336575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54829AD8-D894-6D42-2F7B-5A9B19EB208E}"/>
              </a:ext>
            </a:extLst>
          </p:cNvPr>
          <p:cNvSpPr txBox="1"/>
          <p:nvPr/>
        </p:nvSpPr>
        <p:spPr>
          <a:xfrm>
            <a:off x="1609193" y="1337255"/>
            <a:ext cx="981483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Vương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chồng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chăm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4C32548F-426A-3536-50BF-CB0B09F05FFA}"/>
              </a:ext>
            </a:extLst>
          </p:cNvPr>
          <p:cNvSpPr txBox="1"/>
          <p:nvPr/>
        </p:nvSpPr>
        <p:spPr>
          <a:xfrm>
            <a:off x="1017173" y="3173108"/>
            <a:ext cx="10684755" cy="1732782"/>
          </a:xfrm>
          <a:prstGeom prst="rect">
            <a:avLst/>
          </a:prstGeom>
          <a:noFill/>
          <a:ln w="28575">
            <a:solidFill>
              <a:srgbClr val="0099CC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sáu”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bổ sung ý nghĩa cho từ “Hùng Vương” (danh từ).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sáu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kết hợp với danh từ “thứ” (thứ sáu), đứng sau danh từ “vợ chồng” và biểu thị số thứ tự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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từ “s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áu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ở đây là số từ chỉ thứ tự.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08A4C790-3928-1173-03A8-734DBC91CC5D}"/>
              </a:ext>
            </a:extLst>
          </p:cNvPr>
          <p:cNvSpPr txBox="1"/>
          <p:nvPr/>
        </p:nvSpPr>
        <p:spPr>
          <a:xfrm>
            <a:off x="1017174" y="4985908"/>
            <a:ext cx="10684756" cy="1732782"/>
          </a:xfrm>
          <a:prstGeom prst="rect">
            <a:avLst/>
          </a:prstGeom>
          <a:noFill/>
          <a:ln w="28575">
            <a:solidFill>
              <a:srgbClr val="0099CC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bổ sung ý nghĩa cho danh từ “vợ chồng”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đứng trước danh từ “vợ chồng” và biểu thị số lượng sự vật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Từ “</a:t>
            </a: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ở đây là số từ chỉ số lượng.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1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907265" y="201350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727909" y="1028833"/>
            <a:ext cx="226612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Kết luận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5CE2626-63D6-99FB-6395-17073BD891E0}"/>
              </a:ext>
            </a:extLst>
          </p:cNvPr>
          <p:cNvSpPr txBox="1"/>
          <p:nvPr/>
        </p:nvSpPr>
        <p:spPr>
          <a:xfrm>
            <a:off x="682961" y="1642078"/>
            <a:ext cx="2623336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a. Khái niệm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FC298F35-DFFF-F36A-3916-7B2A14F95D52}"/>
              </a:ext>
            </a:extLst>
          </p:cNvPr>
          <p:cNvSpPr txBox="1"/>
          <p:nvPr/>
        </p:nvSpPr>
        <p:spPr>
          <a:xfrm>
            <a:off x="1816022" y="2728861"/>
            <a:ext cx="8883021" cy="587853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Số từ là những từ chỉ ý nghĩa số lượng và thứ tự của sự vật.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3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53790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82961" y="761677"/>
            <a:ext cx="226612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Kết luận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682962" y="1335195"/>
            <a:ext cx="6095999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</a:t>
            </a: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ân loại: </a:t>
            </a:r>
            <a:r>
              <a:rPr lang="pt-BR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2 tiểu loại cơ bản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xmlns="" id="{A361F08B-4BC7-4D8C-BDEA-C7E4BD6BD0E0}"/>
              </a:ext>
            </a:extLst>
          </p:cNvPr>
          <p:cNvSpPr/>
          <p:nvPr/>
        </p:nvSpPr>
        <p:spPr>
          <a:xfrm>
            <a:off x="368794" y="2433417"/>
            <a:ext cx="2132613" cy="1020812"/>
          </a:xfrm>
          <a:prstGeom prst="homePlate">
            <a:avLst/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Số từ chỉ số lượng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CE0057F-3DFE-764C-AFCA-52E85CD35081}"/>
              </a:ext>
            </a:extLst>
          </p:cNvPr>
          <p:cNvSpPr txBox="1"/>
          <p:nvPr/>
        </p:nvSpPr>
        <p:spPr>
          <a:xfrm>
            <a:off x="2501408" y="2232695"/>
            <a:ext cx="9327521" cy="157889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Gồm các từ chỉ số lượng xác đinh (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một, hai, ba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,...) và số từ chỉ số lượng ước chừng (</a:t>
            </a:r>
            <a:r>
              <a:rPr lang="pt-BR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vài, dăm, mươi, dăm bảy, ba bốn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,...). Khi biểu thị số lượng sự vật, số từ thường đứng trước danh từ.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C70A761E-398D-0F0A-86C2-F19AE684B4EC}"/>
              </a:ext>
            </a:extLst>
          </p:cNvPr>
          <p:cNvSpPr txBox="1"/>
          <p:nvPr/>
        </p:nvSpPr>
        <p:spPr>
          <a:xfrm>
            <a:off x="1435101" y="4390707"/>
            <a:ext cx="10223500" cy="188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Ví dụ: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Nó ăn được </a:t>
            </a:r>
            <a:r>
              <a:rPr lang="pt-BR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hai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bát cơm.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Chúng tôi gặp nhau và nói </a:t>
            </a:r>
            <a:r>
              <a:rPr lang="pt-BR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dăm ba</a:t>
            </a:r>
            <a:r>
              <a:rPr lang="pt-BR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câu chuyện.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8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54257A7-45A8-43F2-9F3F-247E1137AF75}"/>
              </a:ext>
            </a:extLst>
          </p:cNvPr>
          <p:cNvSpPr txBox="1"/>
          <p:nvPr/>
        </p:nvSpPr>
        <p:spPr>
          <a:xfrm>
            <a:off x="780265" y="53790"/>
            <a:ext cx="10117891" cy="707886"/>
          </a:xfrm>
          <a:prstGeom prst="rect">
            <a:avLst/>
          </a:prstGeom>
          <a:solidFill>
            <a:srgbClr val="0066FF"/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 biết đặc điểm và chức năng của số từ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99F76D6C-DF85-23C5-7557-1B728888CF9F}"/>
              </a:ext>
            </a:extLst>
          </p:cNvPr>
          <p:cNvSpPr txBox="1"/>
          <p:nvPr/>
        </p:nvSpPr>
        <p:spPr>
          <a:xfrm>
            <a:off x="682961" y="761677"/>
            <a:ext cx="2266120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2. Kết luận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CBDD521-EFFD-A53D-71ED-CB25CCFF2427}"/>
              </a:ext>
            </a:extLst>
          </p:cNvPr>
          <p:cNvSpPr txBox="1"/>
          <p:nvPr/>
        </p:nvSpPr>
        <p:spPr>
          <a:xfrm>
            <a:off x="682962" y="1335195"/>
            <a:ext cx="6095999" cy="65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Ph</a:t>
            </a:r>
            <a:r>
              <a:rPr lang="pt-BR" sz="3200" b="1" dirty="0">
                <a:solidFill>
                  <a:srgbClr val="0066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ân loại: </a:t>
            </a:r>
            <a:r>
              <a:rPr lang="pt-BR" sz="32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2 tiểu loại cơ bản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Mũi tên: Hình ngũ giác 25">
            <a:extLst>
              <a:ext uri="{FF2B5EF4-FFF2-40B4-BE49-F238E27FC236}">
                <a16:creationId xmlns:a16="http://schemas.microsoft.com/office/drawing/2014/main" xmlns="" id="{96510022-1654-24FD-C50C-41A0A4262F9B}"/>
              </a:ext>
            </a:extLst>
          </p:cNvPr>
          <p:cNvSpPr/>
          <p:nvPr/>
        </p:nvSpPr>
        <p:spPr>
          <a:xfrm>
            <a:off x="816468" y="2568646"/>
            <a:ext cx="2132613" cy="1020812"/>
          </a:xfrm>
          <a:prstGeom prst="homePlate">
            <a:avLst/>
          </a:prstGeom>
          <a:solidFill>
            <a:srgbClr val="0066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Số từ chỉ thứ tự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C37678B0-A7FF-CAC1-8C6F-287A9A5397BD}"/>
              </a:ext>
            </a:extLst>
          </p:cNvPr>
          <p:cNvSpPr txBox="1"/>
          <p:nvPr/>
        </p:nvSpPr>
        <p:spPr>
          <a:xfrm>
            <a:off x="3286440" y="2545840"/>
            <a:ext cx="7902261" cy="1083374"/>
          </a:xfrm>
          <a:prstGeom prst="rect">
            <a:avLst/>
          </a:prstGeom>
          <a:noFill/>
          <a:ln w="38100">
            <a:solidFill>
              <a:srgbClr val="3005CD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110105" algn="l"/>
              </a:tabLst>
            </a:pP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Đứng sau danh từ, chỉ thứ tự của sự vật. Số từ chỉ thứ tự thường đứng sau các danh từ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thứ, hạng, loại, số.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C0F7EA7-3E3B-1144-D3DB-702B47EC208A}"/>
              </a:ext>
            </a:extLst>
          </p:cNvPr>
          <p:cNvSpPr txBox="1"/>
          <p:nvPr/>
        </p:nvSpPr>
        <p:spPr>
          <a:xfrm>
            <a:off x="1192214" y="4389161"/>
            <a:ext cx="9807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Ví dụ</a:t>
            </a:r>
            <a:r>
              <a:rPr lang="pt-BR"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Tôi ngồi bàn thứ </a:t>
            </a:r>
            <a:r>
              <a:rPr lang="pt-BR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nhất. 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số từ </a:t>
            </a:r>
            <a:r>
              <a:rPr lang="pt-BR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kết hợp với từ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thứ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(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thứ nhất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) đứng sau danh từ </a:t>
            </a:r>
            <a:r>
              <a:rPr lang="pt-BR" sz="28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r>
              <a:rPr lang="pt-BR" sz="2800" dirty="0">
                <a:solidFill>
                  <a:srgbClr val="0D0D0D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chỉ số thứ tự của sự vật.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60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09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91724" y="214053"/>
            <a:ext cx="7786201" cy="707886"/>
          </a:xfrm>
          <a:prstGeom prst="rect">
            <a:avLst/>
          </a:prstGeom>
          <a:solidFill>
            <a:srgbClr val="3005CD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723" y="1743286"/>
            <a:ext cx="3053003" cy="2228431"/>
          </a:xfrm>
          <a:prstGeom prst="rect">
            <a:avLst/>
          </a:prstGeom>
        </p:spPr>
      </p:pic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2956209" y="1871293"/>
            <a:ext cx="8961003" cy="2100422"/>
          </a:xfrm>
          <a:prstGeom prst="horizontalScroll">
            <a:avLst/>
          </a:prstGeom>
          <a:noFill/>
          <a:ln w="76200">
            <a:solidFill>
              <a:srgbClr val="7BB7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64-65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615" y="1818824"/>
            <a:ext cx="2100421" cy="186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151</TotalTime>
  <Words>1261</Words>
  <Application>Microsoft Office PowerPoint</Application>
  <PresentationFormat>Custom</PresentationFormat>
  <Paragraphs>92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Essential</vt:lpstr>
      <vt:lpstr>Equation</vt:lpstr>
      <vt:lpstr>TRƯỜNG THCS KHƯƠNG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Admin</cp:lastModifiedBy>
  <cp:revision>23</cp:revision>
  <dcterms:created xsi:type="dcterms:W3CDTF">2022-07-01T01:24:15Z</dcterms:created>
  <dcterms:modified xsi:type="dcterms:W3CDTF">2023-11-15T04:46:44Z</dcterms:modified>
</cp:coreProperties>
</file>