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0" r:id="rId2"/>
    <p:sldId id="263" r:id="rId3"/>
    <p:sldId id="261" r:id="rId4"/>
    <p:sldId id="265" r:id="rId5"/>
    <p:sldId id="264" r:id="rId6"/>
    <p:sldId id="266" r:id="rId7"/>
    <p:sldId id="267" r:id="rId8"/>
    <p:sldId id="269" r:id="rId9"/>
    <p:sldId id="268" r:id="rId10"/>
    <p:sldId id="270" r:id="rId11"/>
    <p:sldId id="275" r:id="rId12"/>
    <p:sldId id="276" r:id="rId13"/>
    <p:sldId id="277" r:id="rId14"/>
    <p:sldId id="271" r:id="rId15"/>
    <p:sldId id="272" r:id="rId16"/>
    <p:sldId id="278" r:id="rId17"/>
    <p:sldId id="273" r:id="rId18"/>
    <p:sldId id="279" r:id="rId19"/>
    <p:sldId id="280" r:id="rId20"/>
    <p:sldId id="281" r:id="rId21"/>
    <p:sldId id="282" r:id="rId22"/>
    <p:sldId id="274" r:id="rId23"/>
    <p:sldId id="283" r:id="rId24"/>
    <p:sldId id="284" r:id="rId25"/>
    <p:sldId id="286" r:id="rId26"/>
    <p:sldId id="285" r:id="rId27"/>
    <p:sldId id="288" r:id="rId28"/>
    <p:sldId id="287" r:id="rId29"/>
    <p:sldId id="259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1C63D-0F65-477F-8A58-FEBF7AB9D6AF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B3ED7-1845-4F79-A5DC-523F7711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B3ED7-1845-4F79-A5DC-523F77116F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8729d97241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8729d97241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8729d97241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8729d97241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8729d9724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8729d9724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B3ED7-1845-4F79-A5DC-523F77116F9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EB5C-F8BD-4CF4-9B08-0BD03F6F0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27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E567-3E1D-476C-A3B7-BB7585E42D0B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J1450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2999" y="1924791"/>
            <a:ext cx="68580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THCS KHƯƠNG ĐÌNH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GIẢNG ĐIỆN TỬ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 KHOA HỌC TỰ NHIÊN 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18: NAM CHÂM 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689026" y="4233115"/>
            <a:ext cx="46863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GV: </a:t>
            </a:r>
            <a:r>
              <a:rPr lang="en-US" alt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Nguyễn</a:t>
            </a:r>
            <a:r>
              <a:rPr lang="en-US" alt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alt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Lan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alt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Khoa</a:t>
            </a:r>
            <a:r>
              <a:rPr lang="en-US" alt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alt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nhiên</a:t>
            </a:r>
            <a:endParaRPr lang="en-US" alt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Slide ánh s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do)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18.3),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4" name="Content Placeholder 3" descr="18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8900" y="1752600"/>
            <a:ext cx="2705100" cy="2371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-76971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0" y="2286000"/>
            <a:ext cx="64008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800600"/>
            <a:ext cx="732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638800"/>
            <a:ext cx="732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1.Một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574" cy="6025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0" y="129540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2438400"/>
            <a:ext cx="9144000" cy="113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2.Từ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0" y="3581400"/>
            <a:ext cx="9144000" cy="197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0" y="5689601"/>
            <a:ext cx="9144000" cy="939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-165296788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243" y="3601086"/>
            <a:ext cx="3221355" cy="2901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1981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084" y="3486784"/>
            <a:ext cx="3139916" cy="337121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18.4).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3124200"/>
            <a:ext cx="328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Slide full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" y="0"/>
            <a:ext cx="9076267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0" y="228600"/>
            <a:ext cx="8610600" cy="21336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577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6378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6596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8704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endParaRPr lang="en-US" sz="3600" dirty="0"/>
          </a:p>
        </p:txBody>
      </p:sp>
      <p:pic>
        <p:nvPicPr>
          <p:cNvPr id="8" name="Content Placeholder 3" descr="18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3225" y="2057400"/>
            <a:ext cx="6200775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657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18.5).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Slide k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18.5).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4343400"/>
            <a:ext cx="8153400" cy="19050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NX: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89154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8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về nam châm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3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4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châm nào cũng có hai cực: một cực gọi là cực bắc, một cực gọi là cực nam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3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nam châm cứ để gần nhau là hút nhau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4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kim nam châm để tự do thì một đầu kim luôn chỉ hướng bắc, một đầu luôn chỉ hướng nam 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7924800" y="1676400"/>
            <a:ext cx="8051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6858000" y="2590800"/>
            <a:ext cx="990600" cy="838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7848600" y="4114800"/>
            <a:ext cx="8051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6858000" y="5029200"/>
            <a:ext cx="990600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Slide nắ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04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0" y="3429000"/>
            <a:ext cx="576559" cy="5742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đẹp nhất, đơn giản và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61205" cy="6858000"/>
          </a:xfrm>
          <a:prstGeom prst="rect">
            <a:avLst/>
          </a:prstGeom>
          <a:noFill/>
        </p:spPr>
      </p:pic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0" y="762000"/>
            <a:ext cx="9144000" cy="1465262"/>
            <a:chOff x="899886" y="870946"/>
            <a:chExt cx="3299963" cy="1586196"/>
          </a:xfrm>
        </p:grpSpPr>
        <p:sp>
          <p:nvSpPr>
            <p:cNvPr id="5" name="Rectangle 4"/>
            <p:cNvSpPr/>
            <p:nvPr/>
          </p:nvSpPr>
          <p:spPr>
            <a:xfrm>
              <a:off x="899886" y="1257612"/>
              <a:ext cx="3299963" cy="1015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1624639"/>
              <a:ext cx="1586195" cy="7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1619139"/>
              <a:ext cx="1586195" cy="8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0" y="304800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152400" y="2438400"/>
            <a:ext cx="8991600" cy="1465262"/>
            <a:chOff x="899885" y="2202229"/>
            <a:chExt cx="3299964" cy="1586196"/>
          </a:xfrm>
        </p:grpSpPr>
        <p:sp>
          <p:nvSpPr>
            <p:cNvPr id="11" name="Rectangle 10"/>
            <p:cNvSpPr/>
            <p:nvPr/>
          </p:nvSpPr>
          <p:spPr>
            <a:xfrm>
              <a:off x="899885" y="2202229"/>
              <a:ext cx="3299964" cy="1192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2955921"/>
              <a:ext cx="1586195" cy="78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2950422"/>
              <a:ext cx="1586195" cy="8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02"/>
          <p:cNvGrpSpPr>
            <a:grpSpLocks/>
          </p:cNvGrpSpPr>
          <p:nvPr/>
        </p:nvGrpSpPr>
        <p:grpSpPr bwMode="auto">
          <a:xfrm>
            <a:off x="152400" y="5029200"/>
            <a:ext cx="8991600" cy="1600200"/>
            <a:chOff x="899886" y="3534311"/>
            <a:chExt cx="3299963" cy="1586196"/>
          </a:xfrm>
        </p:grpSpPr>
        <p:sp>
          <p:nvSpPr>
            <p:cNvPr id="15" name="Rectangle 14"/>
            <p:cNvSpPr/>
            <p:nvPr/>
          </p:nvSpPr>
          <p:spPr>
            <a:xfrm>
              <a:off x="899886" y="3920979"/>
              <a:ext cx="3299963" cy="8059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6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4" y="4288003"/>
              <a:ext cx="1586195" cy="788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  <p:pic>
          <p:nvPicPr>
            <p:cNvPr id="17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4282504"/>
              <a:ext cx="1586195" cy="8981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</p:grpSp>
      <p:grpSp>
        <p:nvGrpSpPr>
          <p:cNvPr id="14" name="Group 103"/>
          <p:cNvGrpSpPr>
            <a:grpSpLocks/>
          </p:cNvGrpSpPr>
          <p:nvPr/>
        </p:nvGrpSpPr>
        <p:grpSpPr bwMode="auto">
          <a:xfrm>
            <a:off x="152400" y="3581400"/>
            <a:ext cx="8991600" cy="1219200"/>
            <a:chOff x="899885" y="2202229"/>
            <a:chExt cx="3299964" cy="1586196"/>
          </a:xfrm>
        </p:grpSpPr>
        <p:sp>
          <p:nvSpPr>
            <p:cNvPr id="19" name="Rectangle 18"/>
            <p:cNvSpPr/>
            <p:nvPr/>
          </p:nvSpPr>
          <p:spPr>
            <a:xfrm>
              <a:off x="899885" y="2449696"/>
              <a:ext cx="3299964" cy="1237336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2955921"/>
              <a:ext cx="1586195" cy="788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  <p:pic>
          <p:nvPicPr>
            <p:cNvPr id="21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2950422"/>
              <a:ext cx="1586195" cy="898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22" name="Rectangle 21"/>
          <p:cNvSpPr/>
          <p:nvPr/>
        </p:nvSpPr>
        <p:spPr>
          <a:xfrm>
            <a:off x="228600" y="24384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Kim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Nam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" y="396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5562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Ở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2400" y="2514600"/>
            <a:ext cx="647700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1000" y="1219200"/>
            <a:ext cx="632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A.Trái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31;p32"/>
          <p:cNvGrpSpPr/>
          <p:nvPr/>
        </p:nvGrpSpPr>
        <p:grpSpPr>
          <a:xfrm>
            <a:off x="228600" y="1371600"/>
            <a:ext cx="8153400" cy="1251767"/>
            <a:chOff x="4860575" y="633850"/>
            <a:chExt cx="3351925" cy="938825"/>
          </a:xfrm>
        </p:grpSpPr>
        <p:sp>
          <p:nvSpPr>
            <p:cNvPr id="832" name="Google Shape;832;p32"/>
            <p:cNvSpPr/>
            <p:nvPr/>
          </p:nvSpPr>
          <p:spPr>
            <a:xfrm>
              <a:off x="5329975" y="699925"/>
              <a:ext cx="2882525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endPara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837;p32"/>
          <p:cNvGrpSpPr/>
          <p:nvPr/>
        </p:nvGrpSpPr>
        <p:grpSpPr>
          <a:xfrm>
            <a:off x="0" y="2743200"/>
            <a:ext cx="8534400" cy="1251367"/>
            <a:chOff x="4859375" y="1605400"/>
            <a:chExt cx="3351925" cy="938525"/>
          </a:xfrm>
        </p:grpSpPr>
        <p:sp>
          <p:nvSpPr>
            <p:cNvPr id="838" name="Google Shape;838;p32"/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" name="Google Shape;843;p32"/>
          <p:cNvGrpSpPr/>
          <p:nvPr/>
        </p:nvGrpSpPr>
        <p:grpSpPr>
          <a:xfrm>
            <a:off x="228600" y="4114800"/>
            <a:ext cx="8382000" cy="1251367"/>
            <a:chOff x="4860575" y="2599575"/>
            <a:chExt cx="3351925" cy="938525"/>
          </a:xfrm>
        </p:grpSpPr>
        <p:sp>
          <p:nvSpPr>
            <p:cNvPr id="844" name="Google Shape;844;p32"/>
            <p:cNvSpPr/>
            <p:nvPr/>
          </p:nvSpPr>
          <p:spPr>
            <a:xfrm>
              <a:off x="5329975" y="266535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FFFFFF"/>
                </a:solidFill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849;p32"/>
          <p:cNvGrpSpPr/>
          <p:nvPr/>
        </p:nvGrpSpPr>
        <p:grpSpPr>
          <a:xfrm>
            <a:off x="304800" y="5410200"/>
            <a:ext cx="8382000" cy="1251400"/>
            <a:chOff x="4859375" y="3571100"/>
            <a:chExt cx="3351925" cy="938550"/>
          </a:xfrm>
        </p:grpSpPr>
        <p:sp>
          <p:nvSpPr>
            <p:cNvPr id="850" name="Google Shape;850;p32"/>
            <p:cNvSpPr/>
            <p:nvPr/>
          </p:nvSpPr>
          <p:spPr>
            <a:xfrm>
              <a:off x="4859375" y="363690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0"/>
                  </a:moveTo>
                  <a:cubicBezTo>
                    <a:pt x="7704" y="0"/>
                    <a:pt x="167" y="7025"/>
                    <a:pt x="60" y="15931"/>
                  </a:cubicBezTo>
                  <a:cubicBezTo>
                    <a:pt x="1" y="20467"/>
                    <a:pt x="1810" y="24587"/>
                    <a:pt x="4775" y="27539"/>
                  </a:cubicBezTo>
                  <a:cubicBezTo>
                    <a:pt x="7692" y="30468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33"/>
                  </a:cubicBezTo>
                  <a:cubicBezTo>
                    <a:pt x="99168" y="7227"/>
                    <a:pt x="91941" y="0"/>
                    <a:pt x="8302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7741875" y="3571100"/>
              <a:ext cx="469425" cy="469150"/>
            </a:xfrm>
            <a:custGeom>
              <a:avLst/>
              <a:gdLst/>
              <a:ahLst/>
              <a:cxnLst/>
              <a:rect l="l" t="t" r="r" b="b"/>
              <a:pathLst>
                <a:path w="18777" h="18766" extrusionOk="0">
                  <a:moveTo>
                    <a:pt x="1" y="1"/>
                  </a:moveTo>
                  <a:lnTo>
                    <a:pt x="1" y="18765"/>
                  </a:lnTo>
                  <a:lnTo>
                    <a:pt x="18777" y="18765"/>
                  </a:lnTo>
                  <a:cubicBezTo>
                    <a:pt x="18777" y="8395"/>
                    <a:pt x="10371" y="1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272475" y="404022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cubicBezTo>
                    <a:pt x="1" y="10371"/>
                    <a:pt x="8407" y="18776"/>
                    <a:pt x="18777" y="18776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7338550" y="363690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28" y="0"/>
                    <a:pt x="1" y="7227"/>
                    <a:pt x="1" y="16133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33"/>
                  </a:cubicBezTo>
                  <a:cubicBezTo>
                    <a:pt x="32267" y="7227"/>
                    <a:pt x="25052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7446600" y="374525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6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6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0" y="0"/>
            <a:ext cx="91440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762000"/>
            <a:ext cx="8915400" cy="533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hay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gọi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chưa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8;p37"/>
          <p:cNvGrpSpPr/>
          <p:nvPr/>
        </p:nvGrpSpPr>
        <p:grpSpPr>
          <a:xfrm>
            <a:off x="0" y="914400"/>
            <a:ext cx="9144000" cy="1371600"/>
            <a:chOff x="2016463" y="1057291"/>
            <a:chExt cx="2838475" cy="1420509"/>
          </a:xfrm>
        </p:grpSpPr>
        <p:sp>
          <p:nvSpPr>
            <p:cNvPr id="1069" name="Google Shape;1069;p37"/>
            <p:cNvSpPr/>
            <p:nvPr/>
          </p:nvSpPr>
          <p:spPr>
            <a:xfrm>
              <a:off x="2016463" y="1688628"/>
              <a:ext cx="2838475" cy="789172"/>
            </a:xfrm>
            <a:custGeom>
              <a:avLst/>
              <a:gdLst/>
              <a:ahLst/>
              <a:cxnLst/>
              <a:rect l="l" t="t" r="r" b="b"/>
              <a:pathLst>
                <a:path w="113539" h="24504" extrusionOk="0">
                  <a:moveTo>
                    <a:pt x="113539" y="1"/>
                  </a:moveTo>
                  <a:lnTo>
                    <a:pt x="92429" y="20944"/>
                  </a:lnTo>
                  <a:cubicBezTo>
                    <a:pt x="90131" y="23230"/>
                    <a:pt x="87035" y="24504"/>
                    <a:pt x="83797" y="24504"/>
                  </a:cubicBezTo>
                  <a:lnTo>
                    <a:pt x="12252" y="24504"/>
                  </a:lnTo>
                  <a:cubicBezTo>
                    <a:pt x="5477" y="24504"/>
                    <a:pt x="1" y="19015"/>
                    <a:pt x="1" y="12252"/>
                  </a:cubicBezTo>
                  <a:lnTo>
                    <a:pt x="1" y="12252"/>
                  </a:lnTo>
                  <a:cubicBezTo>
                    <a:pt x="1" y="5478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3741988" y="1057291"/>
              <a:ext cx="1112950" cy="770734"/>
            </a:xfrm>
            <a:custGeom>
              <a:avLst/>
              <a:gdLst/>
              <a:ahLst/>
              <a:cxnLst/>
              <a:rect l="l" t="t" r="r" b="b"/>
              <a:pathLst>
                <a:path w="44518" h="24516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27"/>
                    <a:pt x="5489" y="24516"/>
                    <a:pt x="12252" y="24516"/>
                  </a:cubicBezTo>
                  <a:lnTo>
                    <a:pt x="44518" y="24516"/>
                  </a:lnTo>
                  <a:lnTo>
                    <a:pt x="23408" y="3561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89"/>
                    <a:pt x="0" y="122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3814013" y="1136209"/>
              <a:ext cx="865900" cy="619492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27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100" dirty="0" smtClean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     </a:t>
              </a:r>
              <a:r>
                <a:rPr lang="vi-VN" sz="3600" b="1" dirty="0" smtClean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1073;p37"/>
          <p:cNvGrpSpPr/>
          <p:nvPr/>
        </p:nvGrpSpPr>
        <p:grpSpPr>
          <a:xfrm>
            <a:off x="0" y="4038600"/>
            <a:ext cx="9144000" cy="1360234"/>
            <a:chOff x="2016463" y="2634050"/>
            <a:chExt cx="2838475" cy="1262675"/>
          </a:xfrm>
        </p:grpSpPr>
        <p:sp>
          <p:nvSpPr>
            <p:cNvPr id="1074" name="Google Shape;1074;p37"/>
            <p:cNvSpPr/>
            <p:nvPr/>
          </p:nvSpPr>
          <p:spPr>
            <a:xfrm>
              <a:off x="2016463" y="3283825"/>
              <a:ext cx="2838475" cy="612900"/>
            </a:xfrm>
            <a:custGeom>
              <a:avLst/>
              <a:gdLst/>
              <a:ahLst/>
              <a:cxnLst/>
              <a:rect l="l" t="t" r="r" b="b"/>
              <a:pathLst>
                <a:path w="113539" h="24516" extrusionOk="0">
                  <a:moveTo>
                    <a:pt x="113539" y="1"/>
                  </a:moveTo>
                  <a:lnTo>
                    <a:pt x="92429" y="20956"/>
                  </a:lnTo>
                  <a:cubicBezTo>
                    <a:pt x="90131" y="23242"/>
                    <a:pt x="87035" y="24516"/>
                    <a:pt x="83797" y="24516"/>
                  </a:cubicBezTo>
                  <a:lnTo>
                    <a:pt x="12252" y="24516"/>
                  </a:lnTo>
                  <a:cubicBezTo>
                    <a:pt x="5477" y="24516"/>
                    <a:pt x="1" y="19027"/>
                    <a:pt x="1" y="12264"/>
                  </a:cubicBezTo>
                  <a:lnTo>
                    <a:pt x="1" y="12264"/>
                  </a:lnTo>
                  <a:cubicBezTo>
                    <a:pt x="1" y="5490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khác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tên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3741988" y="2634050"/>
              <a:ext cx="1112950" cy="612600"/>
            </a:xfrm>
            <a:custGeom>
              <a:avLst/>
              <a:gdLst/>
              <a:ahLst/>
              <a:cxnLst/>
              <a:rect l="l" t="t" r="r" b="b"/>
              <a:pathLst>
                <a:path w="44518" h="24504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15"/>
                    <a:pt x="5489" y="24504"/>
                    <a:pt x="12252" y="24504"/>
                  </a:cubicBezTo>
                  <a:lnTo>
                    <a:pt x="44518" y="24504"/>
                  </a:lnTo>
                  <a:lnTo>
                    <a:pt x="23408" y="3549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77"/>
                    <a:pt x="0" y="12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3814013" y="2706075"/>
              <a:ext cx="865900" cy="468550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16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2100" dirty="0" smtClean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        </a:t>
              </a:r>
              <a:r>
                <a:rPr lang="vi-VN" sz="3600" b="1" dirty="0" smtClean="0">
                  <a:solidFill>
                    <a:schemeClr val="accent6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solidFill>
                  <a:schemeClr val="accent6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" name="Google Shape;1078;p37"/>
          <p:cNvGrpSpPr/>
          <p:nvPr/>
        </p:nvGrpSpPr>
        <p:grpSpPr>
          <a:xfrm>
            <a:off x="0" y="2514600"/>
            <a:ext cx="9144000" cy="1504166"/>
            <a:chOff x="4288763" y="1996476"/>
            <a:chExt cx="2838775" cy="1128125"/>
          </a:xfrm>
        </p:grpSpPr>
        <p:sp>
          <p:nvSpPr>
            <p:cNvPr id="1079" name="Google Shape;1079;p37"/>
            <p:cNvSpPr/>
            <p:nvPr/>
          </p:nvSpPr>
          <p:spPr>
            <a:xfrm>
              <a:off x="4288763" y="2574526"/>
              <a:ext cx="2838775" cy="550075"/>
            </a:xfrm>
            <a:custGeom>
              <a:avLst/>
              <a:gdLst/>
              <a:ahLst/>
              <a:cxnLst/>
              <a:rect l="l" t="t" r="r" b="b"/>
              <a:pathLst>
                <a:path w="113551" h="24516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15"/>
                    <a:pt x="29743" y="24515"/>
                  </a:cubicBezTo>
                  <a:lnTo>
                    <a:pt x="101287" y="24515"/>
                  </a:lnTo>
                  <a:cubicBezTo>
                    <a:pt x="108062" y="24515"/>
                    <a:pt x="113551" y="19027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lvl="0" algn="ctr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Nam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4288763" y="2038752"/>
              <a:ext cx="1112975" cy="4986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64"/>
                  </a:moveTo>
                  <a:lnTo>
                    <a:pt x="44518" y="12264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86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4525328" y="1996476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77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50"/>
                    <a:pt x="34636" y="9383"/>
                  </a:cubicBezTo>
                  <a:cubicBezTo>
                    <a:pt x="34636" y="4215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3600" b="1" dirty="0" smtClean="0">
                  <a:solidFill>
                    <a:srgbClr val="00B0F0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solidFill>
                  <a:srgbClr val="00B0F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1083;p37"/>
          <p:cNvGrpSpPr/>
          <p:nvPr/>
        </p:nvGrpSpPr>
        <p:grpSpPr>
          <a:xfrm>
            <a:off x="1" y="5410200"/>
            <a:ext cx="9144000" cy="1447800"/>
            <a:chOff x="4267200" y="3343375"/>
            <a:chExt cx="2838775" cy="1288774"/>
          </a:xfrm>
        </p:grpSpPr>
        <p:sp>
          <p:nvSpPr>
            <p:cNvPr id="1084" name="Google Shape;1084;p37"/>
            <p:cNvSpPr/>
            <p:nvPr/>
          </p:nvSpPr>
          <p:spPr>
            <a:xfrm>
              <a:off x="4267200" y="4019549"/>
              <a:ext cx="2838775" cy="612600"/>
            </a:xfrm>
            <a:custGeom>
              <a:avLst/>
              <a:gdLst/>
              <a:ahLst/>
              <a:cxnLst/>
              <a:rect l="l" t="t" r="r" b="b"/>
              <a:pathLst>
                <a:path w="113551" h="24504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03"/>
                    <a:pt x="29743" y="24503"/>
                  </a:cubicBezTo>
                  <a:lnTo>
                    <a:pt x="101287" y="24503"/>
                  </a:lnTo>
                  <a:cubicBezTo>
                    <a:pt x="108062" y="24503"/>
                    <a:pt x="113551" y="19026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lvl="0"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cọ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4288763" y="3343375"/>
              <a:ext cx="1112975" cy="6129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52"/>
                  </a:moveTo>
                  <a:lnTo>
                    <a:pt x="44518" y="12252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74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4463788" y="3415400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65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38"/>
                    <a:pt x="34636" y="9371"/>
                  </a:cubicBezTo>
                  <a:cubicBezTo>
                    <a:pt x="34636" y="4203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3600" b="1" dirty="0" smtClean="0">
                  <a:solidFill>
                    <a:schemeClr val="accent4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4" name="Flowchart: Alternate Process 23"/>
          <p:cNvSpPr/>
          <p:nvPr/>
        </p:nvSpPr>
        <p:spPr>
          <a:xfrm>
            <a:off x="0" y="0"/>
            <a:ext cx="91440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4;p24"/>
          <p:cNvGrpSpPr/>
          <p:nvPr/>
        </p:nvGrpSpPr>
        <p:grpSpPr>
          <a:xfrm>
            <a:off x="1066800" y="4813701"/>
            <a:ext cx="6248400" cy="1328767"/>
            <a:chOff x="2476988" y="3610275"/>
            <a:chExt cx="3885477" cy="996575"/>
          </a:xfrm>
        </p:grpSpPr>
        <p:sp>
          <p:nvSpPr>
            <p:cNvPr id="465" name="Google Shape;465;p24"/>
            <p:cNvSpPr/>
            <p:nvPr/>
          </p:nvSpPr>
          <p:spPr>
            <a:xfrm>
              <a:off x="2477000" y="361027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2476988" y="361027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6D6DE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D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377281" y="3829049"/>
              <a:ext cx="2748264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-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Nam</a:t>
              </a:r>
              <a:endParaRPr sz="3600" b="1"/>
            </a:p>
          </p:txBody>
        </p:sp>
      </p:grpSp>
      <p:grpSp>
        <p:nvGrpSpPr>
          <p:cNvPr id="3" name="Google Shape;473;p24"/>
          <p:cNvGrpSpPr/>
          <p:nvPr/>
        </p:nvGrpSpPr>
        <p:grpSpPr>
          <a:xfrm>
            <a:off x="1066800" y="3766367"/>
            <a:ext cx="6324600" cy="1328767"/>
            <a:chOff x="2477000" y="2824775"/>
            <a:chExt cx="3885465" cy="996575"/>
          </a:xfrm>
        </p:grpSpPr>
        <p:sp>
          <p:nvSpPr>
            <p:cNvPr id="474" name="Google Shape;474;p24"/>
            <p:cNvSpPr/>
            <p:nvPr/>
          </p:nvSpPr>
          <p:spPr>
            <a:xfrm>
              <a:off x="2477000" y="282477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28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8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2477000" y="2824775"/>
              <a:ext cx="882250" cy="996575"/>
            </a:xfrm>
            <a:custGeom>
              <a:avLst/>
              <a:gdLst/>
              <a:ahLst/>
              <a:cxnLst/>
              <a:rect l="l" t="t" r="r" b="b"/>
              <a:pathLst>
                <a:path w="35290" h="39863" extrusionOk="0">
                  <a:moveTo>
                    <a:pt x="0" y="0"/>
                  </a:moveTo>
                  <a:lnTo>
                    <a:pt x="0" y="29468"/>
                  </a:lnTo>
                  <a:lnTo>
                    <a:pt x="17645" y="39862"/>
                  </a:lnTo>
                  <a:lnTo>
                    <a:pt x="35290" y="29468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C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81" name="Google Shape;481;p24"/>
            <p:cNvSpPr txBox="1"/>
            <p:nvPr/>
          </p:nvSpPr>
          <p:spPr>
            <a:xfrm>
              <a:off x="3553695" y="3086100"/>
              <a:ext cx="2153391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– Nam</a:t>
              </a:r>
              <a:endParaRPr sz="36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Google Shape;483;p24"/>
          <p:cNvGrpSpPr/>
          <p:nvPr/>
        </p:nvGrpSpPr>
        <p:grpSpPr>
          <a:xfrm>
            <a:off x="1066800" y="2705901"/>
            <a:ext cx="6781800" cy="1328767"/>
            <a:chOff x="2476988" y="2029425"/>
            <a:chExt cx="4433689" cy="996575"/>
          </a:xfrm>
        </p:grpSpPr>
        <p:sp>
          <p:nvSpPr>
            <p:cNvPr id="484" name="Google Shape;484;p24"/>
            <p:cNvSpPr/>
            <p:nvPr/>
          </p:nvSpPr>
          <p:spPr>
            <a:xfrm>
              <a:off x="2477000" y="2029425"/>
              <a:ext cx="4234410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9"/>
                  </a:lnTo>
                  <a:lnTo>
                    <a:pt x="132303" y="29469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2476988" y="20294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1"/>
                  </a:moveTo>
                  <a:lnTo>
                    <a:pt x="1" y="29469"/>
                  </a:lnTo>
                  <a:lnTo>
                    <a:pt x="17646" y="39863"/>
                  </a:lnTo>
                  <a:lnTo>
                    <a:pt x="35291" y="29469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B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6886219" y="2438497"/>
              <a:ext cx="24458" cy="24457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 txBox="1"/>
            <p:nvPr/>
          </p:nvSpPr>
          <p:spPr>
            <a:xfrm>
              <a:off x="3373689" y="2285999"/>
              <a:ext cx="2789737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-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nam</a:t>
              </a:r>
              <a:endParaRPr sz="3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6" name="Google Shape;496;p24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144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 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oogle Shape;497;p24"/>
          <p:cNvGrpSpPr/>
          <p:nvPr/>
        </p:nvGrpSpPr>
        <p:grpSpPr>
          <a:xfrm>
            <a:off x="1066800" y="1658567"/>
            <a:ext cx="6553200" cy="1328767"/>
            <a:chOff x="2476988" y="1243925"/>
            <a:chExt cx="3885477" cy="996575"/>
          </a:xfrm>
        </p:grpSpPr>
        <p:sp>
          <p:nvSpPr>
            <p:cNvPr id="498" name="Google Shape;498;p24"/>
            <p:cNvSpPr/>
            <p:nvPr/>
          </p:nvSpPr>
          <p:spPr>
            <a:xfrm>
              <a:off x="2477000" y="124392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40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40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306913" y="1557063"/>
              <a:ext cx="44675" cy="204800"/>
            </a:xfrm>
            <a:custGeom>
              <a:avLst/>
              <a:gdLst/>
              <a:ahLst/>
              <a:cxnLst/>
              <a:rect l="l" t="t" r="r" b="b"/>
              <a:pathLst>
                <a:path w="1787" h="8192" extrusionOk="0">
                  <a:moveTo>
                    <a:pt x="0" y="0"/>
                  </a:moveTo>
                  <a:lnTo>
                    <a:pt x="0" y="8192"/>
                  </a:lnTo>
                  <a:lnTo>
                    <a:pt x="1786" y="819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247388" y="1594263"/>
              <a:ext cx="44650" cy="167600"/>
            </a:xfrm>
            <a:custGeom>
              <a:avLst/>
              <a:gdLst/>
              <a:ahLst/>
              <a:cxnLst/>
              <a:rect l="l" t="t" r="r" b="b"/>
              <a:pathLst>
                <a:path w="1786" h="6704" extrusionOk="0">
                  <a:moveTo>
                    <a:pt x="0" y="1"/>
                  </a:moveTo>
                  <a:lnTo>
                    <a:pt x="0" y="6704"/>
                  </a:lnTo>
                  <a:lnTo>
                    <a:pt x="1786" y="670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3191713" y="1631488"/>
              <a:ext cx="44675" cy="130375"/>
            </a:xfrm>
            <a:custGeom>
              <a:avLst/>
              <a:gdLst/>
              <a:ahLst/>
              <a:cxnLst/>
              <a:rect l="l" t="t" r="r" b="b"/>
              <a:pathLst>
                <a:path w="1787" h="5215" extrusionOk="0">
                  <a:moveTo>
                    <a:pt x="1" y="0"/>
                  </a:moveTo>
                  <a:lnTo>
                    <a:pt x="1" y="5215"/>
                  </a:lnTo>
                  <a:lnTo>
                    <a:pt x="1787" y="5215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3132188" y="1672563"/>
              <a:ext cx="44675" cy="89300"/>
            </a:xfrm>
            <a:custGeom>
              <a:avLst/>
              <a:gdLst/>
              <a:ahLst/>
              <a:cxnLst/>
              <a:rect l="l" t="t" r="r" b="b"/>
              <a:pathLst>
                <a:path w="1787" h="3572" extrusionOk="0">
                  <a:moveTo>
                    <a:pt x="0" y="0"/>
                  </a:moveTo>
                  <a:lnTo>
                    <a:pt x="0" y="3572"/>
                  </a:lnTo>
                  <a:lnTo>
                    <a:pt x="1786" y="357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2476988" y="12439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0"/>
                  </a:moveTo>
                  <a:lnTo>
                    <a:pt x="1" y="29468"/>
                  </a:lnTo>
                  <a:lnTo>
                    <a:pt x="17646" y="39862"/>
                  </a:lnTo>
                  <a:lnTo>
                    <a:pt x="35291" y="29468"/>
                  </a:lnTo>
                  <a:lnTo>
                    <a:pt x="35291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A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3435742" y="1428750"/>
              <a:ext cx="2270733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–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7:Trong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33400" y="2362200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kéo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3400" y="3124200"/>
            <a:ext cx="26981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114800"/>
            <a:ext cx="3890809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876800"/>
            <a:ext cx="5493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457200" y="4267200"/>
            <a:ext cx="6527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685800"/>
            <a:ext cx="8839200" cy="4114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1:Treo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soắn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1981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2:Dùng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28600" y="304800"/>
            <a:ext cx="8610600" cy="3810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" y="2286000"/>
            <a:ext cx="8686800" cy="28194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0"/>
            <a:ext cx="78295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3115"/>
            <a:ext cx="38338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690938"/>
            <a:ext cx="37147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 descr="la-ban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835025"/>
            <a:ext cx="38671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2"/>
            <a:ext cx="383381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31242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77000" y="3048000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60198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5867400"/>
            <a:ext cx="2000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04800" y="609600"/>
            <a:ext cx="8229600" cy="42672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5738"/>
            <a:ext cx="2147888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3429000"/>
            <a:ext cx="2047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3276600"/>
            <a:ext cx="330993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2178050"/>
            <a:ext cx="2474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388" y="2020888"/>
            <a:ext cx="2528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138" y="1187450"/>
            <a:ext cx="26352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8150" y="1828800"/>
            <a:ext cx="21367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6213" y="3298825"/>
            <a:ext cx="1854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83363" y="3941763"/>
            <a:ext cx="1687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53188" y="2660650"/>
            <a:ext cx="194786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10125" y="3276600"/>
            <a:ext cx="20097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9550" y="1466850"/>
            <a:ext cx="25844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10125" y="2181225"/>
            <a:ext cx="20701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00525" y="2673350"/>
            <a:ext cx="15160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ình nền powerpoint đơn giản [TẢI MIỄN PHÍ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Hình nền powerpoint đơn giản [TẢI MIỄN PHÍ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ình nền powerpoint đơn giản [TẢI MIỄN PHÍ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14300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HƯỚNG DẪN VỀ NHÀ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098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cầu:mỗi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505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 1 số ứng dụng của nam châm trong thực tế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</a:rPr>
              <a:t>Ôn kĩ bài và xem trước bài :Từ trường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36868" name="Picture 4" descr="002106bg7fr7vx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ình ảnh backgroud hoa đào nở cực kỳ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4" name="Content Placeholder 3" descr="blobid1-165271880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752599"/>
            <a:ext cx="4572000" cy="16764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1828800"/>
            <a:ext cx="41910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657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/>
          </a:p>
        </p:txBody>
      </p:sp>
      <p:pic>
        <p:nvPicPr>
          <p:cNvPr id="7" name="Content Placeholder 4" descr="blobid2-16527189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724400"/>
            <a:ext cx="5562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 book – sách đẹp, độc đáo và ấn tượng nhất | Minh triết, Sách cổ  điển, N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666" cy="6858000"/>
          </a:xfrm>
          <a:prstGeom prst="rect">
            <a:avLst/>
          </a:prstGeom>
          <a:noFill/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xin cam ƠN CAC EM HOC SINH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4648200"/>
            <a:ext cx="2590800" cy="2209800"/>
            <a:chOff x="2592" y="1776"/>
            <a:chExt cx="3024" cy="2407"/>
          </a:xfrm>
        </p:grpSpPr>
        <p:pic>
          <p:nvPicPr>
            <p:cNvPr id="6" name="Picture 7" descr="hoc tro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RDJ4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60173"/>
            <a:ext cx="7307704" cy="670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38" y="45076"/>
            <a:ext cx="5621312" cy="6767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71"/>
            <a:ext cx="8305800" cy="6767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+ hình nền PowerPoint cute siêu dễ thương đầy phong cách, ấn tượng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1066800" y="457200"/>
            <a:ext cx="7696200" cy="42672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ó một... - Hỗ trợ thiết kế bài giảng Elearning-Powerpoint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124200"/>
            <a:ext cx="91101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7200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18:NAM CHÂM</a:t>
            </a:r>
            <a:r>
              <a:rPr lang="en-US" altLang="en-US" sz="7200" b="1" kern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7200" b="1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258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TỪ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33400" y="1371600"/>
            <a:ext cx="7772400" cy="36576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9D4619A8-1B43-419F-7327-8B3B8950620F}"/>
              </a:ext>
            </a:extLst>
          </p:cNvPr>
          <p:cNvSpPr/>
          <p:nvPr/>
        </p:nvSpPr>
        <p:spPr>
          <a:xfrm>
            <a:off x="228600" y="1143000"/>
            <a:ext cx="7391400" cy="3581400"/>
          </a:xfrm>
          <a:prstGeom prst="wedgeRoundRectCallout">
            <a:avLst>
              <a:gd name="adj1" fmla="val 47965"/>
              <a:gd name="adj2" fmla="val 900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+ Nam châm hút được các vật bằng sắt và một số hợp kim của sắt</a:t>
            </a:r>
          </a:p>
          <a:p>
            <a:pPr algn="ctr"/>
            <a:r>
              <a:rPr lang="vi-VN" sz="3600" dirty="0">
                <a:latin typeface="+mj-lt"/>
              </a:rPr>
              <a:t>  + Kim nam châm tự do ở trạng thái cân bằng thì một đầu luôn chỉ hướng bắc, đầu kia luôn chỉ hướng nam.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Nam châm là vật có từ tính (hút được các vật bằng sắt hoặc một số hợp kim của sắt)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Vật liệu bị nam châm hút là vật liệu có tính chất từ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9389F1-EE9A-69CE-0176-7540EBC7DBE7}"/>
              </a:ext>
            </a:extLst>
          </p:cNvPr>
          <p:cNvSpPr txBox="1"/>
          <p:nvPr/>
        </p:nvSpPr>
        <p:spPr>
          <a:xfrm>
            <a:off x="0" y="0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88116-2A8B-D871-BB79-18202A92EDDC}"/>
              </a:ext>
            </a:extLst>
          </p:cNvPr>
          <p:cNvSpPr txBox="1"/>
          <p:nvPr/>
        </p:nvSpPr>
        <p:spPr>
          <a:xfrm>
            <a:off x="228600" y="685800"/>
            <a:ext cx="716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 ĐỘNG NHÓM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9A327-7F62-C58C-EA97-533C2A88D743}"/>
              </a:ext>
            </a:extLst>
          </p:cNvPr>
          <p:cNvSpPr txBox="1"/>
          <p:nvPr/>
        </p:nvSpPr>
        <p:spPr>
          <a:xfrm>
            <a:off x="304800" y="1447800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39564-FDE3-A857-2EF9-84091480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30" y="2270492"/>
            <a:ext cx="4721869" cy="45875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CF3CDF-D22F-8603-C47D-42511BED1602}"/>
              </a:ext>
            </a:extLst>
          </p:cNvPr>
          <p:cNvSpPr txBox="1"/>
          <p:nvPr/>
        </p:nvSpPr>
        <p:spPr>
          <a:xfrm>
            <a:off x="0" y="205740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A6B4D-3EBE-8050-D87A-AF8878AE4B90}"/>
              </a:ext>
            </a:extLst>
          </p:cNvPr>
          <p:cNvSpPr txBox="1"/>
          <p:nvPr/>
        </p:nvSpPr>
        <p:spPr>
          <a:xfrm>
            <a:off x="0" y="2743200"/>
            <a:ext cx="4114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9F1B4D-8FD1-3C72-D64C-D5F3D1CFF609}"/>
              </a:ext>
            </a:extLst>
          </p:cNvPr>
          <p:cNvSpPr txBox="1"/>
          <p:nvPr/>
        </p:nvSpPr>
        <p:spPr>
          <a:xfrm>
            <a:off x="0" y="3810000"/>
            <a:ext cx="441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C3161-8ECB-AF03-885F-21D227BB4B66}"/>
              </a:ext>
            </a:extLst>
          </p:cNvPr>
          <p:cNvSpPr txBox="1"/>
          <p:nvPr/>
        </p:nvSpPr>
        <p:spPr>
          <a:xfrm>
            <a:off x="0" y="4572000"/>
            <a:ext cx="441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nhôm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B90DE6-3390-3E1D-2EF3-3099199226E1}"/>
              </a:ext>
            </a:extLst>
          </p:cNvPr>
          <p:cNvCxnSpPr/>
          <p:nvPr/>
        </p:nvCxnSpPr>
        <p:spPr>
          <a:xfrm rot="16200000" flipH="1">
            <a:off x="2438400" y="2667000"/>
            <a:ext cx="3657600" cy="32004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D4B2B-470A-A9CB-D9B4-37D0471A8462}"/>
              </a:ext>
            </a:extLst>
          </p:cNvPr>
          <p:cNvCxnSpPr>
            <a:cxnSpLocks/>
          </p:cNvCxnSpPr>
          <p:nvPr/>
        </p:nvCxnSpPr>
        <p:spPr>
          <a:xfrm>
            <a:off x="4038600" y="3352800"/>
            <a:ext cx="23622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D144C8-F11B-A89A-73F2-EEA9065B7F87}"/>
              </a:ext>
            </a:extLst>
          </p:cNvPr>
          <p:cNvCxnSpPr>
            <a:cxnSpLocks/>
          </p:cNvCxnSpPr>
          <p:nvPr/>
        </p:nvCxnSpPr>
        <p:spPr>
          <a:xfrm>
            <a:off x="3352800" y="4191000"/>
            <a:ext cx="4114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A27886-CD8E-C75E-72F5-A839E432E7D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48899" y="3721196"/>
            <a:ext cx="2510697" cy="177390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1">
            <a:extLst>
              <a:ext uri="{FF2B5EF4-FFF2-40B4-BE49-F238E27FC236}">
                <a16:creationId xmlns:a16="http://schemas.microsoft.com/office/drawing/2014/main" id="{F420BC62-ACFF-18A5-8080-72EC610A838A}"/>
              </a:ext>
            </a:extLst>
          </p:cNvPr>
          <p:cNvSpPr/>
          <p:nvPr/>
        </p:nvSpPr>
        <p:spPr>
          <a:xfrm>
            <a:off x="381000" y="304800"/>
            <a:ext cx="4572000" cy="3200400"/>
          </a:xfrm>
          <a:prstGeom prst="wedgeRoundRectCallout">
            <a:avLst>
              <a:gd name="adj1" fmla="val -52510"/>
              <a:gd name="adj2" fmla="val 817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latin typeface="+mj-lt"/>
              </a:rPr>
              <a:t>? Hai đầu thanh nam châm hút vật liệu nào và không hút vật liệu nào</a:t>
            </a:r>
          </a:p>
          <a:p>
            <a:r>
              <a:rPr lang="vi-VN" sz="3200" dirty="0">
                <a:latin typeface="+mj-lt"/>
              </a:rPr>
              <a:t>? Các vật liệu đặt ở đầu hay giữa của nam châm bị hút mạnh nhất?</a:t>
            </a:r>
          </a:p>
        </p:txBody>
      </p:sp>
      <p:pic>
        <p:nvPicPr>
          <p:cNvPr id="6" name="Content Placeholder 3" descr="18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469" y="0"/>
            <a:ext cx="3880531" cy="31629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6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1947</Words>
  <Application>Microsoft Office PowerPoint</Application>
  <PresentationFormat>On-screen Show (4:3)</PresentationFormat>
  <Paragraphs>146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.VnTimeH</vt:lpstr>
      <vt:lpstr>Arial</vt:lpstr>
      <vt:lpstr>Calibri</vt:lpstr>
      <vt:lpstr>Fira Sans Extra Condensed Medium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1.Một đầu kim luôn chỉ hướng nào và đầu kia của kim luôn chỉ hướng nào (hướng Bắc hay hướng Nam)?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6 : Đặt kim nam châm trên giá thẳng đứng như hình sau. Khi đứng cân bằng, kim nam châm nằm dọc theo hướng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 FUJITSU</cp:lastModifiedBy>
  <cp:revision>52</cp:revision>
  <dcterms:created xsi:type="dcterms:W3CDTF">2022-03-14T13:07:41Z</dcterms:created>
  <dcterms:modified xsi:type="dcterms:W3CDTF">2024-03-01T13:37:29Z</dcterms:modified>
</cp:coreProperties>
</file>