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7" r:id="rId3"/>
  </p:sldMasterIdLst>
  <p:notesMasterIdLst>
    <p:notesMasterId r:id="rId41"/>
  </p:notesMasterIdLst>
  <p:sldIdLst>
    <p:sldId id="269" r:id="rId4"/>
    <p:sldId id="259" r:id="rId5"/>
    <p:sldId id="376" r:id="rId6"/>
    <p:sldId id="257" r:id="rId7"/>
    <p:sldId id="318" r:id="rId8"/>
    <p:sldId id="263" r:id="rId9"/>
    <p:sldId id="342" r:id="rId10"/>
    <p:sldId id="267" r:id="rId11"/>
    <p:sldId id="322" r:id="rId12"/>
    <p:sldId id="307" r:id="rId13"/>
    <p:sldId id="292" r:id="rId14"/>
    <p:sldId id="276" r:id="rId15"/>
    <p:sldId id="333" r:id="rId16"/>
    <p:sldId id="277" r:id="rId17"/>
    <p:sldId id="390" r:id="rId18"/>
    <p:sldId id="377" r:id="rId19"/>
    <p:sldId id="352" r:id="rId20"/>
    <p:sldId id="378" r:id="rId21"/>
    <p:sldId id="379" r:id="rId22"/>
    <p:sldId id="380" r:id="rId23"/>
    <p:sldId id="381" r:id="rId24"/>
    <p:sldId id="382" r:id="rId25"/>
    <p:sldId id="383" r:id="rId26"/>
    <p:sldId id="385" r:id="rId27"/>
    <p:sldId id="386" r:id="rId28"/>
    <p:sldId id="387" r:id="rId29"/>
    <p:sldId id="388" r:id="rId30"/>
    <p:sldId id="389" r:id="rId31"/>
    <p:sldId id="384" r:id="rId32"/>
    <p:sldId id="337" r:id="rId33"/>
    <p:sldId id="391" r:id="rId34"/>
    <p:sldId id="273" r:id="rId35"/>
    <p:sldId id="349" r:id="rId36"/>
    <p:sldId id="354" r:id="rId37"/>
    <p:sldId id="278" r:id="rId38"/>
    <p:sldId id="303" r:id="rId39"/>
    <p:sldId id="338" r:id="rId40"/>
  </p:sldIdLst>
  <p:sldSz cx="18288000" cy="10287000"/>
  <p:notesSz cx="6858000" cy="9144000"/>
  <p:embeddedFontLst>
    <p:embeddedFont>
      <p:font typeface=".VnTime" panose="020B7200000000000000"/>
      <p:regular r:id="rId42"/>
      <p:bold r:id="rId43"/>
      <p:italic r:id="rId44"/>
      <p:boldItalic r:id="rId45"/>
    </p:embeddedFont>
    <p:embeddedFont>
      <p:font typeface="Autour One" panose="020B0604020202020204" charset="0"/>
      <p:regular r:id="rId46"/>
    </p:embeddedFont>
    <p:embeddedFont>
      <p:font typeface="Cambria Math" panose="02040503050406030204" pitchFamily="18" charset="0"/>
      <p:regular r:id="rId47"/>
    </p:embeddedFont>
    <p:embeddedFont>
      <p:font typeface="Merriweather" panose="00000500000000000000" pitchFamily="2" charset="0"/>
      <p:regular r:id="rId48"/>
      <p:bold r:id="rId49"/>
      <p:italic r:id="rId50"/>
      <p:boldItalic r:id="rId51"/>
    </p:embeddedFont>
    <p:embeddedFont>
      <p:font typeface="Merriweather Black" panose="00000A00000000000000" pitchFamily="2" charset="0"/>
      <p:bold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8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microsoft.com/office/2016/11/relationships/changesInfo" Target="changesInfos/changesInfo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5.fntdata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ung mai" userId="5ec4e1b6b0e12024" providerId="LiveId" clId="{D19EC8A6-438C-439C-A40C-28DA8CA8C016}"/>
    <pc:docChg chg="addSld delSld modSld sldOrd">
      <pc:chgData name="nhung mai" userId="5ec4e1b6b0e12024" providerId="LiveId" clId="{D19EC8A6-438C-439C-A40C-28DA8CA8C016}" dt="2024-02-29T13:16:51.981" v="68" actId="47"/>
      <pc:docMkLst>
        <pc:docMk/>
      </pc:docMkLst>
      <pc:sldChg chg="del">
        <pc:chgData name="nhung mai" userId="5ec4e1b6b0e12024" providerId="LiveId" clId="{D19EC8A6-438C-439C-A40C-28DA8CA8C016}" dt="2024-02-29T13:16:51.981" v="68" actId="47"/>
        <pc:sldMkLst>
          <pc:docMk/>
          <pc:sldMk cId="0" sldId="256"/>
        </pc:sldMkLst>
      </pc:sldChg>
      <pc:sldChg chg="addSp modSp add mod ord modTransition">
        <pc:chgData name="nhung mai" userId="5ec4e1b6b0e12024" providerId="LiveId" clId="{D19EC8A6-438C-439C-A40C-28DA8CA8C016}" dt="2024-02-29T13:16:39.159" v="67"/>
        <pc:sldMkLst>
          <pc:docMk/>
          <pc:sldMk cId="0" sldId="269"/>
        </pc:sldMkLst>
        <pc:spChg chg="add mod">
          <ac:chgData name="nhung mai" userId="5ec4e1b6b0e12024" providerId="LiveId" clId="{D19EC8A6-438C-439C-A40C-28DA8CA8C016}" dt="2024-02-29T13:15:45.083" v="64" actId="1076"/>
          <ac:spMkLst>
            <pc:docMk/>
            <pc:sldMk cId="0" sldId="269"/>
            <ac:spMk id="2" creationId="{561B6D29-87D7-521B-3BD2-3DE5AD47D029}"/>
          </ac:spMkLst>
        </pc:spChg>
        <pc:spChg chg="mod">
          <ac:chgData name="nhung mai" userId="5ec4e1b6b0e12024" providerId="LiveId" clId="{D19EC8A6-438C-439C-A40C-28DA8CA8C016}" dt="2024-02-29T13:14:08.792" v="5" actId="20577"/>
          <ac:spMkLst>
            <pc:docMk/>
            <pc:sldMk cId="0" sldId="269"/>
            <ac:spMk id="21507" creationId="{B3BDAB3C-E450-2617-A8DD-2389A65794FC}"/>
          </ac:spMkLst>
        </pc:spChg>
      </pc:sldChg>
      <pc:sldChg chg="new del">
        <pc:chgData name="nhung mai" userId="5ec4e1b6b0e12024" providerId="LiveId" clId="{D19EC8A6-438C-439C-A40C-28DA8CA8C016}" dt="2024-02-29T13:16:37.716" v="65" actId="47"/>
        <pc:sldMkLst>
          <pc:docMk/>
          <pc:sldMk cId="1268697360" sldId="3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03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484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055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236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57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565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763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4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D375349-AD3D-4BC8-B889-6F795183A3FE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962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73347B8F-25C4-46F8-940A-358F34E87377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200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A135AD1-E268-49EC-8DA1-71EA43339FA3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80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EC9E9D55-966B-4B6F-B2EF-648ED2027DE5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390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F8CE90E-90AC-43EB-AE15-0C82EB83C13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3848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CF71C8A-3407-4C66-85C3-180B2713F617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736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34162540-46B4-4549-AE76-36E471FDA5A1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096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F1C56143-1852-4398-9C51-D9FEA836BC8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979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6A60D6B9-F9A1-4393-BEEA-F35C6C0731EA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352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2829D917-4370-4BD6-9B28-DA04F247E222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49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BA3FD0B-B299-4DAD-86F8-5537A61AF72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95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8" r:id="rId4"/>
    <p:sldLayoutId id="2147483671" r:id="rId5"/>
    <p:sldLayoutId id="2147483672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8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2"/>
            <a:ext cx="16459200" cy="67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100" b="0">
                <a:latin typeface="Arial" pitchFamily="34" charset="0"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100" b="0">
                <a:latin typeface="Arial" pitchFamily="34" charset="0"/>
              </a:defRPr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100" b="0"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1DC9656E-166C-4B05-AD9D-7595330942B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60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14426" indent="-428626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5pPr>
      <a:lvl6pPr marL="37719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6pPr>
      <a:lvl7pPr marL="44577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7pPr>
      <a:lvl8pPr marL="51435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8pPr>
      <a:lvl9pPr marL="58293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4" Type="http://schemas.openxmlformats.org/officeDocument/2006/relationships/image" Target="../media/image19.wmf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7.png"/><Relationship Id="rId3" Type="http://schemas.openxmlformats.org/officeDocument/2006/relationships/audio" Target="../media/media1.WAV"/><Relationship Id="rId7" Type="http://schemas.openxmlformats.org/officeDocument/2006/relationships/slide" Target="slide2.xml"/><Relationship Id="rId12" Type="http://schemas.openxmlformats.org/officeDocument/2006/relationships/image" Target="../media/image24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23.gif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2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4.wav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63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svg"/><Relationship Id="rId14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4.wav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audio" Target="../media/audio5.wav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4.wav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65.pn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4.wav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4.wav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4.wav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66.png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4.wav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67.png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4.wav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4.wav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4.wav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68.png"/><Relationship Id="rId4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file:///D:\Rung%20Chuong%20Vang\Duong%20den%20ngay%20vinh%20quang%20-%20The%20Wall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4.gif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8.svg"/><Relationship Id="rId10" Type="http://schemas.openxmlformats.org/officeDocument/2006/relationships/image" Target="../media/image7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0.png"/><Relationship Id="rId3" Type="http://schemas.openxmlformats.org/officeDocument/2006/relationships/image" Target="../media/image15.png"/><Relationship Id="rId17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12.xml"/><Relationship Id="rId19" Type="http://schemas.openxmlformats.org/officeDocument/2006/relationships/image" Target="../media/image180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Vector-19-1">
            <a:extLst>
              <a:ext uri="{FF2B5EF4-FFF2-40B4-BE49-F238E27FC236}">
                <a16:creationId xmlns:a16="http://schemas.microsoft.com/office/drawing/2014/main" id="{CB2D802A-2FDB-0E60-EFEA-B181512BB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3716000" cy="109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6">
            <a:extLst>
              <a:ext uri="{FF2B5EF4-FFF2-40B4-BE49-F238E27FC236}">
                <a16:creationId xmlns:a16="http://schemas.microsoft.com/office/drawing/2014/main" id="{B3BDAB3C-E450-2617-A8DD-2389A65794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1485900"/>
            <a:ext cx="126873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CC"/>
                    </a:gs>
                    <a:gs pos="100000">
                      <a:srgbClr val="FF217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NHIỆT LIỆT CHÀO MỪNG CÁC THẦY CÔ GIÁO </a:t>
            </a:r>
          </a:p>
          <a:p>
            <a:pPr algn="ctr"/>
            <a:r>
              <a:rPr lang="en-US" sz="5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CC"/>
                    </a:gs>
                    <a:gs pos="100000">
                      <a:srgbClr val="FF217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VỀ DỰ GIỜ THĂM LỚP 7A8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1B6D29-87D7-521B-3BD2-3DE5AD47D029}"/>
              </a:ext>
            </a:extLst>
          </p:cNvPr>
          <p:cNvSpPr txBox="1"/>
          <p:nvPr/>
        </p:nvSpPr>
        <p:spPr>
          <a:xfrm>
            <a:off x="5029200" y="68961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MAI THỊ KIM NHUNG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22094" y="772125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097141" y="419100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227989" flipH="1">
            <a:off x="64109" y="8832834"/>
            <a:ext cx="1642494" cy="1628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đề bài,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z – x = 6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tính chất của dãy tỉ số bằng nhau, ta có: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4−2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=  3.2 = 6; y = 3.3 = 9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 = 3.4 = 12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 cm, 9 cm 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 cm.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  <a:blipFill>
                <a:blip r:embed="rId5"/>
                <a:stretch>
                  <a:fillRect l="-1500" b="-17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151225" y="1691674"/>
            <a:ext cx="164592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x, y, z </a:t>
            </a: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(cm,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&lt; x &lt; y &lt; z</a:t>
            </a: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6"/>
          <p:cNvPicPr>
            <a:picLocks noChangeAspect="1"/>
          </p:cNvPicPr>
          <p:nvPr/>
        </p:nvPicPr>
        <p:blipFill rotWithShape="1">
          <a:blip r:embed="rId6"/>
          <a:srcRect t="30236"/>
          <a:stretch/>
        </p:blipFill>
        <p:spPr>
          <a:xfrm>
            <a:off x="14754354" y="4533900"/>
            <a:ext cx="2367740" cy="2628900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227989" flipH="1">
            <a:off x="17077190" y="8832834"/>
            <a:ext cx="1642494" cy="1628122"/>
          </a:xfrm>
          <a:prstGeom prst="rect">
            <a:avLst/>
          </a:prstGeom>
        </p:spPr>
      </p:pic>
      <p:sp>
        <p:nvSpPr>
          <p:cNvPr id="9" name="Oval Callout 20">
            <a:extLst>
              <a:ext uri="{FF2B5EF4-FFF2-40B4-BE49-F238E27FC236}">
                <a16:creationId xmlns:a16="http://schemas.microsoft.com/office/drawing/2014/main" id="{75B71FB7-9474-46DF-89CF-64CFDC8D43BE}"/>
              </a:ext>
            </a:extLst>
          </p:cNvPr>
          <p:cNvSpPr/>
          <p:nvPr/>
        </p:nvSpPr>
        <p:spPr>
          <a:xfrm>
            <a:off x="8458200" y="114300"/>
            <a:ext cx="1683043" cy="758867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rgbClr val="FFFFFF"/>
                </a:solidFill>
              </a:rPr>
              <a:t>Giải</a:t>
            </a:r>
            <a:endParaRPr lang="en-US" sz="3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1894" y="1333500"/>
            <a:ext cx="9466200" cy="3253688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dirty="0">
                <a:latin typeface="+mj-lt"/>
              </a:rPr>
              <a:t>LUYỆN TẬP</a:t>
            </a:r>
            <a:endParaRPr sz="10000" dirty="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384547" y="1312564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4935200" y="9106996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838200" y="5828204"/>
            <a:ext cx="2111972" cy="2287096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99484" y="6226990"/>
            <a:ext cx="3691020" cy="32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730654" y="9254753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7270890" y="8801100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8229600" y="3086100"/>
            <a:ext cx="1674002" cy="7058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11797" y="843152"/>
            <a:ext cx="3904337" cy="1077369"/>
            <a:chOff x="-1168009" y="190500"/>
            <a:chExt cx="8523575" cy="1077369"/>
          </a:xfrm>
        </p:grpSpPr>
        <p:sp>
          <p:nvSpPr>
            <p:cNvPr id="30" name="Rectangle 29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6.11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248400" y="671827"/>
            <a:ext cx="10149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Lập các tỉ lệ thức có thể được từ đẳng thức 3x = 4y (x.y ≠ 0).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  <a:blipFill>
                <a:blip r:embed="rId3"/>
                <a:stretch>
                  <a:fillRect l="-155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536474"/>
            <a:ext cx="17953876" cy="8407625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196349" y="9486900"/>
            <a:ext cx="763107" cy="646296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274944"/>
            <a:ext cx="916814" cy="897756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0609" y="1638300"/>
            <a:ext cx="1584928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Hãy lập tất cả các tỉ lệ thức có thể được từ bốn số: 5; 10; 25; 50.</a:t>
            </a:r>
            <a:endParaRPr lang="en-US" sz="4000" dirty="0"/>
          </a:p>
        </p:txBody>
      </p:sp>
      <p:sp>
        <p:nvSpPr>
          <p:cNvPr id="17" name="Oval Callout 16"/>
          <p:cNvSpPr/>
          <p:nvPr/>
        </p:nvSpPr>
        <p:spPr>
          <a:xfrm>
            <a:off x="8316365" y="288029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FFFF"/>
                </a:solidFill>
              </a:rPr>
              <a:t>Giải</a:t>
            </a:r>
            <a:endParaRPr lang="en-US" sz="4000" b="1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98517"/>
              </p:ext>
            </p:extLst>
          </p:nvPr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363043" y="1905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6.12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4152900"/>
            <a:ext cx="159641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5 . 50 = 10 . 25 (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250) 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684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>
                <a:solidFill>
                  <a:srgbClr val="FFFFFF"/>
                </a:solidFill>
              </a:rPr>
              <a:t>Giải</a:t>
            </a:r>
            <a:endParaRPr lang="en-US" sz="3800" b="1">
              <a:solidFill>
                <a:srgbClr val="FFFF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66800"/>
            <a:chOff x="-1168009" y="190500"/>
            <a:chExt cx="8523575" cy="1066800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6.13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x 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y,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: </a:t>
            </a:r>
            <a:endParaRPr lang="en-US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dirty="0" err="1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lang="en-US" sz="4000" dirty="0" err="1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5+3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290909" y="4457700"/>
            <a:ext cx="2985721" cy="1366528"/>
            <a:chOff x="953744" y="4643802"/>
            <a:chExt cx="2985721" cy="1366528"/>
          </a:xfrm>
        </p:grpSpPr>
        <p:sp>
          <p:nvSpPr>
            <p:cNvPr id="16" name="Rectangle 15"/>
            <p:cNvSpPr/>
            <p:nvPr/>
          </p:nvSpPr>
          <p:spPr>
            <a:xfrm>
              <a:off x="953744" y="4949430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a) 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554763" y="4543973"/>
            <a:ext cx="4265637" cy="1146596"/>
            <a:chOff x="4298168" y="4731448"/>
            <a:chExt cx="4265637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4298168" y="4950803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lang="en-US" dirty="0">
                <a:solidFill>
                  <a:srgbClr val="434343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352800" y="6086072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= 2 . 5 = 10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y = 2 . 3 = 6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  <a:blipFill>
                <a:blip r:embed="rId10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39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10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593274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6.13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x 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y,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: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kumimoji="0" lang="en-US" sz="4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kumimoji="0" lang="en-US" sz="4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891659" y="6023164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91659" y="4516739"/>
            <a:ext cx="2725288" cy="1354025"/>
            <a:chOff x="3290909" y="4440258"/>
            <a:chExt cx="2725288" cy="1354025"/>
          </a:xfrm>
        </p:grpSpPr>
        <p:sp>
          <p:nvSpPr>
            <p:cNvPr id="16" name="Rectangle 15"/>
            <p:cNvSpPr/>
            <p:nvPr/>
          </p:nvSpPr>
          <p:spPr>
            <a:xfrm>
              <a:off x="3290909" y="4763328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333333"/>
                  </a:solidFill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) 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  <a:blipFill>
                  <a:blip r:embed="rId8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9=−27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4=−12</m:t>
                    </m:r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  <a:blipFill>
                <a:blip r:embed="rId9"/>
                <a:stretch>
                  <a:fillRect b="-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153950" y="4651564"/>
            <a:ext cx="3179350" cy="1146596"/>
            <a:chOff x="6553200" y="4610100"/>
            <a:chExt cx="3179350" cy="1146596"/>
          </a:xfrm>
        </p:grpSpPr>
        <p:sp>
          <p:nvSpPr>
            <p:cNvPr id="18" name="Rectangle 17"/>
            <p:cNvSpPr/>
            <p:nvPr/>
          </p:nvSpPr>
          <p:spPr>
            <a:xfrm>
              <a:off x="6553200" y="4800361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7768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448200"/>
            <a:ext cx="17953876" cy="8495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86056" y="96717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8316365" y="3216133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209800" y="1143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6.16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06167" y="1710364"/>
            <a:ext cx="14347389" cy="1146596"/>
            <a:chOff x="1219200" y="1691371"/>
            <a:chExt cx="14347389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Tìm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ba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 x, y, z,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biết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rằng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:                    </a:t>
                  </a:r>
                  <a:r>
                    <a:rPr lang="en-US" sz="4000" dirty="0" err="1">
                      <a:effectLst/>
                      <a:latin typeface="+mj-lt"/>
                      <a:ea typeface="Calibri" panose="020F0502020204030204" pitchFamily="34" charset="0"/>
                    </a:rPr>
                    <a:t>và</a:t>
                  </a:r>
                  <a:r>
                    <a:rPr lang="en-US" sz="4000" dirty="0">
                      <a:effectLst/>
                      <a:latin typeface="+mj-lt"/>
                      <a:ea typeface="Calibri" panose="020F050202020403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+2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=−12</m:t>
                      </m:r>
                    </m:oMath>
                  </a14:m>
                  <a:endParaRPr lang="en-US" sz="4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487" t="-15385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2242246" y="4381500"/>
            <a:ext cx="1478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  <a:blipFill>
                <a:blip r:embed="rId8"/>
                <a:stretch>
                  <a:fillRect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2+2.3−3.4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3 = 9;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4 = 12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2 = 6;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54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5" grpId="0"/>
      <p:bldP spid="16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7" action="ppaction://hlinksldjump" tooltip="Nhấn Enter">
              <a:snd r:embed="rId8" name="pu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264" y="9782175"/>
            <a:ext cx="127158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743200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740821" y="457200"/>
            <a:ext cx="12751594" cy="2857500"/>
            <a:chOff x="191" y="192"/>
            <a:chExt cx="5355" cy="1200"/>
          </a:xfrm>
        </p:grpSpPr>
        <p:pic>
          <p:nvPicPr>
            <p:cNvPr id="2059" name="Picture 14" descr="an30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191" y="696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818" y="681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4043362" y="5985506"/>
            <a:ext cx="106299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Rung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chuông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vàng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043362" y="2933700"/>
            <a:ext cx="10401300" cy="31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3716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9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Trò</a:t>
            </a:r>
            <a:r>
              <a:rPr lang="en-US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19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chơi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  <a:sym typeface="Arial"/>
            </a:endParaRP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390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5830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6426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3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660704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4" y="178975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364901" y="2119644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1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792480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331644" y="3162300"/>
            <a:ext cx="12310512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dirty="0">
                <a:solidFill>
                  <a:srgbClr val="FF0000"/>
                </a:solidFill>
                <a:cs typeface="Arial"/>
                <a:sym typeface="Arial"/>
              </a:rPr>
              <a:t>Chọn câu sai. Nếu a.d = b.c và a, b, c, d ≠ 0 thì:</a:t>
            </a:r>
            <a:endParaRPr lang="en-US" altLang="en-US" sz="400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95657" y="905788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3763867" y="7541418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2487828" y="9057888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285661" y="6667500"/>
            <a:ext cx="3096339" cy="147749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38800" y="4109126"/>
                <a:ext cx="6647974" cy="4158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US" sz="45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    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 algn="just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    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109126"/>
                <a:ext cx="6647974" cy="4158574"/>
              </a:xfrm>
              <a:prstGeom prst="rect">
                <a:avLst/>
              </a:prstGeom>
              <a:blipFill>
                <a:blip r:embed="rId10"/>
                <a:stretch>
                  <a:fillRect l="-3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24625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12" grpId="0"/>
      <p:bldP spid="4148" grpId="0" animBg="1"/>
      <p:bldP spid="41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2613038"/>
            <a:ext cx="3124202" cy="2996263"/>
          </a:xfrm>
          <a:prstGeom prst="bentConnector3">
            <a:avLst>
              <a:gd name="adj1" fmla="val -36317"/>
            </a:avLst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endParaRPr lang="en-US" sz="4000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(với a, b, c, d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0 thì ta có các tỉ lệ thức: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487769" y="2203800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2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95842" y="2086878"/>
            <a:ext cx="5160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endParaRPr lang="en-US" sz="4000" b="1" kern="0" dirty="0">
              <a:solidFill>
                <a:srgbClr val="FF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1233" y="3137237"/>
            <a:ext cx="11172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kiện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590800" y="4457700"/>
            <a:ext cx="5730843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898505" y="4283899"/>
                <a:ext cx="13716000" cy="2747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B. 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05" y="4283899"/>
                <a:ext cx="13716000" cy="2747932"/>
              </a:xfrm>
              <a:prstGeom prst="rect">
                <a:avLst/>
              </a:prstGeom>
              <a:blipFill>
                <a:blip r:embed="rId9"/>
                <a:stretch>
                  <a:fillRect l="-1689" b="-37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93139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033190" y="2340732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3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5236272" y="2059367"/>
                <a:ext cx="14689792" cy="1323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y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=−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𝟓𝟎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6272" y="2059367"/>
                <a:ext cx="14689792" cy="1323760"/>
              </a:xfrm>
              <a:prstGeom prst="rect">
                <a:avLst/>
              </a:prstGeom>
              <a:blipFill>
                <a:blip r:embed="rId10"/>
                <a:stretch>
                  <a:fillRect l="-1494" b="-4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3379722" y="5524500"/>
            <a:ext cx="5307078" cy="100184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3905095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x = -150; y = 100			B. x = 100; y = 150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x = 100; y = -150			D. x = -100; y = 150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9337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660704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4" y="178975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81449" y="2584365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4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792480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141432" y="2552700"/>
            <a:ext cx="12573000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Cho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7x = 4y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và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y – x = 24.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Tìm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x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và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y.</a:t>
            </a:r>
            <a:endParaRPr lang="en-US" altLang="en-US" sz="360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95657" y="905788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3763867" y="7541418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2487828" y="9057888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9711302" y="4456652"/>
            <a:ext cx="5376298" cy="91544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3997" y="4153095"/>
            <a:ext cx="1110500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y = 4; y = 7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		      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x = 32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= 56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x = 56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= 32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	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x = 4; x = 7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1963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685725" y="2268820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5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0439400" y="6057900"/>
            <a:ext cx="4697478" cy="8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4153" y="2179633"/>
            <a:ext cx="11176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48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3; 5; 7; 9.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là:</a:t>
            </a:r>
            <a:endParaRPr lang="en-US" sz="4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4328649"/>
            <a:ext cx="102108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6; 12; 14; 18			B. 18; 14; 10; 6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6; 14; 10; 18			D. 6; 10; 14; 18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9955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90477" y="2293135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6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284008" y="2052824"/>
                <a:ext cx="12072070" cy="22524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  <m:r>
                      <a:rPr lang="fr-FR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fr-FR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𝒛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 + y + z = -108.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x; y; z là: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4008" y="2052824"/>
                <a:ext cx="12072070" cy="2252476"/>
              </a:xfrm>
              <a:prstGeom prst="rect">
                <a:avLst/>
              </a:prstGeom>
              <a:blipFill>
                <a:blip r:embed="rId10"/>
                <a:stretch>
                  <a:fillRect l="-1818" r="-1768" b="-56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6019800" y="5981700"/>
            <a:ext cx="2454243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367509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lnSpc>
                <a:spcPct val="200000"/>
              </a:lnSpc>
              <a:spcAft>
                <a:spcPts val="600"/>
              </a:spcAft>
              <a:buAutoNum type="alphaUcPeriod"/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-32				B. -28				</a:t>
            </a:r>
          </a:p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-48			      D. 28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7296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98256" y="2858944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7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291787" y="2585109"/>
                <a:ext cx="12556192" cy="1328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Có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x; y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</a:t>
                </a:r>
                <a:r>
                  <a:rPr lang="fr-FR" sz="4000" baseline="30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- y</a:t>
                </a:r>
                <a:r>
                  <a:rPr lang="fr-FR" sz="4000" baseline="30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= 40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1787" y="2585109"/>
                <a:ext cx="12556192" cy="1328633"/>
              </a:xfrm>
              <a:prstGeom prst="rect">
                <a:avLst/>
              </a:prstGeom>
              <a:blipFill>
                <a:blip r:embed="rId10"/>
                <a:stretch>
                  <a:fillRect l="-1699" b="-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668099" y="4816315"/>
            <a:ext cx="2454243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533900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				B. 3				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4			      D. 1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7477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24431" y="2192892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8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6155" y="2109233"/>
            <a:ext cx="12556192" cy="367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 tổ trồng được 108 cây. Biết rằng số cây của ba tổ trồng tỉ lệ với số  học sinh của mỗi tổ  và tổ 1 có 7 bạn, tổ 2 có 8 bạn và tổ 3 có 12 bạn. Tính số cây tổ 2 trồng.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6161953" y="6098020"/>
            <a:ext cx="27813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5829300"/>
            <a:ext cx="1394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B. 32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C. 36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D. 48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262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24431" y="2483959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9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6155" y="2400300"/>
            <a:ext cx="12556192" cy="27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các cạnh của 1 tam giác tỉ lệ 4 ; 5 ; 3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và chu vi của nó bằng 120m. Tính cạnh nhỏ nhất của 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tam giác đó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3290444" y="5844079"/>
            <a:ext cx="27813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5524500"/>
            <a:ext cx="13944600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20m	     		B. 50m			C. 40m			D. 30m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3319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6210300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774" y="571500"/>
            <a:ext cx="790930" cy="69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317055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07895" y="1610414"/>
            <a:ext cx="1981072" cy="966456"/>
            <a:chOff x="3829050" y="1273590"/>
            <a:chExt cx="1260620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79995" y="1344743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10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166" y="583726"/>
            <a:ext cx="673574" cy="67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808848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174584" y="1562100"/>
                <a:ext cx="11815589" cy="4559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7A,7B,7C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153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7B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 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7A,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7C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7B.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7A.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4584" y="1562100"/>
                <a:ext cx="11815589" cy="4559261"/>
              </a:xfrm>
              <a:prstGeom prst="rect">
                <a:avLst/>
              </a:prstGeom>
              <a:blipFill>
                <a:blip r:embed="rId10"/>
                <a:stretch>
                  <a:fillRect l="-1858" r="-1806" b="-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91059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694003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9210473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0172700" y="6210300"/>
            <a:ext cx="40767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4992" y="5927699"/>
            <a:ext cx="1032500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48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B. 54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</a:p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51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D. 45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6736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2743200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0970" name="Rung chuong va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Duong den ngay vinh quang - The Wall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11087100" y="1828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2971800" y="1828800"/>
            <a:ext cx="445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77" y="1764669"/>
            <a:ext cx="3441322" cy="264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0" y="4838700"/>
            <a:ext cx="110490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CHÚC MỪNG CÁC EM </a:t>
            </a:r>
          </a:p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ĐÃ CHIẾN THẮNG TRONG TRÒ CHƠI</a:t>
            </a:r>
          </a:p>
        </p:txBody>
      </p:sp>
    </p:spTree>
    <p:extLst>
      <p:ext uri="{BB962C8B-B14F-4D97-AF65-F5344CB8AC3E}">
        <p14:creationId xmlns:p14="http://schemas.microsoft.com/office/powerpoint/2010/main" val="67093321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062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0370" fill="hold"/>
                                        <p:tgtEl>
                                          <p:spTgt spid="40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347"/>
              </a:buClr>
              <a:buSzPts val="3000"/>
              <a:buFont typeface="Autour One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Autour One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3695700"/>
            <a:ext cx="1759892" cy="1524000"/>
          </a:xfrm>
          <a:prstGeom prst="bentConnector3">
            <a:avLst>
              <a:gd name="adj1" fmla="val -3278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3418" y="6972300"/>
            <a:ext cx="1716992" cy="26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47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773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228600" y="342510"/>
            <a:ext cx="948532" cy="89259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97876" y="34251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375961" y="94779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6.14 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724" y="1704820"/>
            <a:ext cx="17441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0,95.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395981" y="4012910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x, y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7A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7B (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 x, 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&lt; y)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  <a:blipFill>
                <a:blip r:embed="rId3"/>
                <a:stretch>
                  <a:fillRect l="-123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7426" y="7289907"/>
            <a:ext cx="1523557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Theo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24000" y="8724900"/>
            <a:ext cx="1424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Như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  <a:blipFill>
                <a:blip r:embed="rId6"/>
                <a:stretch>
                  <a:fillRect l="-695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895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8" grpId="0" animBg="1"/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9439" y="581806"/>
            <a:ext cx="1299018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19=38 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20=40 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ĐK) 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  <a:blipFill>
                <a:blip r:embed="rId3"/>
                <a:stretch>
                  <a:fillRect l="-1935" r="-1106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20−19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821051" y="6470690"/>
            <a:ext cx="1375087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13789782" y="6377037"/>
            <a:ext cx="3344016" cy="3203516"/>
            <a:chOff x="1339725" y="238075"/>
            <a:chExt cx="2758000" cy="2769525"/>
          </a:xfrm>
        </p:grpSpPr>
        <p:sp>
          <p:nvSpPr>
            <p:cNvPr id="33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12809" y="925583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6.15 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9200" y="1738848"/>
            <a:ext cx="1613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18594"/>
            <a:ext cx="5987098" cy="3780640"/>
          </a:xfrm>
          <a:prstGeom prst="rect">
            <a:avLst/>
          </a:prstGeom>
        </p:spPr>
      </p:pic>
      <p:grpSp>
        <p:nvGrpSpPr>
          <p:cNvPr id="33" name="Google Shape;752;p28">
            <a:extLst>
              <a:ext uri="{FF2B5EF4-FFF2-40B4-BE49-F238E27FC236}">
                <a16:creationId xmlns:a16="http://schemas.microsoft.com/office/drawing/2014/main" id="{907292E7-7D87-4B92-8A6D-7BBC241FF0F6}"/>
              </a:ext>
            </a:extLst>
          </p:cNvPr>
          <p:cNvGrpSpPr/>
          <p:nvPr/>
        </p:nvGrpSpPr>
        <p:grpSpPr>
          <a:xfrm rot="713153" flipH="1">
            <a:off x="14301239" y="6971040"/>
            <a:ext cx="2976098" cy="2965430"/>
            <a:chOff x="6292350" y="1776075"/>
            <a:chExt cx="2430925" cy="2404675"/>
          </a:xfrm>
        </p:grpSpPr>
        <p:sp>
          <p:nvSpPr>
            <p:cNvPr id="34" name="Google Shape;753;p28">
              <a:extLst>
                <a:ext uri="{FF2B5EF4-FFF2-40B4-BE49-F238E27FC236}">
                  <a16:creationId xmlns:a16="http://schemas.microsoft.com/office/drawing/2014/main" id="{CC3EAB9A-2DE7-4651-AEDB-719643C19724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4;p28">
              <a:extLst>
                <a:ext uri="{FF2B5EF4-FFF2-40B4-BE49-F238E27FC236}">
                  <a16:creationId xmlns:a16="http://schemas.microsoft.com/office/drawing/2014/main" id="{9349F146-63A2-4914-B658-40746ABA73E4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5;p28">
              <a:extLst>
                <a:ext uri="{FF2B5EF4-FFF2-40B4-BE49-F238E27FC236}">
                  <a16:creationId xmlns:a16="http://schemas.microsoft.com/office/drawing/2014/main" id="{0D45C9CD-16FB-4A83-BBF2-2A5448DE83D9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6;p28">
              <a:extLst>
                <a:ext uri="{FF2B5EF4-FFF2-40B4-BE49-F238E27FC236}">
                  <a16:creationId xmlns:a16="http://schemas.microsoft.com/office/drawing/2014/main" id="{465FF948-FF30-42FF-9F44-5C24B906237A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7;p28">
              <a:extLst>
                <a:ext uri="{FF2B5EF4-FFF2-40B4-BE49-F238E27FC236}">
                  <a16:creationId xmlns:a16="http://schemas.microsoft.com/office/drawing/2014/main" id="{AAD0F291-631D-4CA5-928E-4216FF69E21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58;p28">
              <a:extLst>
                <a:ext uri="{FF2B5EF4-FFF2-40B4-BE49-F238E27FC236}">
                  <a16:creationId xmlns:a16="http://schemas.microsoft.com/office/drawing/2014/main" id="{CC9A1766-EC79-4721-B2D4-83ED5A915034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9;p28">
              <a:extLst>
                <a:ext uri="{FF2B5EF4-FFF2-40B4-BE49-F238E27FC236}">
                  <a16:creationId xmlns:a16="http://schemas.microsoft.com/office/drawing/2014/main" id="{4F8ED628-CBD5-4E27-8377-57AA0C33CC17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0;p28">
              <a:extLst>
                <a:ext uri="{FF2B5EF4-FFF2-40B4-BE49-F238E27FC236}">
                  <a16:creationId xmlns:a16="http://schemas.microsoft.com/office/drawing/2014/main" id="{B30C384D-8D62-455A-82EB-B72B19196237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1;p28">
              <a:extLst>
                <a:ext uri="{FF2B5EF4-FFF2-40B4-BE49-F238E27FC236}">
                  <a16:creationId xmlns:a16="http://schemas.microsoft.com/office/drawing/2014/main" id="{5FD390D2-9A82-4BD3-A463-D8A27945ED2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2;p28">
              <a:extLst>
                <a:ext uri="{FF2B5EF4-FFF2-40B4-BE49-F238E27FC236}">
                  <a16:creationId xmlns:a16="http://schemas.microsoft.com/office/drawing/2014/main" id="{14656C54-9528-487B-815F-E7A7691C29D4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3;p28">
              <a:extLst>
                <a:ext uri="{FF2B5EF4-FFF2-40B4-BE49-F238E27FC236}">
                  <a16:creationId xmlns:a16="http://schemas.microsoft.com/office/drawing/2014/main" id="{3E2365F2-DDB8-419C-A7F0-96E9BB3FBEE1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4;p28">
              <a:extLst>
                <a:ext uri="{FF2B5EF4-FFF2-40B4-BE49-F238E27FC236}">
                  <a16:creationId xmlns:a16="http://schemas.microsoft.com/office/drawing/2014/main" id="{8EFE56F7-B6FB-4C64-873A-EA28EB81B294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5;p28">
              <a:extLst>
                <a:ext uri="{FF2B5EF4-FFF2-40B4-BE49-F238E27FC236}">
                  <a16:creationId xmlns:a16="http://schemas.microsoft.com/office/drawing/2014/main" id="{7843F495-019D-4C73-BF8C-173BC72DF27C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6;p28">
              <a:extLst>
                <a:ext uri="{FF2B5EF4-FFF2-40B4-BE49-F238E27FC236}">
                  <a16:creationId xmlns:a16="http://schemas.microsoft.com/office/drawing/2014/main" id="{425CC6CC-CD16-4CDC-AADE-DE656F45F04F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7;p28">
              <a:extLst>
                <a:ext uri="{FF2B5EF4-FFF2-40B4-BE49-F238E27FC236}">
                  <a16:creationId xmlns:a16="http://schemas.microsoft.com/office/drawing/2014/main" id="{1E4C368D-83A3-4662-A8CC-EC7820E25BFE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68;p28">
              <a:extLst>
                <a:ext uri="{FF2B5EF4-FFF2-40B4-BE49-F238E27FC236}">
                  <a16:creationId xmlns:a16="http://schemas.microsoft.com/office/drawing/2014/main" id="{23FBCF4F-E3CD-4CF5-B7C3-566A558E16A8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9;p28">
              <a:extLst>
                <a:ext uri="{FF2B5EF4-FFF2-40B4-BE49-F238E27FC236}">
                  <a16:creationId xmlns:a16="http://schemas.microsoft.com/office/drawing/2014/main" id="{11E0102C-2101-4AE4-9B4A-DE9178CC855B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0;p28">
              <a:extLst>
                <a:ext uri="{FF2B5EF4-FFF2-40B4-BE49-F238E27FC236}">
                  <a16:creationId xmlns:a16="http://schemas.microsoft.com/office/drawing/2014/main" id="{57C40014-DC77-4FD5-9BC9-529E28CE37E7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1;p28">
              <a:extLst>
                <a:ext uri="{FF2B5EF4-FFF2-40B4-BE49-F238E27FC236}">
                  <a16:creationId xmlns:a16="http://schemas.microsoft.com/office/drawing/2014/main" id="{D60A9F81-79B6-460B-A879-F54C56E60036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2;p28">
              <a:extLst>
                <a:ext uri="{FF2B5EF4-FFF2-40B4-BE49-F238E27FC236}">
                  <a16:creationId xmlns:a16="http://schemas.microsoft.com/office/drawing/2014/main" id="{DBECF5C3-A8CF-4F71-8F06-62CBC3388996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3;p28">
              <a:extLst>
                <a:ext uri="{FF2B5EF4-FFF2-40B4-BE49-F238E27FC236}">
                  <a16:creationId xmlns:a16="http://schemas.microsoft.com/office/drawing/2014/main" id="{B2EA323E-0014-4D3F-BE1B-33B3E57F05D9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4;p28">
              <a:extLst>
                <a:ext uri="{FF2B5EF4-FFF2-40B4-BE49-F238E27FC236}">
                  <a16:creationId xmlns:a16="http://schemas.microsoft.com/office/drawing/2014/main" id="{9F87A156-6408-4436-90E3-54123D520BC0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5;p28">
              <a:extLst>
                <a:ext uri="{FF2B5EF4-FFF2-40B4-BE49-F238E27FC236}">
                  <a16:creationId xmlns:a16="http://schemas.microsoft.com/office/drawing/2014/main" id="{0B0180EB-64F6-46F3-A4FA-45B044E9B596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6;p28">
              <a:extLst>
                <a:ext uri="{FF2B5EF4-FFF2-40B4-BE49-F238E27FC236}">
                  <a16:creationId xmlns:a16="http://schemas.microsoft.com/office/drawing/2014/main" id="{66C97488-C8A8-4512-A790-B740AF795D66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77;p28">
              <a:extLst>
                <a:ext uri="{FF2B5EF4-FFF2-40B4-BE49-F238E27FC236}">
                  <a16:creationId xmlns:a16="http://schemas.microsoft.com/office/drawing/2014/main" id="{28A3380C-2D33-4E8F-BDBC-9F1664860B4E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78;p28">
              <a:extLst>
                <a:ext uri="{FF2B5EF4-FFF2-40B4-BE49-F238E27FC236}">
                  <a16:creationId xmlns:a16="http://schemas.microsoft.com/office/drawing/2014/main" id="{DD071BEE-27E9-4FB3-80E7-D77554B1557E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79;p28">
              <a:extLst>
                <a:ext uri="{FF2B5EF4-FFF2-40B4-BE49-F238E27FC236}">
                  <a16:creationId xmlns:a16="http://schemas.microsoft.com/office/drawing/2014/main" id="{CDE10AA5-36C8-40B9-B7AF-3C6C3936FD1D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0;p28">
              <a:extLst>
                <a:ext uri="{FF2B5EF4-FFF2-40B4-BE49-F238E27FC236}">
                  <a16:creationId xmlns:a16="http://schemas.microsoft.com/office/drawing/2014/main" id="{3AD6729C-F95B-4529-907C-D104A70DEE8A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1;p28">
              <a:extLst>
                <a:ext uri="{FF2B5EF4-FFF2-40B4-BE49-F238E27FC236}">
                  <a16:creationId xmlns:a16="http://schemas.microsoft.com/office/drawing/2014/main" id="{AA925D99-3EE9-4A51-ACA7-756AAE03BD49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2;p28">
              <a:extLst>
                <a:ext uri="{FF2B5EF4-FFF2-40B4-BE49-F238E27FC236}">
                  <a16:creationId xmlns:a16="http://schemas.microsoft.com/office/drawing/2014/main" id="{DB84EA76-C927-40F2-BE37-0E3DF1C9A094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3;p28">
              <a:extLst>
                <a:ext uri="{FF2B5EF4-FFF2-40B4-BE49-F238E27FC236}">
                  <a16:creationId xmlns:a16="http://schemas.microsoft.com/office/drawing/2014/main" id="{45B49764-7579-475A-BE9B-ABADF419F56D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4;p28">
              <a:extLst>
                <a:ext uri="{FF2B5EF4-FFF2-40B4-BE49-F238E27FC236}">
                  <a16:creationId xmlns:a16="http://schemas.microsoft.com/office/drawing/2014/main" id="{423D641F-9F00-44E8-A313-B61D2133ABA3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5;p28">
              <a:extLst>
                <a:ext uri="{FF2B5EF4-FFF2-40B4-BE49-F238E27FC236}">
                  <a16:creationId xmlns:a16="http://schemas.microsoft.com/office/drawing/2014/main" id="{01C7B3C0-4212-4E42-8134-6FB5760DFBC5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6;p28">
              <a:extLst>
                <a:ext uri="{FF2B5EF4-FFF2-40B4-BE49-F238E27FC236}">
                  <a16:creationId xmlns:a16="http://schemas.microsoft.com/office/drawing/2014/main" id="{8530C0C5-5FBF-43CB-A8AA-20A3E0CC3522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7;p28">
              <a:extLst>
                <a:ext uri="{FF2B5EF4-FFF2-40B4-BE49-F238E27FC236}">
                  <a16:creationId xmlns:a16="http://schemas.microsoft.com/office/drawing/2014/main" id="{8D25CB6A-C68F-4782-97E0-71291B7E33FB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8;p28">
              <a:extLst>
                <a:ext uri="{FF2B5EF4-FFF2-40B4-BE49-F238E27FC236}">
                  <a16:creationId xmlns:a16="http://schemas.microsoft.com/office/drawing/2014/main" id="{D907E0AE-EC0E-48CE-BBCE-A0292D142587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9;p28">
              <a:extLst>
                <a:ext uri="{FF2B5EF4-FFF2-40B4-BE49-F238E27FC236}">
                  <a16:creationId xmlns:a16="http://schemas.microsoft.com/office/drawing/2014/main" id="{4C1D6990-5226-4F92-BD19-12F53D769266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0;p28">
              <a:extLst>
                <a:ext uri="{FF2B5EF4-FFF2-40B4-BE49-F238E27FC236}">
                  <a16:creationId xmlns:a16="http://schemas.microsoft.com/office/drawing/2014/main" id="{33292052-F2E3-45B3-BA27-E369E8DCA2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1;p28">
              <a:extLst>
                <a:ext uri="{FF2B5EF4-FFF2-40B4-BE49-F238E27FC236}">
                  <a16:creationId xmlns:a16="http://schemas.microsoft.com/office/drawing/2014/main" id="{5EDE28AF-38B9-4C11-B969-66AFEF42E110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2;p28">
              <a:extLst>
                <a:ext uri="{FF2B5EF4-FFF2-40B4-BE49-F238E27FC236}">
                  <a16:creationId xmlns:a16="http://schemas.microsoft.com/office/drawing/2014/main" id="{12B19EE0-7F46-4973-A0A6-A0265C47DF90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3;p28">
              <a:extLst>
                <a:ext uri="{FF2B5EF4-FFF2-40B4-BE49-F238E27FC236}">
                  <a16:creationId xmlns:a16="http://schemas.microsoft.com/office/drawing/2014/main" id="{50E46E26-7D7C-46A0-BCD5-BC480B8C6668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4;p28">
              <a:extLst>
                <a:ext uri="{FF2B5EF4-FFF2-40B4-BE49-F238E27FC236}">
                  <a16:creationId xmlns:a16="http://schemas.microsoft.com/office/drawing/2014/main" id="{27A40175-EC28-4334-BFD4-59D7EE69AFA0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5;p28">
              <a:extLst>
                <a:ext uri="{FF2B5EF4-FFF2-40B4-BE49-F238E27FC236}">
                  <a16:creationId xmlns:a16="http://schemas.microsoft.com/office/drawing/2014/main" id="{489CDB06-3E37-4DAD-A2C4-FC23FB8F9DC3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6;p28">
              <a:extLst>
                <a:ext uri="{FF2B5EF4-FFF2-40B4-BE49-F238E27FC236}">
                  <a16:creationId xmlns:a16="http://schemas.microsoft.com/office/drawing/2014/main" id="{8C12FA79-BE85-4AB8-9789-6A4F7FDED2B5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7;p28">
              <a:extLst>
                <a:ext uri="{FF2B5EF4-FFF2-40B4-BE49-F238E27FC236}">
                  <a16:creationId xmlns:a16="http://schemas.microsoft.com/office/drawing/2014/main" id="{2C086701-46DA-45CF-83FC-F584116F71B6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8;p28">
              <a:extLst>
                <a:ext uri="{FF2B5EF4-FFF2-40B4-BE49-F238E27FC236}">
                  <a16:creationId xmlns:a16="http://schemas.microsoft.com/office/drawing/2014/main" id="{89E54EF2-1BCB-46D2-9115-DB38C12F350A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9;p28">
              <a:extLst>
                <a:ext uri="{FF2B5EF4-FFF2-40B4-BE49-F238E27FC236}">
                  <a16:creationId xmlns:a16="http://schemas.microsoft.com/office/drawing/2014/main" id="{3ACD0344-E5ED-45B2-8482-3CD37261C2E3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0;p28">
              <a:extLst>
                <a:ext uri="{FF2B5EF4-FFF2-40B4-BE49-F238E27FC236}">
                  <a16:creationId xmlns:a16="http://schemas.microsoft.com/office/drawing/2014/main" id="{D43C35C1-4E1D-4CBD-8C40-BADB1C610B9C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1;p28">
              <a:extLst>
                <a:ext uri="{FF2B5EF4-FFF2-40B4-BE49-F238E27FC236}">
                  <a16:creationId xmlns:a16="http://schemas.microsoft.com/office/drawing/2014/main" id="{D480EB12-1821-4913-9A4E-BA4090B4E455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2;p28">
              <a:extLst>
                <a:ext uri="{FF2B5EF4-FFF2-40B4-BE49-F238E27FC236}">
                  <a16:creationId xmlns:a16="http://schemas.microsoft.com/office/drawing/2014/main" id="{15CA7B35-4651-490A-B3E3-4BEBB17C1F14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3;p28">
              <a:extLst>
                <a:ext uri="{FF2B5EF4-FFF2-40B4-BE49-F238E27FC236}">
                  <a16:creationId xmlns:a16="http://schemas.microsoft.com/office/drawing/2014/main" id="{1EA9A470-D720-429F-8AB6-6BF14A88D006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4;p28">
              <a:extLst>
                <a:ext uri="{FF2B5EF4-FFF2-40B4-BE49-F238E27FC236}">
                  <a16:creationId xmlns:a16="http://schemas.microsoft.com/office/drawing/2014/main" id="{F31B52B6-F463-439A-8A7E-B9331D92C48D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5;p28">
              <a:extLst>
                <a:ext uri="{FF2B5EF4-FFF2-40B4-BE49-F238E27FC236}">
                  <a16:creationId xmlns:a16="http://schemas.microsoft.com/office/drawing/2014/main" id="{32149361-CA70-42F6-9A6C-F1AD1E458389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6;p28">
              <a:extLst>
                <a:ext uri="{FF2B5EF4-FFF2-40B4-BE49-F238E27FC236}">
                  <a16:creationId xmlns:a16="http://schemas.microsoft.com/office/drawing/2014/main" id="{8CFADF2B-8919-451A-8391-BCDB8B722AC0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07;p28">
              <a:extLst>
                <a:ext uri="{FF2B5EF4-FFF2-40B4-BE49-F238E27FC236}">
                  <a16:creationId xmlns:a16="http://schemas.microsoft.com/office/drawing/2014/main" id="{C43E9B96-D09D-4752-B224-BD4E97F3F77C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08;p28">
              <a:extLst>
                <a:ext uri="{FF2B5EF4-FFF2-40B4-BE49-F238E27FC236}">
                  <a16:creationId xmlns:a16="http://schemas.microsoft.com/office/drawing/2014/main" id="{C5A7A9A9-1584-4452-99F8-32E74C503C18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09;p28">
              <a:extLst>
                <a:ext uri="{FF2B5EF4-FFF2-40B4-BE49-F238E27FC236}">
                  <a16:creationId xmlns:a16="http://schemas.microsoft.com/office/drawing/2014/main" id="{EB69139C-9238-4BC8-819A-2A8802443A01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0;p28">
              <a:extLst>
                <a:ext uri="{FF2B5EF4-FFF2-40B4-BE49-F238E27FC236}">
                  <a16:creationId xmlns:a16="http://schemas.microsoft.com/office/drawing/2014/main" id="{80E02F88-E3D0-418E-9D6A-9CFBFB4ECACB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1;p28">
              <a:extLst>
                <a:ext uri="{FF2B5EF4-FFF2-40B4-BE49-F238E27FC236}">
                  <a16:creationId xmlns:a16="http://schemas.microsoft.com/office/drawing/2014/main" id="{7491C7E9-2A34-43C3-A026-F21B2C62E6E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2;p28">
              <a:extLst>
                <a:ext uri="{FF2B5EF4-FFF2-40B4-BE49-F238E27FC236}">
                  <a16:creationId xmlns:a16="http://schemas.microsoft.com/office/drawing/2014/main" id="{FD093466-7982-4938-978E-A0D6695EEB60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13;p28">
              <a:extLst>
                <a:ext uri="{FF2B5EF4-FFF2-40B4-BE49-F238E27FC236}">
                  <a16:creationId xmlns:a16="http://schemas.microsoft.com/office/drawing/2014/main" id="{0D1ADB08-8B5F-4E70-B7E5-2C9F94F3074C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14;p28">
              <a:extLst>
                <a:ext uri="{FF2B5EF4-FFF2-40B4-BE49-F238E27FC236}">
                  <a16:creationId xmlns:a16="http://schemas.microsoft.com/office/drawing/2014/main" id="{E0DDD879-93DD-4C93-9BDC-34CCF8971F03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15;p28">
              <a:extLst>
                <a:ext uri="{FF2B5EF4-FFF2-40B4-BE49-F238E27FC236}">
                  <a16:creationId xmlns:a16="http://schemas.microsoft.com/office/drawing/2014/main" id="{7A26ADF2-338D-4DE1-9FCC-1FCC0D2F450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728;p28">
            <a:extLst>
              <a:ext uri="{FF2B5EF4-FFF2-40B4-BE49-F238E27FC236}">
                <a16:creationId xmlns:a16="http://schemas.microsoft.com/office/drawing/2014/main" id="{075DB17A-7353-4D2F-A650-B4CE0C7E9E57}"/>
              </a:ext>
            </a:extLst>
          </p:cNvPr>
          <p:cNvGrpSpPr/>
          <p:nvPr/>
        </p:nvGrpSpPr>
        <p:grpSpPr>
          <a:xfrm flipH="1">
            <a:off x="1929205" y="7610411"/>
            <a:ext cx="1759867" cy="2359386"/>
            <a:chOff x="797124" y="1924250"/>
            <a:chExt cx="1819110" cy="2485557"/>
          </a:xfrm>
        </p:grpSpPr>
        <p:sp>
          <p:nvSpPr>
            <p:cNvPr id="98" name="Google Shape;729;p28">
              <a:extLst>
                <a:ext uri="{FF2B5EF4-FFF2-40B4-BE49-F238E27FC236}">
                  <a16:creationId xmlns:a16="http://schemas.microsoft.com/office/drawing/2014/main" id="{36A1874A-21A9-453A-9A84-EEAF27D8C4F1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30;p28">
              <a:extLst>
                <a:ext uri="{FF2B5EF4-FFF2-40B4-BE49-F238E27FC236}">
                  <a16:creationId xmlns:a16="http://schemas.microsoft.com/office/drawing/2014/main" id="{40D21A4C-6854-4D36-873F-1F40F1D8F594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31;p28">
              <a:extLst>
                <a:ext uri="{FF2B5EF4-FFF2-40B4-BE49-F238E27FC236}">
                  <a16:creationId xmlns:a16="http://schemas.microsoft.com/office/drawing/2014/main" id="{4997687E-20EF-4BB6-8627-2AECDF099511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32;p28">
              <a:extLst>
                <a:ext uri="{FF2B5EF4-FFF2-40B4-BE49-F238E27FC236}">
                  <a16:creationId xmlns:a16="http://schemas.microsoft.com/office/drawing/2014/main" id="{EF9A6498-A013-4235-B507-2C0500903740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33;p28">
              <a:extLst>
                <a:ext uri="{FF2B5EF4-FFF2-40B4-BE49-F238E27FC236}">
                  <a16:creationId xmlns:a16="http://schemas.microsoft.com/office/drawing/2014/main" id="{51DF8906-4E13-4879-A9E4-7711C295390D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34;p28">
              <a:extLst>
                <a:ext uri="{FF2B5EF4-FFF2-40B4-BE49-F238E27FC236}">
                  <a16:creationId xmlns:a16="http://schemas.microsoft.com/office/drawing/2014/main" id="{AF523664-908D-4D5E-AF15-518152441800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35;p28">
              <a:extLst>
                <a:ext uri="{FF2B5EF4-FFF2-40B4-BE49-F238E27FC236}">
                  <a16:creationId xmlns:a16="http://schemas.microsoft.com/office/drawing/2014/main" id="{8C394B14-1708-4F20-9E1A-3555373902CC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36;p28">
              <a:extLst>
                <a:ext uri="{FF2B5EF4-FFF2-40B4-BE49-F238E27FC236}">
                  <a16:creationId xmlns:a16="http://schemas.microsoft.com/office/drawing/2014/main" id="{1B621FF4-44DC-4FCC-A5EF-AADD8DD5A8A0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37;p28">
              <a:extLst>
                <a:ext uri="{FF2B5EF4-FFF2-40B4-BE49-F238E27FC236}">
                  <a16:creationId xmlns:a16="http://schemas.microsoft.com/office/drawing/2014/main" id="{C4A3F5E4-0B0D-4336-B761-6E8FD21AEFBD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38;p28">
              <a:extLst>
                <a:ext uri="{FF2B5EF4-FFF2-40B4-BE49-F238E27FC236}">
                  <a16:creationId xmlns:a16="http://schemas.microsoft.com/office/drawing/2014/main" id="{FC6F369E-61FE-4891-9798-9A58A1EE821A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39;p28">
              <a:extLst>
                <a:ext uri="{FF2B5EF4-FFF2-40B4-BE49-F238E27FC236}">
                  <a16:creationId xmlns:a16="http://schemas.microsoft.com/office/drawing/2014/main" id="{F69EA74A-2B50-43B0-B039-1735C3F2F330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40;p28">
              <a:extLst>
                <a:ext uri="{FF2B5EF4-FFF2-40B4-BE49-F238E27FC236}">
                  <a16:creationId xmlns:a16="http://schemas.microsoft.com/office/drawing/2014/main" id="{292B7225-F698-4F91-8D33-893EB4276D38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41;p28">
              <a:extLst>
                <a:ext uri="{FF2B5EF4-FFF2-40B4-BE49-F238E27FC236}">
                  <a16:creationId xmlns:a16="http://schemas.microsoft.com/office/drawing/2014/main" id="{542F4166-844C-45FC-9233-01104AD33492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42;p28">
              <a:extLst>
                <a:ext uri="{FF2B5EF4-FFF2-40B4-BE49-F238E27FC236}">
                  <a16:creationId xmlns:a16="http://schemas.microsoft.com/office/drawing/2014/main" id="{FF24C426-0FFB-4647-8961-2BDFA537EE05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3;p28">
              <a:extLst>
                <a:ext uri="{FF2B5EF4-FFF2-40B4-BE49-F238E27FC236}">
                  <a16:creationId xmlns:a16="http://schemas.microsoft.com/office/drawing/2014/main" id="{DA42564A-CF48-411D-B733-E738F19B77DC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44;p28">
              <a:extLst>
                <a:ext uri="{FF2B5EF4-FFF2-40B4-BE49-F238E27FC236}">
                  <a16:creationId xmlns:a16="http://schemas.microsoft.com/office/drawing/2014/main" id="{61B4E47A-D45B-41A4-88B6-28BCFFF27632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45;p28">
              <a:extLst>
                <a:ext uri="{FF2B5EF4-FFF2-40B4-BE49-F238E27FC236}">
                  <a16:creationId xmlns:a16="http://schemas.microsoft.com/office/drawing/2014/main" id="{A3A6E061-7610-4D09-B9B5-6343368EF5D3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46;p28">
              <a:extLst>
                <a:ext uri="{FF2B5EF4-FFF2-40B4-BE49-F238E27FC236}">
                  <a16:creationId xmlns:a16="http://schemas.microsoft.com/office/drawing/2014/main" id="{613D8116-CAB8-494A-9F73-E3D84931053E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47;p28">
              <a:extLst>
                <a:ext uri="{FF2B5EF4-FFF2-40B4-BE49-F238E27FC236}">
                  <a16:creationId xmlns:a16="http://schemas.microsoft.com/office/drawing/2014/main" id="{9CB2CC2B-AFC2-4E44-824B-943342CD1D74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48;p28">
              <a:extLst>
                <a:ext uri="{FF2B5EF4-FFF2-40B4-BE49-F238E27FC236}">
                  <a16:creationId xmlns:a16="http://schemas.microsoft.com/office/drawing/2014/main" id="{7B5F1C41-3343-43E6-8798-690599F5C376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49;p28">
              <a:extLst>
                <a:ext uri="{FF2B5EF4-FFF2-40B4-BE49-F238E27FC236}">
                  <a16:creationId xmlns:a16="http://schemas.microsoft.com/office/drawing/2014/main" id="{9B358D98-7BE8-4770-B8E7-2CC7EA3F82EE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50;p28">
              <a:extLst>
                <a:ext uri="{FF2B5EF4-FFF2-40B4-BE49-F238E27FC236}">
                  <a16:creationId xmlns:a16="http://schemas.microsoft.com/office/drawing/2014/main" id="{E7D9EE71-8511-46F6-A158-59E6D42A6B0C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51;p28">
              <a:extLst>
                <a:ext uri="{FF2B5EF4-FFF2-40B4-BE49-F238E27FC236}">
                  <a16:creationId xmlns:a16="http://schemas.microsoft.com/office/drawing/2014/main" id="{CE069518-723A-44C0-9786-9869C44DE24A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3498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34500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8382386" y="58914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Gọi: x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lúc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đội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 – 10 = 5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5=45.10 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                               </m:t>
                    </m:r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bổ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sung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90 - 45 = 45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  <a:blipFill>
                <a:blip r:embed="rId3"/>
                <a:stretch>
                  <a:fillRect l="-1332" r="-1258" b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oogle Shape;752;p28">
            <a:extLst>
              <a:ext uri="{FF2B5EF4-FFF2-40B4-BE49-F238E27FC236}">
                <a16:creationId xmlns:a16="http://schemas.microsoft.com/office/drawing/2014/main" id="{907292E7-7D87-4B92-8A6D-7BBC241FF0F6}"/>
              </a:ext>
            </a:extLst>
          </p:cNvPr>
          <p:cNvGrpSpPr/>
          <p:nvPr/>
        </p:nvGrpSpPr>
        <p:grpSpPr>
          <a:xfrm rot="713153" flipH="1">
            <a:off x="16797079" y="4732972"/>
            <a:ext cx="2184271" cy="2412863"/>
            <a:chOff x="6292350" y="1776075"/>
            <a:chExt cx="2430925" cy="2404675"/>
          </a:xfrm>
        </p:grpSpPr>
        <p:sp>
          <p:nvSpPr>
            <p:cNvPr id="31" name="Google Shape;753;p28">
              <a:extLst>
                <a:ext uri="{FF2B5EF4-FFF2-40B4-BE49-F238E27FC236}">
                  <a16:creationId xmlns:a16="http://schemas.microsoft.com/office/drawing/2014/main" id="{CC3EAB9A-2DE7-4651-AEDB-719643C19724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4;p28">
              <a:extLst>
                <a:ext uri="{FF2B5EF4-FFF2-40B4-BE49-F238E27FC236}">
                  <a16:creationId xmlns:a16="http://schemas.microsoft.com/office/drawing/2014/main" id="{9349F146-63A2-4914-B658-40746ABA73E4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5;p28">
              <a:extLst>
                <a:ext uri="{FF2B5EF4-FFF2-40B4-BE49-F238E27FC236}">
                  <a16:creationId xmlns:a16="http://schemas.microsoft.com/office/drawing/2014/main" id="{0D45C9CD-16FB-4A83-BBF2-2A5448DE83D9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6;p28">
              <a:extLst>
                <a:ext uri="{FF2B5EF4-FFF2-40B4-BE49-F238E27FC236}">
                  <a16:creationId xmlns:a16="http://schemas.microsoft.com/office/drawing/2014/main" id="{465FF948-FF30-42FF-9F44-5C24B906237A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7;p28">
              <a:extLst>
                <a:ext uri="{FF2B5EF4-FFF2-40B4-BE49-F238E27FC236}">
                  <a16:creationId xmlns:a16="http://schemas.microsoft.com/office/drawing/2014/main" id="{AAD0F291-631D-4CA5-928E-4216FF69E21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8;p28">
              <a:extLst>
                <a:ext uri="{FF2B5EF4-FFF2-40B4-BE49-F238E27FC236}">
                  <a16:creationId xmlns:a16="http://schemas.microsoft.com/office/drawing/2014/main" id="{CC9A1766-EC79-4721-B2D4-83ED5A915034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9;p28">
              <a:extLst>
                <a:ext uri="{FF2B5EF4-FFF2-40B4-BE49-F238E27FC236}">
                  <a16:creationId xmlns:a16="http://schemas.microsoft.com/office/drawing/2014/main" id="{4F8ED628-CBD5-4E27-8377-57AA0C33CC17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0;p28">
              <a:extLst>
                <a:ext uri="{FF2B5EF4-FFF2-40B4-BE49-F238E27FC236}">
                  <a16:creationId xmlns:a16="http://schemas.microsoft.com/office/drawing/2014/main" id="{B30C384D-8D62-455A-82EB-B72B19196237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1;p28">
              <a:extLst>
                <a:ext uri="{FF2B5EF4-FFF2-40B4-BE49-F238E27FC236}">
                  <a16:creationId xmlns:a16="http://schemas.microsoft.com/office/drawing/2014/main" id="{5FD390D2-9A82-4BD3-A463-D8A27945ED2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2;p28">
              <a:extLst>
                <a:ext uri="{FF2B5EF4-FFF2-40B4-BE49-F238E27FC236}">
                  <a16:creationId xmlns:a16="http://schemas.microsoft.com/office/drawing/2014/main" id="{14656C54-9528-487B-815F-E7A7691C29D4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3;p28">
              <a:extLst>
                <a:ext uri="{FF2B5EF4-FFF2-40B4-BE49-F238E27FC236}">
                  <a16:creationId xmlns:a16="http://schemas.microsoft.com/office/drawing/2014/main" id="{3E2365F2-DDB8-419C-A7F0-96E9BB3FBEE1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4;p28">
              <a:extLst>
                <a:ext uri="{FF2B5EF4-FFF2-40B4-BE49-F238E27FC236}">
                  <a16:creationId xmlns:a16="http://schemas.microsoft.com/office/drawing/2014/main" id="{8EFE56F7-B6FB-4C64-873A-EA28EB81B294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5;p28">
              <a:extLst>
                <a:ext uri="{FF2B5EF4-FFF2-40B4-BE49-F238E27FC236}">
                  <a16:creationId xmlns:a16="http://schemas.microsoft.com/office/drawing/2014/main" id="{7843F495-019D-4C73-BF8C-173BC72DF27C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6;p28">
              <a:extLst>
                <a:ext uri="{FF2B5EF4-FFF2-40B4-BE49-F238E27FC236}">
                  <a16:creationId xmlns:a16="http://schemas.microsoft.com/office/drawing/2014/main" id="{425CC6CC-CD16-4CDC-AADE-DE656F45F04F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7;p28">
              <a:extLst>
                <a:ext uri="{FF2B5EF4-FFF2-40B4-BE49-F238E27FC236}">
                  <a16:creationId xmlns:a16="http://schemas.microsoft.com/office/drawing/2014/main" id="{1E4C368D-83A3-4662-A8CC-EC7820E25BFE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8;p28">
              <a:extLst>
                <a:ext uri="{FF2B5EF4-FFF2-40B4-BE49-F238E27FC236}">
                  <a16:creationId xmlns:a16="http://schemas.microsoft.com/office/drawing/2014/main" id="{23FBCF4F-E3CD-4CF5-B7C3-566A558E16A8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9;p28">
              <a:extLst>
                <a:ext uri="{FF2B5EF4-FFF2-40B4-BE49-F238E27FC236}">
                  <a16:creationId xmlns:a16="http://schemas.microsoft.com/office/drawing/2014/main" id="{11E0102C-2101-4AE4-9B4A-DE9178CC855B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0;p28">
              <a:extLst>
                <a:ext uri="{FF2B5EF4-FFF2-40B4-BE49-F238E27FC236}">
                  <a16:creationId xmlns:a16="http://schemas.microsoft.com/office/drawing/2014/main" id="{57C40014-DC77-4FD5-9BC9-529E28CE37E7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1;p28">
              <a:extLst>
                <a:ext uri="{FF2B5EF4-FFF2-40B4-BE49-F238E27FC236}">
                  <a16:creationId xmlns:a16="http://schemas.microsoft.com/office/drawing/2014/main" id="{D60A9F81-79B6-460B-A879-F54C56E60036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2;p28">
              <a:extLst>
                <a:ext uri="{FF2B5EF4-FFF2-40B4-BE49-F238E27FC236}">
                  <a16:creationId xmlns:a16="http://schemas.microsoft.com/office/drawing/2014/main" id="{DBECF5C3-A8CF-4F71-8F06-62CBC3388996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3;p28">
              <a:extLst>
                <a:ext uri="{FF2B5EF4-FFF2-40B4-BE49-F238E27FC236}">
                  <a16:creationId xmlns:a16="http://schemas.microsoft.com/office/drawing/2014/main" id="{B2EA323E-0014-4D3F-BE1B-33B3E57F05D9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4;p28">
              <a:extLst>
                <a:ext uri="{FF2B5EF4-FFF2-40B4-BE49-F238E27FC236}">
                  <a16:creationId xmlns:a16="http://schemas.microsoft.com/office/drawing/2014/main" id="{9F87A156-6408-4436-90E3-54123D520BC0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5;p28">
              <a:extLst>
                <a:ext uri="{FF2B5EF4-FFF2-40B4-BE49-F238E27FC236}">
                  <a16:creationId xmlns:a16="http://schemas.microsoft.com/office/drawing/2014/main" id="{0B0180EB-64F6-46F3-A4FA-45B044E9B596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6;p28">
              <a:extLst>
                <a:ext uri="{FF2B5EF4-FFF2-40B4-BE49-F238E27FC236}">
                  <a16:creationId xmlns:a16="http://schemas.microsoft.com/office/drawing/2014/main" id="{66C97488-C8A8-4512-A790-B740AF795D66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7;p28">
              <a:extLst>
                <a:ext uri="{FF2B5EF4-FFF2-40B4-BE49-F238E27FC236}">
                  <a16:creationId xmlns:a16="http://schemas.microsoft.com/office/drawing/2014/main" id="{28A3380C-2D33-4E8F-BDBC-9F1664860B4E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8;p28">
              <a:extLst>
                <a:ext uri="{FF2B5EF4-FFF2-40B4-BE49-F238E27FC236}">
                  <a16:creationId xmlns:a16="http://schemas.microsoft.com/office/drawing/2014/main" id="{DD071BEE-27E9-4FB3-80E7-D77554B1557E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9;p28">
              <a:extLst>
                <a:ext uri="{FF2B5EF4-FFF2-40B4-BE49-F238E27FC236}">
                  <a16:creationId xmlns:a16="http://schemas.microsoft.com/office/drawing/2014/main" id="{CDE10AA5-36C8-40B9-B7AF-3C6C3936FD1D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0;p28">
              <a:extLst>
                <a:ext uri="{FF2B5EF4-FFF2-40B4-BE49-F238E27FC236}">
                  <a16:creationId xmlns:a16="http://schemas.microsoft.com/office/drawing/2014/main" id="{3AD6729C-F95B-4529-907C-D104A70DEE8A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1;p28">
              <a:extLst>
                <a:ext uri="{FF2B5EF4-FFF2-40B4-BE49-F238E27FC236}">
                  <a16:creationId xmlns:a16="http://schemas.microsoft.com/office/drawing/2014/main" id="{AA925D99-3EE9-4A51-ACA7-756AAE03BD49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2;p28">
              <a:extLst>
                <a:ext uri="{FF2B5EF4-FFF2-40B4-BE49-F238E27FC236}">
                  <a16:creationId xmlns:a16="http://schemas.microsoft.com/office/drawing/2014/main" id="{DB84EA76-C927-40F2-BE37-0E3DF1C9A094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3;p28">
              <a:extLst>
                <a:ext uri="{FF2B5EF4-FFF2-40B4-BE49-F238E27FC236}">
                  <a16:creationId xmlns:a16="http://schemas.microsoft.com/office/drawing/2014/main" id="{45B49764-7579-475A-BE9B-ABADF419F56D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4;p28">
              <a:extLst>
                <a:ext uri="{FF2B5EF4-FFF2-40B4-BE49-F238E27FC236}">
                  <a16:creationId xmlns:a16="http://schemas.microsoft.com/office/drawing/2014/main" id="{423D641F-9F00-44E8-A313-B61D2133ABA3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5;p28">
              <a:extLst>
                <a:ext uri="{FF2B5EF4-FFF2-40B4-BE49-F238E27FC236}">
                  <a16:creationId xmlns:a16="http://schemas.microsoft.com/office/drawing/2014/main" id="{01C7B3C0-4212-4E42-8134-6FB5760DFBC5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6;p28">
              <a:extLst>
                <a:ext uri="{FF2B5EF4-FFF2-40B4-BE49-F238E27FC236}">
                  <a16:creationId xmlns:a16="http://schemas.microsoft.com/office/drawing/2014/main" id="{8530C0C5-5FBF-43CB-A8AA-20A3E0CC3522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7;p28">
              <a:extLst>
                <a:ext uri="{FF2B5EF4-FFF2-40B4-BE49-F238E27FC236}">
                  <a16:creationId xmlns:a16="http://schemas.microsoft.com/office/drawing/2014/main" id="{8D25CB6A-C68F-4782-97E0-71291B7E33FB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8;p28">
              <a:extLst>
                <a:ext uri="{FF2B5EF4-FFF2-40B4-BE49-F238E27FC236}">
                  <a16:creationId xmlns:a16="http://schemas.microsoft.com/office/drawing/2014/main" id="{D907E0AE-EC0E-48CE-BBCE-A0292D142587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9;p28">
              <a:extLst>
                <a:ext uri="{FF2B5EF4-FFF2-40B4-BE49-F238E27FC236}">
                  <a16:creationId xmlns:a16="http://schemas.microsoft.com/office/drawing/2014/main" id="{4C1D6990-5226-4F92-BD19-12F53D769266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0;p28">
              <a:extLst>
                <a:ext uri="{FF2B5EF4-FFF2-40B4-BE49-F238E27FC236}">
                  <a16:creationId xmlns:a16="http://schemas.microsoft.com/office/drawing/2014/main" id="{33292052-F2E3-45B3-BA27-E369E8DCA2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1;p28">
              <a:extLst>
                <a:ext uri="{FF2B5EF4-FFF2-40B4-BE49-F238E27FC236}">
                  <a16:creationId xmlns:a16="http://schemas.microsoft.com/office/drawing/2014/main" id="{5EDE28AF-38B9-4C11-B969-66AFEF42E110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2;p28">
              <a:extLst>
                <a:ext uri="{FF2B5EF4-FFF2-40B4-BE49-F238E27FC236}">
                  <a16:creationId xmlns:a16="http://schemas.microsoft.com/office/drawing/2014/main" id="{12B19EE0-7F46-4973-A0A6-A0265C47DF90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3;p28">
              <a:extLst>
                <a:ext uri="{FF2B5EF4-FFF2-40B4-BE49-F238E27FC236}">
                  <a16:creationId xmlns:a16="http://schemas.microsoft.com/office/drawing/2014/main" id="{50E46E26-7D7C-46A0-BCD5-BC480B8C6668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4;p28">
              <a:extLst>
                <a:ext uri="{FF2B5EF4-FFF2-40B4-BE49-F238E27FC236}">
                  <a16:creationId xmlns:a16="http://schemas.microsoft.com/office/drawing/2014/main" id="{27A40175-EC28-4334-BFD4-59D7EE69AFA0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5;p28">
              <a:extLst>
                <a:ext uri="{FF2B5EF4-FFF2-40B4-BE49-F238E27FC236}">
                  <a16:creationId xmlns:a16="http://schemas.microsoft.com/office/drawing/2014/main" id="{489CDB06-3E37-4DAD-A2C4-FC23FB8F9DC3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6;p28">
              <a:extLst>
                <a:ext uri="{FF2B5EF4-FFF2-40B4-BE49-F238E27FC236}">
                  <a16:creationId xmlns:a16="http://schemas.microsoft.com/office/drawing/2014/main" id="{8C12FA79-BE85-4AB8-9789-6A4F7FDED2B5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7;p28">
              <a:extLst>
                <a:ext uri="{FF2B5EF4-FFF2-40B4-BE49-F238E27FC236}">
                  <a16:creationId xmlns:a16="http://schemas.microsoft.com/office/drawing/2014/main" id="{2C086701-46DA-45CF-83FC-F584116F71B6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8;p28">
              <a:extLst>
                <a:ext uri="{FF2B5EF4-FFF2-40B4-BE49-F238E27FC236}">
                  <a16:creationId xmlns:a16="http://schemas.microsoft.com/office/drawing/2014/main" id="{89E54EF2-1BCB-46D2-9115-DB38C12F350A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9;p28">
              <a:extLst>
                <a:ext uri="{FF2B5EF4-FFF2-40B4-BE49-F238E27FC236}">
                  <a16:creationId xmlns:a16="http://schemas.microsoft.com/office/drawing/2014/main" id="{3ACD0344-E5ED-45B2-8482-3CD37261C2E3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0;p28">
              <a:extLst>
                <a:ext uri="{FF2B5EF4-FFF2-40B4-BE49-F238E27FC236}">
                  <a16:creationId xmlns:a16="http://schemas.microsoft.com/office/drawing/2014/main" id="{D43C35C1-4E1D-4CBD-8C40-BADB1C610B9C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1;p28">
              <a:extLst>
                <a:ext uri="{FF2B5EF4-FFF2-40B4-BE49-F238E27FC236}">
                  <a16:creationId xmlns:a16="http://schemas.microsoft.com/office/drawing/2014/main" id="{D480EB12-1821-4913-9A4E-BA4090B4E455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2;p28">
              <a:extLst>
                <a:ext uri="{FF2B5EF4-FFF2-40B4-BE49-F238E27FC236}">
                  <a16:creationId xmlns:a16="http://schemas.microsoft.com/office/drawing/2014/main" id="{15CA7B35-4651-490A-B3E3-4BEBB17C1F14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3;p28">
              <a:extLst>
                <a:ext uri="{FF2B5EF4-FFF2-40B4-BE49-F238E27FC236}">
                  <a16:creationId xmlns:a16="http://schemas.microsoft.com/office/drawing/2014/main" id="{1EA9A470-D720-429F-8AB6-6BF14A88D006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4;p28">
              <a:extLst>
                <a:ext uri="{FF2B5EF4-FFF2-40B4-BE49-F238E27FC236}">
                  <a16:creationId xmlns:a16="http://schemas.microsoft.com/office/drawing/2014/main" id="{F31B52B6-F463-439A-8A7E-B9331D92C48D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5;p28">
              <a:extLst>
                <a:ext uri="{FF2B5EF4-FFF2-40B4-BE49-F238E27FC236}">
                  <a16:creationId xmlns:a16="http://schemas.microsoft.com/office/drawing/2014/main" id="{32149361-CA70-42F6-9A6C-F1AD1E458389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6;p28">
              <a:extLst>
                <a:ext uri="{FF2B5EF4-FFF2-40B4-BE49-F238E27FC236}">
                  <a16:creationId xmlns:a16="http://schemas.microsoft.com/office/drawing/2014/main" id="{8CFADF2B-8919-451A-8391-BCDB8B722AC0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7;p28">
              <a:extLst>
                <a:ext uri="{FF2B5EF4-FFF2-40B4-BE49-F238E27FC236}">
                  <a16:creationId xmlns:a16="http://schemas.microsoft.com/office/drawing/2014/main" id="{C43E9B96-D09D-4752-B224-BD4E97F3F77C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8;p28">
              <a:extLst>
                <a:ext uri="{FF2B5EF4-FFF2-40B4-BE49-F238E27FC236}">
                  <a16:creationId xmlns:a16="http://schemas.microsoft.com/office/drawing/2014/main" id="{C5A7A9A9-1584-4452-99F8-32E74C503C18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9;p28">
              <a:extLst>
                <a:ext uri="{FF2B5EF4-FFF2-40B4-BE49-F238E27FC236}">
                  <a16:creationId xmlns:a16="http://schemas.microsoft.com/office/drawing/2014/main" id="{EB69139C-9238-4BC8-819A-2A8802443A01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10;p28">
              <a:extLst>
                <a:ext uri="{FF2B5EF4-FFF2-40B4-BE49-F238E27FC236}">
                  <a16:creationId xmlns:a16="http://schemas.microsoft.com/office/drawing/2014/main" id="{80E02F88-E3D0-418E-9D6A-9CFBFB4ECACB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1;p28">
              <a:extLst>
                <a:ext uri="{FF2B5EF4-FFF2-40B4-BE49-F238E27FC236}">
                  <a16:creationId xmlns:a16="http://schemas.microsoft.com/office/drawing/2014/main" id="{7491C7E9-2A34-43C3-A026-F21B2C62E6E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12;p28">
              <a:extLst>
                <a:ext uri="{FF2B5EF4-FFF2-40B4-BE49-F238E27FC236}">
                  <a16:creationId xmlns:a16="http://schemas.microsoft.com/office/drawing/2014/main" id="{FD093466-7982-4938-978E-A0D6695EEB60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3;p28">
              <a:extLst>
                <a:ext uri="{FF2B5EF4-FFF2-40B4-BE49-F238E27FC236}">
                  <a16:creationId xmlns:a16="http://schemas.microsoft.com/office/drawing/2014/main" id="{0D1ADB08-8B5F-4E70-B7E5-2C9F94F3074C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4;p28">
              <a:extLst>
                <a:ext uri="{FF2B5EF4-FFF2-40B4-BE49-F238E27FC236}">
                  <a16:creationId xmlns:a16="http://schemas.microsoft.com/office/drawing/2014/main" id="{E0DDD879-93DD-4C93-9BDC-34CCF8971F03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5;p28">
              <a:extLst>
                <a:ext uri="{FF2B5EF4-FFF2-40B4-BE49-F238E27FC236}">
                  <a16:creationId xmlns:a16="http://schemas.microsoft.com/office/drawing/2014/main" id="{7A26ADF2-338D-4DE1-9FCC-1FCC0D2F450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trong 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“Bài 22: Đại lượng tỉ lệ thuận”.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59227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0183">
            <a:off x="14670518" y="7066176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045071" y="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89423" y="1257300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5400" y="5446604"/>
            <a:ext cx="15167565" cy="134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2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10</a:t>
            </a:r>
            <a:endParaRPr lang="en-US" sz="62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381000" y="876300"/>
            <a:ext cx="17585564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5105400" y="228251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>
                <a:solidFill>
                  <a:srgbClr val="FF0000"/>
                </a:solidFill>
                <a:latin typeface="+mj-lt"/>
              </a:rPr>
              <a:t>NỘI DUNG BÀI HỌC</a:t>
            </a:r>
            <a:endParaRPr sz="60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573712" y="3395897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 các tỉ lệ thức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313182">
            <a:off x="13338511" y="4828500"/>
            <a:ext cx="4036332" cy="40010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1533" y="3544014"/>
            <a:ext cx="25908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6604" y="1870645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5030898"/>
            <a:ext cx="7989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 hai số biết tổng (hoặc hiệu) và tỉ số của chúng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27364" y="5273814"/>
            <a:ext cx="25908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12977" y="7350609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toán có lời văn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56296" y="7514224"/>
            <a:ext cx="2590800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1" grpId="0"/>
      <p:bldP spid="2" grpId="0" animBg="1"/>
      <p:bldP spid="3" grpId="0"/>
      <p:bldP spid="26" grpId="0"/>
      <p:bldP spid="27" grpId="0" animBg="1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03108"/>
            <a:ext cx="1012747" cy="9351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33600" y="81676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nl-NL" sz="4000" b="1" kern="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  <a:sym typeface="Arial"/>
              </a:rPr>
              <a:t>HĐ: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PHÂN TÍCH CÁC VÍ DỤ: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4000" kern="0" dirty="0">
              <a:solidFill>
                <a:schemeClr val="bg1">
                  <a:lumMod val="10000"/>
                </a:scheme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8294" y="49703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276550" y="912094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 rotWithShape="1">
          <a:blip r:embed="rId4"/>
          <a:srcRect t="30236"/>
          <a:stretch/>
        </p:blipFill>
        <p:spPr>
          <a:xfrm>
            <a:off x="12954000" y="7277100"/>
            <a:ext cx="2362200" cy="24924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47509" y="2171700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 các tỉ lệ thức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1)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36065" y="2337048"/>
            <a:ext cx="25908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7509" y="3897790"/>
            <a:ext cx="13140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 hai số biết tổng (hoặc hiệu) và tỉ số của chúng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2)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1896" y="4066848"/>
            <a:ext cx="25908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47509" y="6229685"/>
            <a:ext cx="7989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toán có lời văn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3)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90828" y="6393300"/>
            <a:ext cx="2590800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6" grpId="0"/>
      <p:bldP spid="27" grpId="0" animBg="1"/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3910" y="2204975"/>
            <a:ext cx="17953876" cy="7195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714433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524333" y="2334998"/>
            <a:ext cx="1273297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các tỉ lệ thức có thể được từ bốn số: 15; 18; 20; 24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8153400" y="3566041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096" y="4762500"/>
            <a:ext cx="1722750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15.24 =  18.20 (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360)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3554" y="5829300"/>
            <a:ext cx="14249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7" grpId="0"/>
      <p:bldP spid="19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609907" y="300237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65815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05635" y="9105900"/>
            <a:ext cx="1219200" cy="122547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815373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02065"/>
            <a:ext cx="6324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2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/>
          </a:p>
        </p:txBody>
      </p:sp>
      <p:pic>
        <p:nvPicPr>
          <p:cNvPr id="26" name="Picture 19">
            <a:extLst>
              <a:ext uri="{FF2B5EF4-FFF2-40B4-BE49-F238E27FC236}">
                <a16:creationId xmlns:a16="http://schemas.microsoft.com/office/drawing/2014/main" id="{30F38795-F5F4-4C91-81D6-D45265DF3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78000" y="5143500"/>
            <a:ext cx="3390365" cy="531822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142335" y="248148"/>
            <a:ext cx="9601200" cy="2087495"/>
            <a:chOff x="4876800" y="1759752"/>
            <a:chExt cx="9601200" cy="2087495"/>
          </a:xfrm>
        </p:grpSpPr>
        <p:sp>
          <p:nvSpPr>
            <p:cNvPr id="8" name="Rectangle 7"/>
            <p:cNvSpPr/>
            <p:nvPr/>
          </p:nvSpPr>
          <p:spPr>
            <a:xfrm>
              <a:off x="4876800" y="2324100"/>
              <a:ext cx="9601200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x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y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sao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4000" dirty="0" err="1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x + y =  15</a:t>
              </a:r>
              <a:endParaRPr lang="en-US" sz="400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2912291" y="5675071"/>
            <a:ext cx="112776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endParaRPr lang="en-US" sz="3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8839200" y="258978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12291" y="4254738"/>
            <a:ext cx="5445470" cy="1290866"/>
            <a:chOff x="2460931" y="4673232"/>
            <a:chExt cx="5445470" cy="1290866"/>
          </a:xfrm>
        </p:grpSpPr>
        <p:sp>
          <p:nvSpPr>
            <p:cNvPr id="30" name="Rectangle 29"/>
            <p:cNvSpPr/>
            <p:nvPr/>
          </p:nvSpPr>
          <p:spPr>
            <a:xfrm>
              <a:off x="2460931" y="4927574"/>
              <a:ext cx="415530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800" dirty="0" err="1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           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912291" y="8288804"/>
            <a:ext cx="711124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x = 3.3 = 9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= 3.2 = 6</a:t>
            </a:r>
            <a:endParaRPr lang="en-US" sz="38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434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1" grpId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6853352" y="923623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1800" y="484877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115070" flipH="1">
            <a:off x="16644677" y="8611922"/>
            <a:ext cx="1288301" cy="1277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945" y="1680508"/>
            <a:ext cx="16823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độ dài các cạnh của một tam giác, biết độ dài các cạnh của nó tỉ lệ với 2; 3; 4 và cạnh lớn nhất dài hơn cạnh nhỏ nhất 6 cm.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2167</Words>
  <Application>Microsoft Office PowerPoint</Application>
  <PresentationFormat>Custom</PresentationFormat>
  <Paragraphs>308</Paragraphs>
  <Slides>37</Slides>
  <Notes>20</Notes>
  <HiddenSlides>0</HiddenSlides>
  <MMClips>5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Calibri</vt:lpstr>
      <vt:lpstr>Cambria Math</vt:lpstr>
      <vt:lpstr>Spectral</vt:lpstr>
      <vt:lpstr>Arial</vt:lpstr>
      <vt:lpstr>Merriweather</vt:lpstr>
      <vt:lpstr>Autour One</vt:lpstr>
      <vt:lpstr>Symbol</vt:lpstr>
      <vt:lpstr>.VnTime</vt:lpstr>
      <vt:lpstr>Times New Roman</vt:lpstr>
      <vt:lpstr>Merriweather Black</vt:lpstr>
      <vt:lpstr>Office Theme</vt:lpstr>
      <vt:lpstr>Graph Paper Style Thesis by Slidesgo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Ví dụ 1 (SGK – tr10)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Blue Creative Mathematics Olympics Video</dc:title>
  <dc:creator>Mr CHU HONG VINH</dc:creator>
  <cp:lastModifiedBy>nhung mai</cp:lastModifiedBy>
  <cp:revision>108</cp:revision>
  <dcterms:created xsi:type="dcterms:W3CDTF">2006-08-16T00:00:00Z</dcterms:created>
  <dcterms:modified xsi:type="dcterms:W3CDTF">2024-02-29T13:17:09Z</dcterms:modified>
  <dc:identifier>DAFOn_7ZoxE</dc:identifier>
</cp:coreProperties>
</file>